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340" r:id="rId8"/>
    <p:sldId id="338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ndaw, Brian" initials="BB" lastIdx="5" clrIdx="0">
    <p:extLst>
      <p:ext uri="{19B8F6BF-5375-455C-9EA6-DF929625EA0E}">
        <p15:presenceInfo xmlns:p15="http://schemas.microsoft.com/office/powerpoint/2012/main" userId="S::Brian.Brandaw@ercot.com::04aee657-8aa0-46ae-8d87-76153d8b46f3" providerId="AD"/>
      </p:ext>
    </p:extLst>
  </p:cmAuthor>
  <p:cmAuthor id="2" name="Jinright, Susan" initials="JS" lastIdx="5" clrIdx="1">
    <p:extLst>
      <p:ext uri="{19B8F6BF-5375-455C-9EA6-DF929625EA0E}">
        <p15:presenceInfo xmlns:p15="http://schemas.microsoft.com/office/powerpoint/2012/main" userId="S::Susan.Jinright@ercot.com::2984c2d6-c956-49a0-9b02-bca874b9fce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8CBC98-18E0-4F2A-8573-9FF4D693F610}" v="7" dt="2025-10-14T05:15:15.6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90" autoAdjust="0"/>
    <p:restoredTop sz="96721" autoAdjust="0"/>
  </p:normalViewPr>
  <p:slideViewPr>
    <p:cSldViewPr showGuides="1">
      <p:cViewPr varScale="1">
        <p:scale>
          <a:sx n="66" d="100"/>
          <a:sy n="66" d="100"/>
        </p:scale>
        <p:origin x="1664" y="2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vas, Jamie" userId="5cb87d98-67d4-4575-8fab-73d2957ac062" providerId="ADAL" clId="{F18CBC98-18E0-4F2A-8573-9FF4D693F610}"/>
    <pc:docChg chg="custSel addSld delSld modSld">
      <pc:chgData name="Lavas, Jamie" userId="5cb87d98-67d4-4575-8fab-73d2957ac062" providerId="ADAL" clId="{F18CBC98-18E0-4F2A-8573-9FF4D693F610}" dt="2025-10-14T05:15:52.508" v="1671" actId="20577"/>
      <pc:docMkLst>
        <pc:docMk/>
      </pc:docMkLst>
      <pc:sldChg chg="modSp mod">
        <pc:chgData name="Lavas, Jamie" userId="5cb87d98-67d4-4575-8fab-73d2957ac062" providerId="ADAL" clId="{F18CBC98-18E0-4F2A-8573-9FF4D693F610}" dt="2025-10-14T05:15:52.508" v="1671" actId="20577"/>
        <pc:sldMkLst>
          <pc:docMk/>
          <pc:sldMk cId="730603795" sldId="260"/>
        </pc:sldMkLst>
        <pc:spChg chg="mod">
          <ac:chgData name="Lavas, Jamie" userId="5cb87d98-67d4-4575-8fab-73d2957ac062" providerId="ADAL" clId="{F18CBC98-18E0-4F2A-8573-9FF4D693F610}" dt="2025-10-14T05:15:52.508" v="1671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delSp modSp mod">
        <pc:chgData name="Lavas, Jamie" userId="5cb87d98-67d4-4575-8fab-73d2957ac062" providerId="ADAL" clId="{F18CBC98-18E0-4F2A-8573-9FF4D693F610}" dt="2025-10-14T05:15:36.946" v="1662" actId="20577"/>
        <pc:sldMkLst>
          <pc:docMk/>
          <pc:sldMk cId="1246120436" sldId="338"/>
        </pc:sldMkLst>
        <pc:spChg chg="mod">
          <ac:chgData name="Lavas, Jamie" userId="5cb87d98-67d4-4575-8fab-73d2957ac062" providerId="ADAL" clId="{F18CBC98-18E0-4F2A-8573-9FF4D693F610}" dt="2025-10-14T05:15:36.946" v="1662" actId="20577"/>
          <ac:spMkLst>
            <pc:docMk/>
            <pc:sldMk cId="1246120436" sldId="338"/>
            <ac:spMk id="3" creationId="{5A065661-178A-8A3F-D581-53EB7CB9DF34}"/>
          </ac:spMkLst>
        </pc:spChg>
        <pc:spChg chg="del">
          <ac:chgData name="Lavas, Jamie" userId="5cb87d98-67d4-4575-8fab-73d2957ac062" providerId="ADAL" clId="{F18CBC98-18E0-4F2A-8573-9FF4D693F610}" dt="2025-10-14T04:59:27.202" v="1634" actId="478"/>
          <ac:spMkLst>
            <pc:docMk/>
            <pc:sldMk cId="1246120436" sldId="338"/>
            <ac:spMk id="5" creationId="{FB9152CD-FD53-2479-608E-6610FB142A4A}"/>
          </ac:spMkLst>
        </pc:spChg>
      </pc:sldChg>
      <pc:sldChg chg="del">
        <pc:chgData name="Lavas, Jamie" userId="5cb87d98-67d4-4575-8fab-73d2957ac062" providerId="ADAL" clId="{F18CBC98-18E0-4F2A-8573-9FF4D693F610}" dt="2025-10-14T04:39:20.593" v="65" actId="47"/>
        <pc:sldMkLst>
          <pc:docMk/>
          <pc:sldMk cId="1300248584" sldId="339"/>
        </pc:sldMkLst>
      </pc:sldChg>
      <pc:sldChg chg="addSp delSp modSp mod">
        <pc:chgData name="Lavas, Jamie" userId="5cb87d98-67d4-4575-8fab-73d2957ac062" providerId="ADAL" clId="{F18CBC98-18E0-4F2A-8573-9FF4D693F610}" dt="2025-10-14T04:51:17.324" v="881" actId="20577"/>
        <pc:sldMkLst>
          <pc:docMk/>
          <pc:sldMk cId="3591593696" sldId="340"/>
        </pc:sldMkLst>
        <pc:spChg chg="mod">
          <ac:chgData name="Lavas, Jamie" userId="5cb87d98-67d4-4575-8fab-73d2957ac062" providerId="ADAL" clId="{F18CBC98-18E0-4F2A-8573-9FF4D693F610}" dt="2025-10-14T04:41:33.915" v="281" actId="20577"/>
          <ac:spMkLst>
            <pc:docMk/>
            <pc:sldMk cId="3591593696" sldId="340"/>
            <ac:spMk id="2" creationId="{CD783036-487C-5375-7018-380AB83A4E93}"/>
          </ac:spMkLst>
        </pc:spChg>
        <pc:spChg chg="del mod">
          <ac:chgData name="Lavas, Jamie" userId="5cb87d98-67d4-4575-8fab-73d2957ac062" providerId="ADAL" clId="{F18CBC98-18E0-4F2A-8573-9FF4D693F610}" dt="2025-10-14T04:50:48.027" v="852"/>
          <ac:spMkLst>
            <pc:docMk/>
            <pc:sldMk cId="3591593696" sldId="340"/>
            <ac:spMk id="3" creationId="{119BF5DC-2047-A7DB-CE65-93166EBA3E07}"/>
          </ac:spMkLst>
        </pc:spChg>
        <pc:spChg chg="add mod">
          <ac:chgData name="Lavas, Jamie" userId="5cb87d98-67d4-4575-8fab-73d2957ac062" providerId="ADAL" clId="{F18CBC98-18E0-4F2A-8573-9FF4D693F610}" dt="2025-10-14T04:51:17.324" v="881" actId="20577"/>
          <ac:spMkLst>
            <pc:docMk/>
            <pc:sldMk cId="3591593696" sldId="340"/>
            <ac:spMk id="5" creationId="{95B8CE80-6538-D590-7F06-0A192689D821}"/>
          </ac:spMkLst>
        </pc:spChg>
      </pc:sldChg>
      <pc:sldChg chg="modSp new del">
        <pc:chgData name="Lavas, Jamie" userId="5cb87d98-67d4-4575-8fab-73d2957ac062" providerId="ADAL" clId="{F18CBC98-18E0-4F2A-8573-9FF4D693F610}" dt="2025-10-14T04:51:31.015" v="882" actId="47"/>
        <pc:sldMkLst>
          <pc:docMk/>
          <pc:sldMk cId="1855334673" sldId="341"/>
        </pc:sldMkLst>
        <pc:spChg chg="mod">
          <ac:chgData name="Lavas, Jamie" userId="5cb87d98-67d4-4575-8fab-73d2957ac062" providerId="ADAL" clId="{F18CBC98-18E0-4F2A-8573-9FF4D693F610}" dt="2025-10-14T04:50:31.701" v="851"/>
          <ac:spMkLst>
            <pc:docMk/>
            <pc:sldMk cId="1855334673" sldId="341"/>
            <ac:spMk id="3" creationId="{A16B9E2A-C8F6-A28F-714C-FD27BD6B05B4}"/>
          </ac:spMkLst>
        </pc:spChg>
      </pc:sldChg>
      <pc:sldChg chg="del">
        <pc:chgData name="Lavas, Jamie" userId="5cb87d98-67d4-4575-8fab-73d2957ac062" providerId="ADAL" clId="{F18CBC98-18E0-4F2A-8573-9FF4D693F610}" dt="2025-10-14T04:39:11.687" v="62" actId="47"/>
        <pc:sldMkLst>
          <pc:docMk/>
          <pc:sldMk cId="2402688309" sldId="342"/>
        </pc:sldMkLst>
      </pc:sldChg>
      <pc:sldChg chg="del">
        <pc:chgData name="Lavas, Jamie" userId="5cb87d98-67d4-4575-8fab-73d2957ac062" providerId="ADAL" clId="{F18CBC98-18E0-4F2A-8573-9FF4D693F610}" dt="2025-10-14T04:39:02.882" v="58" actId="47"/>
        <pc:sldMkLst>
          <pc:docMk/>
          <pc:sldMk cId="1471584624" sldId="347"/>
        </pc:sldMkLst>
      </pc:sldChg>
      <pc:sldChg chg="del">
        <pc:chgData name="Lavas, Jamie" userId="5cb87d98-67d4-4575-8fab-73d2957ac062" providerId="ADAL" clId="{F18CBC98-18E0-4F2A-8573-9FF4D693F610}" dt="2025-10-14T04:39:07.163" v="61" actId="47"/>
        <pc:sldMkLst>
          <pc:docMk/>
          <pc:sldMk cId="3049612920" sldId="350"/>
        </pc:sldMkLst>
      </pc:sldChg>
      <pc:sldChg chg="del">
        <pc:chgData name="Lavas, Jamie" userId="5cb87d98-67d4-4575-8fab-73d2957ac062" providerId="ADAL" clId="{F18CBC98-18E0-4F2A-8573-9FF4D693F610}" dt="2025-10-14T04:39:17.216" v="64" actId="47"/>
        <pc:sldMkLst>
          <pc:docMk/>
          <pc:sldMk cId="2427552575" sldId="370"/>
        </pc:sldMkLst>
      </pc:sldChg>
      <pc:sldChg chg="del">
        <pc:chgData name="Lavas, Jamie" userId="5cb87d98-67d4-4575-8fab-73d2957ac062" providerId="ADAL" clId="{F18CBC98-18E0-4F2A-8573-9FF4D693F610}" dt="2025-10-14T04:39:13.441" v="63" actId="47"/>
        <pc:sldMkLst>
          <pc:docMk/>
          <pc:sldMk cId="430255127" sldId="371"/>
        </pc:sldMkLst>
      </pc:sldChg>
      <pc:sldChg chg="del">
        <pc:chgData name="Lavas, Jamie" userId="5cb87d98-67d4-4575-8fab-73d2957ac062" providerId="ADAL" clId="{F18CBC98-18E0-4F2A-8573-9FF4D693F610}" dt="2025-10-14T04:39:05.599" v="60" actId="47"/>
        <pc:sldMkLst>
          <pc:docMk/>
          <pc:sldMk cId="3864502962" sldId="380"/>
        </pc:sldMkLst>
      </pc:sldChg>
      <pc:sldChg chg="del">
        <pc:chgData name="Lavas, Jamie" userId="5cb87d98-67d4-4575-8fab-73d2957ac062" providerId="ADAL" clId="{F18CBC98-18E0-4F2A-8573-9FF4D693F610}" dt="2025-10-14T04:39:04.298" v="59" actId="47"/>
        <pc:sldMkLst>
          <pc:docMk/>
          <pc:sldMk cId="3099059456" sldId="381"/>
        </pc:sldMkLst>
      </pc:sldChg>
      <pc:sldChg chg="del">
        <pc:chgData name="Lavas, Jamie" userId="5cb87d98-67d4-4575-8fab-73d2957ac062" providerId="ADAL" clId="{F18CBC98-18E0-4F2A-8573-9FF4D693F610}" dt="2025-10-14T04:39:00.296" v="56" actId="47"/>
        <pc:sldMkLst>
          <pc:docMk/>
          <pc:sldMk cId="3760602517" sldId="382"/>
        </pc:sldMkLst>
      </pc:sldChg>
      <pc:sldChg chg="del">
        <pc:chgData name="Lavas, Jamie" userId="5cb87d98-67d4-4575-8fab-73d2957ac062" providerId="ADAL" clId="{F18CBC98-18E0-4F2A-8573-9FF4D693F610}" dt="2025-10-14T04:39:01.877" v="57" actId="47"/>
        <pc:sldMkLst>
          <pc:docMk/>
          <pc:sldMk cId="1420495312" sldId="38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A578D0-81CF-2C08-1DC9-1F170E4CCA10}"/>
              </a:ext>
            </a:extLst>
          </p:cNvPr>
          <p:cNvSpPr txBox="1"/>
          <p:nvPr userDrawn="1"/>
        </p:nvSpPr>
        <p:spPr>
          <a:xfrm>
            <a:off x="2743200" y="645416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1" baseline="0" dirty="0">
                <a:solidFill>
                  <a:schemeClr val="tx1">
                    <a:alpha val="25000"/>
                  </a:schemeClr>
                </a:solidFill>
              </a:rPr>
              <a:t>ERCOT RTC DRAFT INFORMATION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38495" y="6558264"/>
            <a:ext cx="6158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013228"/>
            <a:ext cx="491710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RTC Product Information: </a:t>
            </a:r>
          </a:p>
          <a:p>
            <a:r>
              <a:rPr lang="en-US" sz="2000" b="1" dirty="0">
                <a:solidFill>
                  <a:schemeClr val="tx2"/>
                </a:solidFill>
              </a:rPr>
              <a:t>Data Products Documentation Update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Jamie Lavas</a:t>
            </a: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>
                <a:solidFill>
                  <a:schemeClr val="tx2"/>
                </a:solidFill>
              </a:rPr>
              <a:t>10/2025 RTCBTF/TWG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sz="2000" b="1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F30CE-4239-4B5B-3605-44C9313C2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3036-487C-5375-7018-380AB83A4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94285"/>
          </a:xfrm>
        </p:spPr>
        <p:txBody>
          <a:bodyPr/>
          <a:lstStyle/>
          <a:p>
            <a:r>
              <a:rPr lang="en-US" dirty="0"/>
              <a:t>Supplemental 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7E6475-4C20-41EC-1E83-04419CC491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B8CE80-6538-D590-7F06-0A192689D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990600"/>
            <a:ext cx="8763000" cy="5257800"/>
          </a:xfrm>
        </p:spPr>
        <p:txBody>
          <a:bodyPr/>
          <a:lstStyle/>
          <a:p>
            <a:pPr marL="57150" indent="0">
              <a:buNone/>
            </a:pPr>
            <a:r>
              <a:rPr lang="en-US" sz="2400" dirty="0">
                <a:latin typeface="Segoe UI" panose="020B0502040204020203" pitchFamily="34" charset="0"/>
                <a:ea typeface="Calibri" panose="020F0502020204030204" pitchFamily="34" charset="0"/>
              </a:rPr>
              <a:t>Disclosure Report Column Description Guide</a:t>
            </a:r>
          </a:p>
          <a:p>
            <a:pPr marL="57150" indent="0">
              <a:buNone/>
            </a:pPr>
            <a:endParaRPr lang="en-US" sz="1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Updates were made for the 2/3/7 Day Disclosure Reports and include:</a:t>
            </a:r>
          </a:p>
          <a:p>
            <a:pPr lvl="1"/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Column level changes for reports being modified</a:t>
            </a:r>
          </a:p>
          <a:p>
            <a:pPr lvl="1"/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Columns information for NEW reports</a:t>
            </a:r>
          </a:p>
          <a:p>
            <a:pPr lvl="1"/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Removal of information for any output file or zip package removed with RTC</a:t>
            </a:r>
          </a:p>
          <a:p>
            <a:pPr lvl="1"/>
            <a:endParaRPr lang="en-US" sz="1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60 Day Disclosure Reports</a:t>
            </a:r>
          </a:p>
          <a:p>
            <a:pPr lvl="1"/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Detailed column information to be made available </a:t>
            </a:r>
            <a:r>
              <a:rPr lang="en-US" sz="1800" b="1" dirty="0">
                <a:latin typeface="Segoe UI" panose="020B0502040204020203" pitchFamily="34" charset="0"/>
                <a:ea typeface="Calibri" panose="020F0502020204030204" pitchFamily="34" charset="0"/>
              </a:rPr>
              <a:t>TBD</a:t>
            </a:r>
          </a:p>
          <a:p>
            <a:pPr lvl="1"/>
            <a:endParaRPr lang="en-US" sz="1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Draft Go-Live Columns Guide will be posted to the ERCOT Website</a:t>
            </a:r>
          </a:p>
          <a:p>
            <a:pPr lvl="1"/>
            <a:r>
              <a:rPr lang="en-US" sz="1400" dirty="0">
                <a:latin typeface="Segoe UI" panose="020B0502040204020203" pitchFamily="34" charset="0"/>
                <a:ea typeface="Calibri" panose="020F0502020204030204" pitchFamily="34" charset="0"/>
              </a:rPr>
              <a:t>Services/Market Data Transparency/User Guides: </a:t>
            </a:r>
            <a:r>
              <a:rPr lang="en-US" sz="1400" dirty="0" err="1">
                <a:latin typeface="Segoe UI" panose="020B0502040204020203" pitchFamily="34" charset="0"/>
                <a:ea typeface="Calibri" panose="020F0502020204030204" pitchFamily="34" charset="0"/>
              </a:rPr>
              <a:t>DisclosureReportsColumnDefinitionsGuide_RTC_DRAFT</a:t>
            </a:r>
            <a:endParaRPr lang="en-US" sz="14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lvl="1"/>
            <a:endParaRPr lang="en-US" sz="1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For Additional Information please see the Sept 2025 TWG presentation for RTC ISM Data Products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1593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44C6B-F7DB-A0C4-16AA-5EBFB9A06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16EBB-12E3-1614-B73E-D717177E0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94285"/>
          </a:xfrm>
        </p:spPr>
        <p:txBody>
          <a:bodyPr/>
          <a:lstStyle/>
          <a:p>
            <a:r>
              <a:rPr lang="en-US" dirty="0"/>
              <a:t>Supplemental Posting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65661-178A-8A3F-D581-53EB7CB9D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44866"/>
            <a:ext cx="8534400" cy="477493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CDR XSD Updates:</a:t>
            </a:r>
          </a:p>
          <a:p>
            <a:r>
              <a:rPr lang="en-US" sz="2000" dirty="0">
                <a:latin typeface="Segoe UI" panose="020B0502040204020203" pitchFamily="34" charset="0"/>
                <a:ea typeface="Calibri" panose="020F0502020204030204" pitchFamily="34" charset="0"/>
              </a:rPr>
              <a:t>The RTC Draft Go-Live XSD in now available on the ERCOT Website</a:t>
            </a:r>
          </a:p>
          <a:p>
            <a:pPr lvl="1"/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Services/Market Data Transparency/XSDs: RTCB Current Day </a:t>
            </a:r>
            <a:r>
              <a:rPr lang="en-US" sz="1600" dirty="0" err="1">
                <a:latin typeface="Segoe UI" panose="020B0502040204020203" pitchFamily="34" charset="0"/>
                <a:ea typeface="Calibri" panose="020F0502020204030204" pitchFamily="34" charset="0"/>
              </a:rPr>
              <a:t>Reports_Go</a:t>
            </a:r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 Live Draft XSD</a:t>
            </a:r>
          </a:p>
          <a:p>
            <a:pPr lvl="1"/>
            <a:endParaRPr lang="en-US" sz="16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2000" dirty="0">
                <a:latin typeface="Segoe UI" panose="020B0502040204020203" pitchFamily="34" charset="0"/>
                <a:ea typeface="Calibri" panose="020F0502020204030204" pitchFamily="34" charset="0"/>
              </a:rPr>
              <a:t>This draft version in the finalized list of products that will be available at Go-Live</a:t>
            </a:r>
          </a:p>
          <a:p>
            <a:pPr lvl="1"/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Products removed with RTC will not be included (ex: SASM Reports)</a:t>
            </a:r>
          </a:p>
          <a:p>
            <a:pPr lvl="1"/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The Market Trials reports that were RTC ‘copy’ versions of existing PROD reports with RTC Market Trials Data have been removed</a:t>
            </a:r>
          </a:p>
          <a:p>
            <a:pPr lvl="1"/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Group 3 CDR Reports that exist today and being modified with RTC are included with the applied modification</a:t>
            </a:r>
          </a:p>
          <a:p>
            <a:pPr lvl="1"/>
            <a:endParaRPr lang="en-US" sz="16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2000" dirty="0">
                <a:latin typeface="Segoe UI" panose="020B0502040204020203" pitchFamily="34" charset="0"/>
                <a:ea typeface="Calibri" panose="020F0502020204030204" pitchFamily="34" charset="0"/>
              </a:rPr>
              <a:t>For Additional Information please see the most recent TWG presentation for RTC CDR Data Products</a:t>
            </a:r>
          </a:p>
          <a:p>
            <a:endParaRPr lang="en-US" sz="20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effectLst/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E2F74-1EC9-B3C8-6A1F-0DF0C76F9C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2043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50c2e4a-fb1d-4161-81b9-5623c3f0c82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E1FCA776AD4B44B81A57B059081B18" ma:contentTypeVersion="16" ma:contentTypeDescription="Create a new document." ma:contentTypeScope="" ma:versionID="7b80b964ed6b87806124103503df2a4a">
  <xsd:schema xmlns:xsd="http://www.w3.org/2001/XMLSchema" xmlns:xs="http://www.w3.org/2001/XMLSchema" xmlns:p="http://schemas.microsoft.com/office/2006/metadata/properties" xmlns:ns3="cab09d9c-5730-44ce-a74a-32ebb28ed15c" xmlns:ns4="e50c2e4a-fb1d-4161-81b9-5623c3f0c82b" targetNamespace="http://schemas.microsoft.com/office/2006/metadata/properties" ma:root="true" ma:fieldsID="c492e79da1e942d56bc67f55470db813" ns3:_="" ns4:_="">
    <xsd:import namespace="cab09d9c-5730-44ce-a74a-32ebb28ed15c"/>
    <xsd:import namespace="e50c2e4a-fb1d-4161-81b9-5623c3f0c82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b09d9c-5730-44ce-a74a-32ebb28ed1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0c2e4a-fb1d-4161-81b9-5623c3f0c8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infopath/2007/PartnerControls"/>
    <ds:schemaRef ds:uri="cab09d9c-5730-44ce-a74a-32ebb28ed15c"/>
    <ds:schemaRef ds:uri="e50c2e4a-fb1d-4161-81b9-5623c3f0c82b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E65171-C906-40A4-B691-1E24781B2E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b09d9c-5730-44ce-a74a-32ebb28ed15c"/>
    <ds:schemaRef ds:uri="e50c2e4a-fb1d-4161-81b9-5623c3f0c8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284274</TotalTime>
  <Words>233</Words>
  <Application>Microsoft Office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Segoe UI</vt:lpstr>
      <vt:lpstr>1_Custom Design</vt:lpstr>
      <vt:lpstr>Office Theme</vt:lpstr>
      <vt:lpstr>Custom Design</vt:lpstr>
      <vt:lpstr>PowerPoint Presentation</vt:lpstr>
      <vt:lpstr>Supplemental Information</vt:lpstr>
      <vt:lpstr>Supplemental Posting Information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Lavas, Jamie</cp:lastModifiedBy>
  <cp:revision>2767</cp:revision>
  <cp:lastPrinted>2020-02-05T17:47:59Z</cp:lastPrinted>
  <dcterms:created xsi:type="dcterms:W3CDTF">2016-01-21T15:20:31Z</dcterms:created>
  <dcterms:modified xsi:type="dcterms:W3CDTF">2025-10-14T05:15:55Z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0x0101009DE1FCA776AD4B44B81A57B059081B18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2025-04-17T00:44:13Z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2a882c6f-0ca6-45a2-b14a-5c36bc8b6e36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Tag">
    <vt:lpwstr>10, 3, 0, 1</vt:lpwstr>
  </property>
</Properties>
</file>