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3" r:id="rId4"/>
    <p:sldMasterId id="2147483663" r:id="rId5"/>
  </p:sldMasterIdLst>
  <p:notesMasterIdLst>
    <p:notesMasterId r:id="rId11"/>
  </p:notesMasterIdLst>
  <p:handoutMasterIdLst>
    <p:handoutMasterId r:id="rId12"/>
  </p:handoutMasterIdLst>
  <p:sldIdLst>
    <p:sldId id="260" r:id="rId6"/>
    <p:sldId id="3049" r:id="rId7"/>
    <p:sldId id="3051" r:id="rId8"/>
    <p:sldId id="3050" r:id="rId9"/>
    <p:sldId id="587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FD8819A-08DF-43DE-AEA8-2BAF1B2ED933}">
          <p14:sldIdLst>
            <p14:sldId id="260"/>
            <p14:sldId id="3049"/>
            <p14:sldId id="3051"/>
            <p14:sldId id="3050"/>
            <p14:sldId id="5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9DD624F-C1A0-818D-DA9E-F189AFCC5EE4}" name="Tirupati, Venkata" initials="VT" userId="S::Venkata.Tirupati@ercot.com::f158bf16-7c33-4cff-afb7-2f4396d4ca51" providerId="AD"/>
  <p188:author id="{6AED60BC-6DC8-9208-15EC-10DB2B0CE731}" name="Mereness, Matt" initials="MM" userId="S::matt.mereness@ercot.com::6db1126a-164e-4475-8d86-5dde160acd3b" providerId="AD"/>
  <p188:author id="{881B48C5-BB53-CDCD-4930-0451197F0D4A}" name="Urquhart, Ike" initials="UI" userId="S::Ike.Urquhart@ercot.com::730980f3-dc09-4cfe-ab83-a3f100637f33" providerId="AD"/>
  <p188:author id="{47B1B2D5-CBCE-C9A6-CDCE-5D057DF5C4EF}" name="Kersulis, Jonas" initials="KJ" userId="S::Jonas.Kersulis@ercot.com::38ec2a83-12fc-4093-8e16-3ee53b6e048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C7"/>
    <a:srgbClr val="26D07C"/>
    <a:srgbClr val="0076C6"/>
    <a:srgbClr val="E6EBF0"/>
    <a:srgbClr val="093C61"/>
    <a:srgbClr val="98C3FA"/>
    <a:srgbClr val="70CDD9"/>
    <a:srgbClr val="8DC3E5"/>
    <a:srgbClr val="A9E5EA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379FB1-2443-42F0-9F17-0DE504F250DE}" v="17" dt="2025-10-23T17:38:42.925"/>
  </p1510:revLst>
</p1510:revInfo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DABF9198-C500-4487-8EB0-2BB24EA40567}"/>
    <pc:docChg chg="modSld">
      <pc:chgData name="Badri, Sreenivas" userId="0b43dccd-042e-4be0-871d-afa1d90d6a2e" providerId="ADAL" clId="{DABF9198-C500-4487-8EB0-2BB24EA40567}" dt="2025-09-25T12:24:46.358" v="66" actId="20577"/>
      <pc:docMkLst>
        <pc:docMk/>
      </pc:docMkLst>
      <pc:sldChg chg="modSp mod">
        <pc:chgData name="Badri, Sreenivas" userId="0b43dccd-042e-4be0-871d-afa1d90d6a2e" providerId="ADAL" clId="{DABF9198-C500-4487-8EB0-2BB24EA40567}" dt="2025-09-25T12:24:46.358" v="66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DABF9198-C500-4487-8EB0-2BB24EA40567}" dt="2025-09-25T12:24:46.358" v="66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modSp mod">
        <pc:chgData name="Badri, Sreenivas" userId="0b43dccd-042e-4be0-871d-afa1d90d6a2e" providerId="ADAL" clId="{DABF9198-C500-4487-8EB0-2BB24EA40567}" dt="2025-09-25T12:06:13.677" v="61" actId="6549"/>
        <pc:sldMkLst>
          <pc:docMk/>
          <pc:sldMk cId="4227633977" sldId="3050"/>
        </pc:sldMkLst>
      </pc:sldChg>
    </pc:docChg>
  </pc:docChgLst>
  <pc:docChgLst>
    <pc:chgData name="Badri, Sreenivas" userId="0b43dccd-042e-4be0-871d-afa1d90d6a2e" providerId="ADAL" clId="{04A8EE3D-9165-4B34-AFA8-C212330D2FA6}"/>
    <pc:docChg chg="modSld">
      <pc:chgData name="Badri, Sreenivas" userId="0b43dccd-042e-4be0-871d-afa1d90d6a2e" providerId="ADAL" clId="{04A8EE3D-9165-4B34-AFA8-C212330D2FA6}" dt="2025-10-22T17:47:52.575" v="3" actId="20577"/>
      <pc:docMkLst>
        <pc:docMk/>
      </pc:docMkLst>
      <pc:sldChg chg="modSp mod">
        <pc:chgData name="Badri, Sreenivas" userId="0b43dccd-042e-4be0-871d-afa1d90d6a2e" providerId="ADAL" clId="{04A8EE3D-9165-4B34-AFA8-C212330D2FA6}" dt="2025-10-22T17:47:52.575" v="3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04A8EE3D-9165-4B34-AFA8-C212330D2FA6}" dt="2025-10-22T17:47:52.575" v="3" actId="20577"/>
          <ac:spMkLst>
            <pc:docMk/>
            <pc:sldMk cId="730603795" sldId="260"/>
            <ac:spMk id="7" creationId="{00000000-0000-0000-0000-000000000000}"/>
          </ac:spMkLst>
        </pc:spChg>
      </pc:sldChg>
    </pc:docChg>
  </pc:docChgLst>
  <pc:docChgLst>
    <pc:chgData name="Badri, Sreenivas" userId="0b43dccd-042e-4be0-871d-afa1d90d6a2e" providerId="ADAL" clId="{FD379FB1-2443-42F0-9F17-0DE504F250DE}"/>
    <pc:docChg chg="undo custSel addSld modSld sldOrd">
      <pc:chgData name="Badri, Sreenivas" userId="0b43dccd-042e-4be0-871d-afa1d90d6a2e" providerId="ADAL" clId="{FD379FB1-2443-42F0-9F17-0DE504F250DE}" dt="2025-10-23T17:39:18.129" v="711" actId="20577"/>
      <pc:docMkLst>
        <pc:docMk/>
      </pc:docMkLst>
      <pc:sldChg chg="modSp mod">
        <pc:chgData name="Badri, Sreenivas" userId="0b43dccd-042e-4be0-871d-afa1d90d6a2e" providerId="ADAL" clId="{FD379FB1-2443-42F0-9F17-0DE504F250DE}" dt="2025-10-23T14:22:00.560" v="12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FD379FB1-2443-42F0-9F17-0DE504F250DE}" dt="2025-10-23T14:22:00.560" v="12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modSp add mod">
        <pc:chgData name="Badri, Sreenivas" userId="0b43dccd-042e-4be0-871d-afa1d90d6a2e" providerId="ADAL" clId="{FD379FB1-2443-42F0-9F17-0DE504F250DE}" dt="2025-10-23T17:39:18.129" v="711" actId="20577"/>
        <pc:sldMkLst>
          <pc:docMk/>
          <pc:sldMk cId="1091436284" sldId="587"/>
        </pc:sldMkLst>
        <pc:spChg chg="mod">
          <ac:chgData name="Badri, Sreenivas" userId="0b43dccd-042e-4be0-871d-afa1d90d6a2e" providerId="ADAL" clId="{FD379FB1-2443-42F0-9F17-0DE504F250DE}" dt="2025-10-23T17:38:52.819" v="675" actId="20577"/>
          <ac:spMkLst>
            <pc:docMk/>
            <pc:sldMk cId="1091436284" sldId="587"/>
            <ac:spMk id="2" creationId="{0396CBF9-33D4-457C-7B6B-3B0E0C84CACB}"/>
          </ac:spMkLst>
        </pc:spChg>
        <pc:spChg chg="mod">
          <ac:chgData name="Badri, Sreenivas" userId="0b43dccd-042e-4be0-871d-afa1d90d6a2e" providerId="ADAL" clId="{FD379FB1-2443-42F0-9F17-0DE504F250DE}" dt="2025-10-23T17:39:18.129" v="711" actId="20577"/>
          <ac:spMkLst>
            <pc:docMk/>
            <pc:sldMk cId="1091436284" sldId="587"/>
            <ac:spMk id="3" creationId="{A827362F-2C1C-51B9-C5CB-21FFBB63DCD8}"/>
          </ac:spMkLst>
        </pc:spChg>
      </pc:sldChg>
      <pc:sldChg chg="modSp mod">
        <pc:chgData name="Badri, Sreenivas" userId="0b43dccd-042e-4be0-871d-afa1d90d6a2e" providerId="ADAL" clId="{FD379FB1-2443-42F0-9F17-0DE504F250DE}" dt="2025-10-23T17:30:53.937" v="628" actId="113"/>
        <pc:sldMkLst>
          <pc:docMk/>
          <pc:sldMk cId="981559218" sldId="3049"/>
        </pc:sldMkLst>
        <pc:spChg chg="mod">
          <ac:chgData name="Badri, Sreenivas" userId="0b43dccd-042e-4be0-871d-afa1d90d6a2e" providerId="ADAL" clId="{FD379FB1-2443-42F0-9F17-0DE504F250DE}" dt="2025-10-23T16:07:40.704" v="43" actId="20577"/>
          <ac:spMkLst>
            <pc:docMk/>
            <pc:sldMk cId="981559218" sldId="3049"/>
            <ac:spMk id="2" creationId="{B59611D6-D03D-1B11-8BE1-C75AD9517047}"/>
          </ac:spMkLst>
        </pc:spChg>
        <pc:spChg chg="mod">
          <ac:chgData name="Badri, Sreenivas" userId="0b43dccd-042e-4be0-871d-afa1d90d6a2e" providerId="ADAL" clId="{FD379FB1-2443-42F0-9F17-0DE504F250DE}" dt="2025-10-23T17:30:53.937" v="628" actId="113"/>
          <ac:spMkLst>
            <pc:docMk/>
            <pc:sldMk cId="981559218" sldId="3049"/>
            <ac:spMk id="3" creationId="{986E472B-BF39-B5B3-4BA1-6393914097B5}"/>
          </ac:spMkLst>
        </pc:spChg>
      </pc:sldChg>
      <pc:sldChg chg="modSp add mod">
        <pc:chgData name="Badri, Sreenivas" userId="0b43dccd-042e-4be0-871d-afa1d90d6a2e" providerId="ADAL" clId="{FD379FB1-2443-42F0-9F17-0DE504F250DE}" dt="2025-10-23T17:33:29.101" v="643" actId="12"/>
        <pc:sldMkLst>
          <pc:docMk/>
          <pc:sldMk cId="747488056" sldId="3050"/>
        </pc:sldMkLst>
        <pc:spChg chg="mod">
          <ac:chgData name="Badri, Sreenivas" userId="0b43dccd-042e-4be0-871d-afa1d90d6a2e" providerId="ADAL" clId="{FD379FB1-2443-42F0-9F17-0DE504F250DE}" dt="2025-10-23T16:30:53.614" v="521" actId="255"/>
          <ac:spMkLst>
            <pc:docMk/>
            <pc:sldMk cId="747488056" sldId="3050"/>
            <ac:spMk id="2" creationId="{D347DFFB-D391-EC89-4945-4E75A0EAA7CD}"/>
          </ac:spMkLst>
        </pc:spChg>
        <pc:spChg chg="mod">
          <ac:chgData name="Badri, Sreenivas" userId="0b43dccd-042e-4be0-871d-afa1d90d6a2e" providerId="ADAL" clId="{FD379FB1-2443-42F0-9F17-0DE504F250DE}" dt="2025-10-23T17:33:29.101" v="643" actId="12"/>
          <ac:spMkLst>
            <pc:docMk/>
            <pc:sldMk cId="747488056" sldId="3050"/>
            <ac:spMk id="3" creationId="{3190EC77-B66B-2EEF-B4F2-0BBE6EA45A09}"/>
          </ac:spMkLst>
        </pc:spChg>
      </pc:sldChg>
      <pc:sldChg chg="modSp add mod ord">
        <pc:chgData name="Badri, Sreenivas" userId="0b43dccd-042e-4be0-871d-afa1d90d6a2e" providerId="ADAL" clId="{FD379FB1-2443-42F0-9F17-0DE504F250DE}" dt="2025-10-23T17:31:48.522" v="642" actId="13926"/>
        <pc:sldMkLst>
          <pc:docMk/>
          <pc:sldMk cId="3065860712" sldId="3051"/>
        </pc:sldMkLst>
        <pc:spChg chg="mod">
          <ac:chgData name="Badri, Sreenivas" userId="0b43dccd-042e-4be0-871d-afa1d90d6a2e" providerId="ADAL" clId="{FD379FB1-2443-42F0-9F17-0DE504F250DE}" dt="2025-10-23T17:31:48.522" v="642" actId="13926"/>
          <ac:spMkLst>
            <pc:docMk/>
            <pc:sldMk cId="3065860712" sldId="3051"/>
            <ac:spMk id="3" creationId="{FE840EEB-F2DA-37C3-2BA3-C6BCA88A937D}"/>
          </ac:spMkLst>
        </pc:spChg>
      </pc:sldChg>
    </pc:docChg>
  </pc:docChgLst>
  <pc:docChgLst>
    <pc:chgData name="Badri, Sreenivas" userId="0b43dccd-042e-4be0-871d-afa1d90d6a2e" providerId="ADAL" clId="{6AC3041F-50E4-4AF0-AB72-6B5339988428}"/>
    <pc:docChg chg="undo custSel addSld delSld modSld modSection">
      <pc:chgData name="Badri, Sreenivas" userId="0b43dccd-042e-4be0-871d-afa1d90d6a2e" providerId="ADAL" clId="{6AC3041F-50E4-4AF0-AB72-6B5339988428}" dt="2025-10-13T15:13:37.437" v="1529" actId="113"/>
      <pc:docMkLst>
        <pc:docMk/>
      </pc:docMkLst>
      <pc:sldChg chg="modSp mod">
        <pc:chgData name="Badri, Sreenivas" userId="0b43dccd-042e-4be0-871d-afa1d90d6a2e" providerId="ADAL" clId="{6AC3041F-50E4-4AF0-AB72-6B5339988428}" dt="2025-10-13T13:19:17.626" v="113" actId="255"/>
        <pc:sldMkLst>
          <pc:docMk/>
          <pc:sldMk cId="730603795" sldId="260"/>
        </pc:sldMkLst>
        <pc:spChg chg="mod">
          <ac:chgData name="Badri, Sreenivas" userId="0b43dccd-042e-4be0-871d-afa1d90d6a2e" providerId="ADAL" clId="{6AC3041F-50E4-4AF0-AB72-6B5339988428}" dt="2025-10-13T13:19:17.626" v="113" actId="255"/>
          <ac:spMkLst>
            <pc:docMk/>
            <pc:sldMk cId="730603795" sldId="260"/>
            <ac:spMk id="7" creationId="{00000000-0000-0000-0000-000000000000}"/>
          </ac:spMkLst>
        </pc:spChg>
      </pc:sldChg>
      <pc:sldChg chg="add del">
        <pc:chgData name="Badri, Sreenivas" userId="0b43dccd-042e-4be0-871d-afa1d90d6a2e" providerId="ADAL" clId="{6AC3041F-50E4-4AF0-AB72-6B5339988428}" dt="2025-10-13T13:41:42.321" v="1053" actId="47"/>
        <pc:sldMkLst>
          <pc:docMk/>
          <pc:sldMk cId="630178800" sldId="615"/>
        </pc:sldMkLst>
      </pc:sldChg>
      <pc:sldChg chg="del">
        <pc:chgData name="Badri, Sreenivas" userId="0b43dccd-042e-4be0-871d-afa1d90d6a2e" providerId="ADAL" clId="{6AC3041F-50E4-4AF0-AB72-6B5339988428}" dt="2025-10-13T13:19:26.771" v="114" actId="47"/>
        <pc:sldMkLst>
          <pc:docMk/>
          <pc:sldMk cId="3471533154" sldId="3047"/>
        </pc:sldMkLst>
      </pc:sldChg>
      <pc:sldChg chg="del">
        <pc:chgData name="Badri, Sreenivas" userId="0b43dccd-042e-4be0-871d-afa1d90d6a2e" providerId="ADAL" clId="{6AC3041F-50E4-4AF0-AB72-6B5339988428}" dt="2025-10-13T13:19:27.135" v="116" actId="47"/>
        <pc:sldMkLst>
          <pc:docMk/>
          <pc:sldMk cId="2661841849" sldId="3048"/>
        </pc:sldMkLst>
      </pc:sldChg>
      <pc:sldChg chg="modSp mod">
        <pc:chgData name="Badri, Sreenivas" userId="0b43dccd-042e-4be0-871d-afa1d90d6a2e" providerId="ADAL" clId="{6AC3041F-50E4-4AF0-AB72-6B5339988428}" dt="2025-10-13T15:13:37.437" v="1529" actId="113"/>
        <pc:sldMkLst>
          <pc:docMk/>
          <pc:sldMk cId="981559218" sldId="3049"/>
        </pc:sldMkLst>
        <pc:spChg chg="mod">
          <ac:chgData name="Badri, Sreenivas" userId="0b43dccd-042e-4be0-871d-afa1d90d6a2e" providerId="ADAL" clId="{6AC3041F-50E4-4AF0-AB72-6B5339988428}" dt="2025-10-13T13:47:29.247" v="1471" actId="20577"/>
          <ac:spMkLst>
            <pc:docMk/>
            <pc:sldMk cId="981559218" sldId="3049"/>
            <ac:spMk id="2" creationId="{B59611D6-D03D-1B11-8BE1-C75AD9517047}"/>
          </ac:spMkLst>
        </pc:spChg>
        <pc:spChg chg="mod">
          <ac:chgData name="Badri, Sreenivas" userId="0b43dccd-042e-4be0-871d-afa1d90d6a2e" providerId="ADAL" clId="{6AC3041F-50E4-4AF0-AB72-6B5339988428}" dt="2025-10-13T15:13:37.437" v="1529" actId="113"/>
          <ac:spMkLst>
            <pc:docMk/>
            <pc:sldMk cId="981559218" sldId="3049"/>
            <ac:spMk id="3" creationId="{986E472B-BF39-B5B3-4BA1-6393914097B5}"/>
          </ac:spMkLst>
        </pc:spChg>
      </pc:sldChg>
      <pc:sldChg chg="del">
        <pc:chgData name="Badri, Sreenivas" userId="0b43dccd-042e-4be0-871d-afa1d90d6a2e" providerId="ADAL" clId="{6AC3041F-50E4-4AF0-AB72-6B5339988428}" dt="2025-10-13T13:19:26.931" v="115" actId="47"/>
        <pc:sldMkLst>
          <pc:docMk/>
          <pc:sldMk cId="4227633977" sldId="3050"/>
        </pc:sldMkLst>
      </pc:sldChg>
      <pc:sldChg chg="del">
        <pc:chgData name="Badri, Sreenivas" userId="0b43dccd-042e-4be0-871d-afa1d90d6a2e" providerId="ADAL" clId="{6AC3041F-50E4-4AF0-AB72-6B5339988428}" dt="2025-10-13T13:41:47.557" v="1054" actId="47"/>
        <pc:sldMkLst>
          <pc:docMk/>
          <pc:sldMk cId="3027355874" sldId="3051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857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  <a:p>
            <a:pPr lvl="2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0"/>
            <a:endParaRPr lang="en-US"/>
          </a:p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299284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534400" y="6324600"/>
            <a:ext cx="6096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484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endParaRPr lang="en-US"/>
          </a:p>
          <a:p>
            <a:pPr lvl="2"/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5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tx1"/>
                </a:solidFill>
              </a:rPr>
              <a:t>Third level</a:t>
            </a:r>
          </a:p>
          <a:p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6" Type="http://schemas.openxmlformats.org/officeDocument/2006/relationships/slideLayout" Target="../slideLayouts/slideLayout17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5" y="63246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sz="1000" b="0" baseline="0">
              <a:solidFill>
                <a:schemeClr val="tx1"/>
              </a:solidFill>
            </a:endParaRPr>
          </a:p>
          <a:p>
            <a:pPr algn="l"/>
            <a:r>
              <a:rPr lang="en-US" sz="1000" b="0" baseline="0">
                <a:solidFill>
                  <a:schemeClr val="tx1"/>
                </a:solidFill>
              </a:rPr>
              <a:t>Public</a:t>
            </a:r>
            <a:endParaRPr lang="en-US" sz="1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39" r:id="rId5"/>
    <p:sldLayoutId id="2147483719" r:id="rId6"/>
    <p:sldLayoutId id="2147483713" r:id="rId7"/>
    <p:sldLayoutId id="2147483714" r:id="rId8"/>
    <p:sldLayoutId id="2147483716" r:id="rId9"/>
    <p:sldLayoutId id="2147483740" r:id="rId10"/>
    <p:sldLayoutId id="2147483717" r:id="rId11"/>
    <p:sldLayoutId id="2147483720" r:id="rId12"/>
    <p:sldLayoutId id="2147483666" r:id="rId13"/>
    <p:sldLayoutId id="2147483737" r:id="rId14"/>
    <p:sldLayoutId id="2147483721" r:id="rId15"/>
    <p:sldLayoutId id="2147483755" r:id="rId1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files/docs/2025/02/14/Single-Model-ESR-Names_01Oct2025-as-of-10-3-25-1545.xlsx" TargetMode="External"/><Relationship Id="rId2" Type="http://schemas.openxmlformats.org/officeDocument/2006/relationships/hyperlink" Target="https://www.ercot.com/committees/tac/rtcbtf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i.wan.ercot.com/NodalAPI/EWS/" TargetMode="External"/><Relationship Id="rId2" Type="http://schemas.openxmlformats.org/officeDocument/2006/relationships/hyperlink" Target="https://misapi.ercot.com/NodalAPI/EWS/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markettrialsapi.wan.ercot.com/NodalAPI/EWS/" TargetMode="External"/><Relationship Id="rId5" Type="http://schemas.openxmlformats.org/officeDocument/2006/relationships/hyperlink" Target="https://markettrialsapi.ercot.com/NodalAPI/EWS/" TargetMode="External"/><Relationship Id="rId4" Type="http://schemas.openxmlformats.org/officeDocument/2006/relationships/hyperlink" Target="https://www.ercot.com/services/mdt/webservice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files/docs/2024/06/24/External_Web_Services_XSD_RTC_Bv1.0.zip" TargetMode="External"/><Relationship Id="rId2" Type="http://schemas.openxmlformats.org/officeDocument/2006/relationships/hyperlink" Target="https://www.ercot.com/services/mdt/xsds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Sreenivas.Badri@ercot.com" TargetMode="Externa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733800" y="1890817"/>
            <a:ext cx="54102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RTC+B  - TSP Impacts</a:t>
            </a:r>
          </a:p>
          <a:p>
            <a:endParaRPr lang="en-US" b="1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Sreenivas Badri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October 23, 2025</a:t>
            </a:r>
          </a:p>
          <a:p>
            <a:endParaRPr lang="en-US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1381C7-8DF5-949D-2DAA-42E6BE5035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611D6-D03D-1B11-8BE1-C75AD9517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RTC+B TSP Impacts -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E472B-BF39-B5B3-4BA1-6393914097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56" y="608176"/>
            <a:ext cx="8534400" cy="5280822"/>
          </a:xfrm>
        </p:spPr>
        <p:txBody>
          <a:bodyPr/>
          <a:lstStyle/>
          <a:p>
            <a:r>
              <a:rPr lang="en-US" sz="1600" dirty="0"/>
              <a:t>Outage Scheduler API URL changes during RTC+B Go Live.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/>
              <a:t>Full RTC+B CIM model containing Single Model ESRs is posted in the NMMS Citrix Postings in the </a:t>
            </a:r>
            <a:r>
              <a:rPr lang="en-US" sz="1600" dirty="0" err="1"/>
              <a:t>ECEII_NMMS_RTC_Preview</a:t>
            </a:r>
            <a:r>
              <a:rPr lang="en-US" sz="1600" dirty="0"/>
              <a:t> location.  TSPs can import this model and test out their tools/real-time applications.</a:t>
            </a:r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/>
              <a:t>ESR Telemetry changes due to current ESR Combo Model to RTC+B Single Model transition.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b="1" dirty="0"/>
              <a:t>If TSPs are getting telemetry currently from ERCOT for ESR combo model (Gen and Load), telemetry should be switched to ESR single model telemetry in real-time applications (SCADA, State Estimator, CA etc.) with RTC+B Go-Live.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The Single Model ESR names are posted on the </a:t>
            </a:r>
            <a:r>
              <a:rPr lang="en-US" sz="1400" u="sng" dirty="0">
                <a:hlinkClick r:id="rId2"/>
              </a:rPr>
              <a:t>RTCBTF homepage</a:t>
            </a:r>
            <a:r>
              <a:rPr lang="en-US" sz="1400" dirty="0"/>
              <a:t>:  </a:t>
            </a:r>
            <a:r>
              <a:rPr lang="en-US" sz="1400" u="sng" dirty="0">
                <a:hlinkClick r:id="rId3" tooltip="https://www.ercot.com/files/docs/2025/02/14/single-model-esr-names_01oct2025-as-of-10-3-25-1545.xlsx"/>
              </a:rPr>
              <a:t>Single Model ESR Names</a:t>
            </a:r>
            <a:r>
              <a:rPr lang="en-US" sz="1400" dirty="0"/>
              <a:t> </a:t>
            </a:r>
          </a:p>
          <a:p>
            <a:endParaRPr lang="en-US" sz="1400" dirty="0"/>
          </a:p>
          <a:p>
            <a:r>
              <a:rPr lang="en-US" sz="1600" b="1" dirty="0"/>
              <a:t>RTC+B SOTE is available for TSPs to test power flow studies on RTC+B 60-day and 90-day outage study cases.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400" dirty="0"/>
              <a:t>RTC+B SOTE Testing period 10/6 – 10/07</a:t>
            </a:r>
          </a:p>
          <a:p>
            <a:pPr lvl="1">
              <a:lnSpc>
                <a:spcPct val="90000"/>
              </a:lnSpc>
              <a:spcAft>
                <a:spcPct val="150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ERCOT will start  approving 60 day/90 day ahead outages based on ESR single model starting from November 7th. These cases will be available in RTC+B SOTE</a:t>
            </a:r>
            <a:r>
              <a:rPr lang="en-US" sz="1400" b="1" i="1" dirty="0">
                <a:solidFill>
                  <a:prstClr val="black"/>
                </a:solidFill>
              </a:rPr>
              <a:t>.</a:t>
            </a:r>
          </a:p>
          <a:p>
            <a:pPr lvl="1">
              <a:lnSpc>
                <a:spcPct val="90000"/>
              </a:lnSpc>
              <a:spcAft>
                <a:spcPct val="15000"/>
              </a:spcAft>
              <a:buFont typeface="Courier New" panose="02070309020205020404" pitchFamily="49" charset="0"/>
              <a:buChar char="o"/>
            </a:pPr>
            <a:r>
              <a:rPr lang="en-US" sz="1400" dirty="0"/>
              <a:t>Current SOTE will still be available till end of December to support current real time cases for studies.</a:t>
            </a:r>
          </a:p>
          <a:p>
            <a:endParaRPr lang="en-US" sz="1600" dirty="0"/>
          </a:p>
          <a:p>
            <a:endParaRPr lang="en-US" sz="1600" dirty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32385F-BC65-A4D0-5CD7-A428E06125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59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DB578-6F5A-0A3F-E92C-EF418A3718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2D862-3A5E-D004-B58A-DBE8B6C1F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/>
              <a:t>RTC+B Outage Scheduler API URL changes during Go-Live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40EEB-F2DA-37C3-2BA3-C6BCA88A9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75301" y="601164"/>
            <a:ext cx="8534400" cy="5280822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1400" dirty="0"/>
              <a:t>During RTC+B Go-Live on the night of 12/04/2025, Outage Scheduler EWS API URLs for current Production will be changed to following. TSPs who submit outages to ERCOT using APIs should change their API URLs to following during RTC+B Go-Live on the night of 12/04/2025.</a:t>
            </a:r>
          </a:p>
          <a:p>
            <a:pPr marL="800100" lvl="2" indent="0">
              <a:buNone/>
            </a:pPr>
            <a:endParaRPr lang="en-US" sz="1200" dirty="0"/>
          </a:p>
          <a:p>
            <a:pPr marL="800100" lvl="2" indent="0">
              <a:buNone/>
            </a:pPr>
            <a:r>
              <a:rPr lang="en-US" sz="1200" dirty="0"/>
              <a:t>Internet API URL: </a:t>
            </a:r>
            <a:r>
              <a:rPr lang="en-US" sz="1200" u="sng" dirty="0">
                <a:hlinkClick r:id="rId2"/>
              </a:rPr>
              <a:t>https://misapi.ercot.com/NodalAPI/EWS/</a:t>
            </a:r>
            <a:br>
              <a:rPr lang="en-US" sz="1200" dirty="0"/>
            </a:br>
            <a:r>
              <a:rPr lang="en-US" sz="1200" dirty="0"/>
              <a:t>WAN API URL:  </a:t>
            </a:r>
            <a:r>
              <a:rPr lang="en-US" sz="1200" u="sng" dirty="0">
                <a:hlinkClick r:id="rId3"/>
              </a:rPr>
              <a:t>https://api.wan.ercot.com/NodalAPI/EWS/</a:t>
            </a:r>
            <a:endParaRPr lang="en-US" sz="1200" dirty="0"/>
          </a:p>
          <a:p>
            <a:pPr lvl="1">
              <a:buFont typeface="Wingdings" panose="05000000000000000000" pitchFamily="2" charset="2"/>
              <a:buChar char="§"/>
            </a:pPr>
            <a:endParaRPr lang="en-US" sz="12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400" dirty="0"/>
              <a:t>Meanwhile ERCOT is requesting TSPs to test out their outage submissions APIs against RTC+B Market Trials environment to assess the impacts of this change </a:t>
            </a:r>
            <a:r>
              <a:rPr lang="en-US" sz="1400" b="1" u="sng" dirty="0">
                <a:highlight>
                  <a:srgbClr val="FFFF00"/>
                </a:highlight>
              </a:rPr>
              <a:t>by performing below steps by 10/31/2025</a:t>
            </a:r>
            <a:r>
              <a:rPr lang="en-US" sz="1400" b="1" u="sng" dirty="0"/>
              <a:t>.</a:t>
            </a:r>
            <a:r>
              <a:rPr lang="en-US" sz="1400" dirty="0"/>
              <a:t> It is ERCOT’s understanding that TSPs will have to make configuration changes only and does not require their outage API submissions software change.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dirty="0"/>
              <a:t>TSPs to utilize their lower environment (MOTE or QA etc.) for this testing.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dirty="0"/>
              <a:t>Update this environment with current production digital certificate.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dirty="0"/>
              <a:t>Download RTC+B Market Trials Public Keys from </a:t>
            </a:r>
            <a:r>
              <a:rPr lang="en-US" sz="1200" u="sng" dirty="0">
                <a:hlinkClick r:id="rId4"/>
              </a:rPr>
              <a:t>https://www.ercot.com/services/mdt/webservices</a:t>
            </a:r>
            <a:r>
              <a:rPr lang="en-US" sz="1200" dirty="0"/>
              <a:t> into this environment.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dirty="0"/>
              <a:t>Update the API URLs to following RTC+B Market Trials Environment. 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sz="1200" b="1" dirty="0"/>
              <a:t>Internet API URL:  </a:t>
            </a:r>
            <a:r>
              <a:rPr lang="en-US" sz="1200" u="sng" dirty="0">
                <a:hlinkClick r:id="rId5"/>
              </a:rPr>
              <a:t>https://markettrialsapi.ercot.com/NodalAPI/EWS/</a:t>
            </a:r>
            <a:endParaRPr lang="en-US" sz="1200" dirty="0"/>
          </a:p>
          <a:p>
            <a:pPr lvl="3">
              <a:buFont typeface="Wingdings" panose="05000000000000000000" pitchFamily="2" charset="2"/>
              <a:buChar char="§"/>
            </a:pPr>
            <a:r>
              <a:rPr lang="en-US" sz="1200" b="1" dirty="0"/>
              <a:t>WAN API URL:  </a:t>
            </a:r>
            <a:r>
              <a:rPr lang="en-US" sz="1200" u="sng" dirty="0">
                <a:hlinkClick r:id="rId6"/>
              </a:rPr>
              <a:t>https://markettrialsapi.wan.ercot.com/NodalAPI/EWS/</a:t>
            </a:r>
            <a:endParaRPr lang="en-US" sz="1200" dirty="0"/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dirty="0"/>
              <a:t>Test the connectivity and submit one or two outages and query the outages as well to validate the API URLs changes are working as expected.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dirty="0"/>
              <a:t>Report status and any issues to ERCOT using this email thread.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dirty="0"/>
              <a:t>Once testing is completed, TSPs to revert the API URLs in this lower environment.</a:t>
            </a:r>
          </a:p>
          <a:p>
            <a:pPr marL="457200" lvl="1" indent="0">
              <a:buNone/>
            </a:pPr>
            <a:endParaRPr lang="en-US" sz="1200" b="1" dirty="0"/>
          </a:p>
          <a:p>
            <a:pPr marL="457200" lvl="1" indent="0">
              <a:buNone/>
            </a:pPr>
            <a:endParaRPr lang="en-US"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10B24C-CEBB-A72E-F799-F74ABB7834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860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9DAE66-9D8C-057E-B68C-404E2729E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7DFFB-D391-EC89-4945-4E75A0EAA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/>
              <a:t>RTC+B Outage Scheduler API URL changes during Go-Live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0EC77-B66B-2EEF-B4F2-0BBE6EA45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522" y="625268"/>
            <a:ext cx="8534400" cy="5280822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600" b="1" dirty="0"/>
              <a:t>Please note that Actual API URL changes will occur in production during RTC+B Go Live the night of 12/4/2025.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1600" dirty="0"/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1600" b="1" dirty="0"/>
              <a:t>ErcotOutagetypes.xsd file change</a:t>
            </a:r>
            <a:r>
              <a:rPr lang="en-US" sz="1600" dirty="0"/>
              <a:t> – ERCOT updated this XSD to add “ESR” device type enumeration for RTC+B. LCRA team thinks this would not impact their Outage submissions API calls but will confirm using this email thread. RTC+B XSD changes can be found at </a:t>
            </a:r>
            <a:r>
              <a:rPr lang="en-US" sz="1600" u="sng" dirty="0">
                <a:hlinkClick r:id="rId2"/>
              </a:rPr>
              <a:t>https://www.ercot.com/services/mdt/xsds</a:t>
            </a:r>
            <a:r>
              <a:rPr lang="en-US" sz="1600" dirty="0"/>
              <a:t> file name “</a:t>
            </a:r>
            <a:r>
              <a:rPr lang="en-US" sz="1600" u="sng" dirty="0">
                <a:hlinkClick r:id="rId3"/>
              </a:rPr>
              <a:t>External_Web_Services_XSD_RTC_Bv1.0.zip</a:t>
            </a:r>
            <a:r>
              <a:rPr lang="en-US" sz="1600" dirty="0"/>
              <a:t>”</a:t>
            </a:r>
          </a:p>
          <a:p>
            <a:pPr lvl="0">
              <a:buFont typeface="Wingdings" panose="05000000000000000000" pitchFamily="2" charset="2"/>
              <a:buChar char="§"/>
            </a:pPr>
            <a:endParaRPr lang="en-US" sz="16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/>
              <a:t>ERCOT will conduct TSPs Outage submissions API URLs specific workshops in November and go over the detailed go-live plan in those workshops.</a:t>
            </a:r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en-US" sz="1600" dirty="0"/>
          </a:p>
          <a:p>
            <a:pPr marL="457200" lvl="1" indent="0">
              <a:buNone/>
            </a:pPr>
            <a:endParaRPr lang="en-US"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AA40A1-641A-7547-A653-EBFB04FCCD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488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6CBF9-33D4-457C-7B6B-3B0E0C84C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RTC+B – TSP Impacts</a:t>
            </a:r>
            <a:br>
              <a:rPr lang="en-US" b="1" dirty="0">
                <a:solidFill>
                  <a:schemeClr val="tx2"/>
                </a:solidFill>
              </a:rPr>
            </a:b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7362F-2C1C-51B9-C5CB-21FFBB63D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002383"/>
            <a:ext cx="8534400" cy="4853233"/>
          </a:xfrm>
        </p:spPr>
        <p:txBody>
          <a:bodyPr/>
          <a:lstStyle/>
          <a:p>
            <a:r>
              <a:rPr lang="en-US" sz="2000" dirty="0"/>
              <a:t>Questions? </a:t>
            </a:r>
          </a:p>
          <a:p>
            <a:pPr marL="457200" lvl="1" indent="0">
              <a:buNone/>
            </a:pPr>
            <a:endParaRPr lang="en-US" sz="2000" dirty="0"/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000" dirty="0"/>
              <a:t>Any concerns/questions, </a:t>
            </a:r>
            <a:r>
              <a:rPr lang="en-US" sz="2000"/>
              <a:t>please contact us </a:t>
            </a:r>
            <a:r>
              <a:rPr lang="en-US" sz="2000" dirty="0"/>
              <a:t>at </a:t>
            </a:r>
            <a:r>
              <a:rPr lang="en-US" sz="2000" u="sng" dirty="0">
                <a:solidFill>
                  <a:srgbClr val="00AEC7"/>
                </a:solidFill>
              </a:rPr>
              <a:t>rtcb</a:t>
            </a:r>
            <a:r>
              <a:rPr lang="en-US" sz="2000" u="sng" dirty="0">
                <a:solidFill>
                  <a:srgbClr val="00AEC7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@ercot.com</a:t>
            </a:r>
            <a:r>
              <a:rPr lang="en-US" sz="2000" u="sng" dirty="0">
                <a:solidFill>
                  <a:srgbClr val="00AEC7"/>
                </a:solidFill>
              </a:rPr>
              <a:t> </a:t>
            </a:r>
          </a:p>
          <a:p>
            <a:endParaRPr lang="en-US" sz="2400" dirty="0">
              <a:solidFill>
                <a:srgbClr val="00AEC7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514D95-AAB8-C83F-D9A9-903A9D7F29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436284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51A5998F0944EA03AB587B5B58FD3" ma:contentTypeVersion="14" ma:contentTypeDescription="Create a new document." ma:contentTypeScope="" ma:versionID="5de53c7dd9d5e3dd48e81f15fe9d6d64">
  <xsd:schema xmlns:xsd="http://www.w3.org/2001/XMLSchema" xmlns:xs="http://www.w3.org/2001/XMLSchema" xmlns:p="http://schemas.microsoft.com/office/2006/metadata/properties" xmlns:ns2="5f527160-b6a2-448e-b210-55bbe2178a90" xmlns:ns3="cf8c9251-373f-4ee3-86cf-d97122226a81" targetNamespace="http://schemas.microsoft.com/office/2006/metadata/properties" ma:root="true" ma:fieldsID="b9ed68adcc3693f95084af8a9f0e3281" ns2:_="" ns3:_="">
    <xsd:import namespace="5f527160-b6a2-448e-b210-55bbe2178a90"/>
    <xsd:import namespace="cf8c9251-373f-4ee3-86cf-d97122226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27160-b6a2-448e-b210-55bbe2178a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c9251-373f-4ee3-86cf-d97122226a8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7bce286-be28-47de-b9f7-94a506e34291}" ma:internalName="TaxCatchAll" ma:showField="CatchAllData" ma:web="cf8c9251-373f-4ee3-86cf-d97122226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8c9251-373f-4ee3-86cf-d97122226a81" xsi:nil="true"/>
    <lcf76f155ced4ddcb4097134ff3c332f xmlns="5f527160-b6a2-448e-b210-55bbe2178a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39F2F4-47B2-4966-9217-61E5C243B270}">
  <ds:schemaRefs>
    <ds:schemaRef ds:uri="5f527160-b6a2-448e-b210-55bbe2178a90"/>
    <ds:schemaRef ds:uri="cf8c9251-373f-4ee3-86cf-d97122226a8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A526C54-2038-4DDB-9077-84C80FF069E0}">
  <ds:schemaRefs>
    <ds:schemaRef ds:uri="5f527160-b6a2-448e-b210-55bbe2178a90"/>
    <ds:schemaRef ds:uri="8d5ee879-813f-4fb9-b7c2-a59846c21aeb"/>
    <ds:schemaRef ds:uri="c34af464-7aa1-4edd-9be4-83dffc1cb926"/>
    <ds:schemaRef ds:uri="cf8c9251-373f-4ee3-86cf-d97122226a8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8839</TotalTime>
  <Words>704</Words>
  <Application>Microsoft Office PowerPoint</Application>
  <PresentationFormat>On-screen Show (4:3)</PresentationFormat>
  <Paragraphs>50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Courier New</vt:lpstr>
      <vt:lpstr>Wingdings</vt:lpstr>
      <vt:lpstr>Cover Slide</vt:lpstr>
      <vt:lpstr>Horizontal Theme</vt:lpstr>
      <vt:lpstr>PowerPoint Presentation</vt:lpstr>
      <vt:lpstr>RTC+B TSP Impacts - Summary</vt:lpstr>
      <vt:lpstr>RTC+B Outage Scheduler API URL changes during Go-Live</vt:lpstr>
      <vt:lpstr>RTC+B Outage Scheduler API URL changes during Go-Live</vt:lpstr>
      <vt:lpstr>RTC+B – TSP Impacts  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42</cp:revision>
  <cp:lastPrinted>2017-10-10T21:31:05Z</cp:lastPrinted>
  <dcterms:created xsi:type="dcterms:W3CDTF">2016-01-21T15:20:31Z</dcterms:created>
  <dcterms:modified xsi:type="dcterms:W3CDTF">2025-10-23T17:39:19Z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ActionId">
    <vt:lpwstr>c62e7908-7660-43a6-b1c8-5c5c95dc1f11</vt:lpwstr>
  </property>
  <property fmtid="{D5CDD505-2E9C-101B-9397-08002B2CF9AE}" pid="4" name="MSIP_Label_7084cbda-52b8-46fb-a7b7-cb5bd465ed85_SetDate">
    <vt:lpwstr>2023-05-09T20:19:39Z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ContentBits">
    <vt:lpwstr>0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Method">
    <vt:lpwstr>Standard</vt:lpwstr>
  </property>
  <property fmtid="{D5CDD505-2E9C-101B-9397-08002B2CF9AE}" pid="9" name="ContentTypeId">
    <vt:lpwstr>0x0101009AF51A5998F0944EA03AB587B5B58FD3</vt:lpwstr>
  </property>
  <property fmtid="{D5CDD505-2E9C-101B-9397-08002B2CF9AE}" pid="10" name="MediaServiceImageTags">
    <vt:lpwstr/>
  </property>
</Properties>
</file>