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22"/>
  </p:notesMasterIdLst>
  <p:handoutMasterIdLst>
    <p:handoutMasterId r:id="rId23"/>
  </p:handoutMasterIdLst>
  <p:sldIdLst>
    <p:sldId id="542" r:id="rId6"/>
    <p:sldId id="563" r:id="rId7"/>
    <p:sldId id="3018" r:id="rId8"/>
    <p:sldId id="586" r:id="rId9"/>
    <p:sldId id="2979" r:id="rId10"/>
    <p:sldId id="580" r:id="rId11"/>
    <p:sldId id="2939" r:id="rId12"/>
    <p:sldId id="2977" r:id="rId13"/>
    <p:sldId id="2978" r:id="rId14"/>
    <p:sldId id="2791" r:id="rId15"/>
    <p:sldId id="3086" r:id="rId16"/>
    <p:sldId id="3017" r:id="rId17"/>
    <p:sldId id="3087" r:id="rId18"/>
    <p:sldId id="3053" r:id="rId19"/>
    <p:sldId id="3067" r:id="rId20"/>
    <p:sldId id="591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RTCB@ercot.com" TargetMode="External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www.ercot.com/calendar/10202025-RTCB-Market-Trials-Weekly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ercot.com/services/comm/mkt_notices/M-A100925-01" TargetMode="Externa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calendar/10272025-RTCBTF_TWG-Workshop-_-Detailed" TargetMode="Externa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ercot.com/calendar/10272025-RTCBTF_TWG-Workshop-_-Detailed" TargetMode="Externa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ercot.com/calendar/10152025-RTCBTF-Meeting" TargetMode="Externa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calendar/10272025-RTCBTF_TWG-Workshop-_-Detailed" TargetMode="External"/><Relationship Id="rId2" Type="http://schemas.openxmlformats.org/officeDocument/2006/relationships/hyperlink" Target="https://www.ercot.com/calendar/10272025-RTCB-Market-Trials-Weekly" TargetMode="Externa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0.png"/><Relationship Id="rId5" Type="http://schemas.openxmlformats.org/officeDocument/2006/relationships/hyperlink" Target="mailto:RTCB@ERCOT.com" TargetMode="External"/><Relationship Id="rId4" Type="http://schemas.openxmlformats.org/officeDocument/2006/relationships/hyperlink" Target="https://www.ercot.com/calendar/10272025-RTCBTF-for-AS-Deploymen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comm/mkt_notices/M-A091825-01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RTC+B Update 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i="1" dirty="0"/>
              <a:t>Matt Mereness</a:t>
            </a:r>
            <a:endParaRPr lang="en-US" dirty="0"/>
          </a:p>
          <a:p>
            <a:endParaRPr lang="en-US" dirty="0"/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TWG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October 23, 2025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AC130-C657-DFFA-36DA-25AA9C214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0FBD6-CBBD-8B19-7FCE-743E975C9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Sep/Oct Market Trials in-flight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2DE7E-5BC8-EE34-8984-3E8DAF57C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562600"/>
          </a:xfrm>
        </p:spPr>
        <p:txBody>
          <a:bodyPr/>
          <a:lstStyle/>
          <a:p>
            <a:r>
              <a:rPr lang="en-US" sz="2400" u="sng" dirty="0">
                <a:solidFill>
                  <a:schemeClr val="tx2"/>
                </a:solidFill>
              </a:rPr>
              <a:t>Trials meeting every Monday 10-10:30am until December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Standalone calendar page each week with </a:t>
            </a:r>
            <a:r>
              <a:rPr lang="en-US" sz="2000" dirty="0" err="1">
                <a:solidFill>
                  <a:schemeClr val="tx2"/>
                </a:solidFill>
              </a:rPr>
              <a:t>WebEx</a:t>
            </a:r>
            <a:endParaRPr lang="en-US" sz="2000" dirty="0">
              <a:solidFill>
                <a:schemeClr val="tx2"/>
              </a:solidFill>
            </a:endParaRPr>
          </a:p>
          <a:p>
            <a:pPr lvl="2"/>
            <a:r>
              <a:rPr lang="en-US" sz="1800" dirty="0">
                <a:solidFill>
                  <a:schemeClr val="tx2"/>
                </a:solidFill>
                <a:hlinkClick r:id="rId2"/>
              </a:rPr>
              <a:t>RTCBTF Home Page </a:t>
            </a:r>
            <a:r>
              <a:rPr lang="en-US" sz="1800" dirty="0">
                <a:solidFill>
                  <a:schemeClr val="tx2"/>
                </a:solidFill>
              </a:rPr>
              <a:t>houses all market trials documentation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Averaging 150-175 participants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Weekly presentation walk-through with Q&amp;A</a:t>
            </a:r>
          </a:p>
          <a:p>
            <a:pPr lvl="2"/>
            <a:r>
              <a:rPr lang="en-US" sz="1800" dirty="0">
                <a:solidFill>
                  <a:schemeClr val="tx2"/>
                </a:solidFill>
              </a:rPr>
              <a:t>Heavy use of </a:t>
            </a:r>
            <a:r>
              <a:rPr lang="en-US" sz="1800" dirty="0">
                <a:solidFill>
                  <a:schemeClr val="tx2"/>
                </a:solidFill>
                <a:hlinkClick r:id="rId3"/>
              </a:rPr>
              <a:t>RTCB@ercot.com</a:t>
            </a:r>
            <a:r>
              <a:rPr lang="en-US" sz="1800" dirty="0">
                <a:solidFill>
                  <a:schemeClr val="tx2"/>
                </a:solidFill>
              </a:rPr>
              <a:t> email -&gt; FAQ</a:t>
            </a:r>
          </a:p>
          <a:p>
            <a:pPr lvl="1"/>
            <a:endParaRPr lang="en-US" sz="2000" dirty="0">
              <a:solidFill>
                <a:schemeClr val="tx2"/>
              </a:solidFill>
            </a:endParaRPr>
          </a:p>
          <a:p>
            <a:pPr lvl="1"/>
            <a:endParaRPr lang="en-US" sz="2000" dirty="0">
              <a:solidFill>
                <a:schemeClr val="tx2"/>
              </a:solidFill>
            </a:endParaRPr>
          </a:p>
          <a:p>
            <a:pPr lvl="1"/>
            <a:endParaRPr lang="en-US" sz="2000" dirty="0">
              <a:solidFill>
                <a:schemeClr val="tx2"/>
              </a:solidFill>
            </a:endParaRP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Link to this </a:t>
            </a:r>
            <a:r>
              <a:rPr lang="en-US" sz="2000" dirty="0">
                <a:hlinkClick r:id="rId4"/>
              </a:rPr>
              <a:t>Monday’s Trials meeting</a:t>
            </a:r>
            <a:endParaRPr lang="en-US" sz="20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C2757-D0AA-DB16-E688-E86285B48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014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63899-4EC9-D240-74C5-E7E59AC55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00215"/>
          </a:xfrm>
        </p:spPr>
        <p:txBody>
          <a:bodyPr/>
          <a:lstStyle/>
          <a:p>
            <a:r>
              <a:rPr lang="en-US" dirty="0"/>
              <a:t>October 30, 2025 Production Closed-Loop LFC Test</a:t>
            </a:r>
            <a:br>
              <a:rPr lang="en-US" dirty="0"/>
            </a:br>
            <a:r>
              <a:rPr lang="en-US" sz="1800" dirty="0"/>
              <a:t>Link to market notice:  </a:t>
            </a:r>
            <a:r>
              <a:rPr lang="en-US" sz="1200" dirty="0">
                <a:hlinkClick r:id="rId2"/>
              </a:rPr>
              <a:t>https://www.ercot.com/services/comm/mkt_notices/M-A100925-01</a:t>
            </a:r>
            <a:r>
              <a:rPr lang="en-US" sz="1200" dirty="0"/>
              <a:t> 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28343-2FF1-1B94-FE19-1E5994B981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FC1340-6F91-4223-E395-8D907C77FD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255" y="1279541"/>
            <a:ext cx="8458200" cy="4709414"/>
          </a:xfrm>
          <a:prstGeom prst="rect">
            <a:avLst/>
          </a:prstGeom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A2D3748-A86A-8D9C-77DD-F698C9316B5E}"/>
              </a:ext>
            </a:extLst>
          </p:cNvPr>
          <p:cNvSpPr/>
          <p:nvPr/>
        </p:nvSpPr>
        <p:spPr>
          <a:xfrm>
            <a:off x="9832" y="4483510"/>
            <a:ext cx="8839200" cy="7865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BE792E-8FA0-A338-EA1E-1E58073CDA1B}"/>
              </a:ext>
            </a:extLst>
          </p:cNvPr>
          <p:cNvSpPr/>
          <p:nvPr/>
        </p:nvSpPr>
        <p:spPr>
          <a:xfrm>
            <a:off x="11065" y="3254476"/>
            <a:ext cx="8839200" cy="3797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820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F2FF8-4D83-236C-9414-B6C67BDC4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C1996-A122-E2CD-65AF-98B979A48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Testing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AEEB8-6F6F-6B6C-0F10-365D29A62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686800" cy="52578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Successful October 16 test </a:t>
            </a:r>
            <a:r>
              <a:rPr lang="en-US" sz="1800" u="sng" dirty="0">
                <a:solidFill>
                  <a:schemeClr val="tx2"/>
                </a:solidFill>
              </a:rPr>
              <a:t>SCED Open Loop ERCOT </a:t>
            </a:r>
            <a:r>
              <a:rPr lang="en-US" sz="1800" u="sng" dirty="0" err="1">
                <a:solidFill>
                  <a:schemeClr val="tx2"/>
                </a:solidFill>
              </a:rPr>
              <a:t>WebEx</a:t>
            </a:r>
            <a:endParaRPr lang="en-US" sz="1800" dirty="0">
              <a:solidFill>
                <a:srgbClr val="C00000"/>
              </a:solidFill>
            </a:endParaRP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ERCOT encouraged full participation with accurate telemetry and “unscripted market submissions” to help test and shake-out any additional issues 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Focused/support window for Market &amp; ERCOT provided another round of scrutiny of systems and market outcomes to minimize risk to go-live.</a:t>
            </a:r>
          </a:p>
          <a:p>
            <a:pPr>
              <a:buFontTx/>
              <a:buChar char="-"/>
            </a:pPr>
            <a:endParaRPr lang="en-US" sz="1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October 30 is second and last planned Closed-Loop LFC Test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Will essentially be a repeat of September 11 test (same structure, timing, and expectations)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Test to observe Frequency tuning changes in production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Both ERCOT and QSE opportunity to test any fixes 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Repeat the critical cutover process that will be used 35 days later for go-live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  <a:hlinkClick r:id="rId2"/>
              </a:rPr>
              <a:t>Closed Loop LFC Workshop, Monday October 27</a:t>
            </a:r>
            <a:r>
              <a:rPr lang="en-US" sz="1400" dirty="0">
                <a:solidFill>
                  <a:schemeClr val="tx2"/>
                </a:solidFill>
              </a:rPr>
              <a:t>  </a:t>
            </a:r>
          </a:p>
          <a:p>
            <a:pPr lvl="1">
              <a:buFontTx/>
              <a:buChar char="-"/>
            </a:pPr>
            <a:endParaRPr lang="en-US" sz="105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1800" dirty="0">
                <a:solidFill>
                  <a:srgbClr val="C00000"/>
                </a:solidFill>
              </a:rPr>
              <a:t>Lack of engagement from other QSEs in DAM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Considering Market Notice requiring “QSE Acknowledgement of DAM changes and Cutover activities that are forthcoming” to capture </a:t>
            </a:r>
            <a:r>
              <a:rPr lang="en-US" sz="1400" u="sng" dirty="0">
                <a:solidFill>
                  <a:schemeClr val="tx2"/>
                </a:solidFill>
              </a:rPr>
              <a:t>QSEs without Resources</a:t>
            </a:r>
            <a:r>
              <a:rPr lang="en-US" sz="1400" dirty="0">
                <a:solidFill>
                  <a:schemeClr val="tx2"/>
                </a:solidFill>
              </a:rPr>
              <a:t> in engagement.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ERCOT will initiate outreach in coming days</a:t>
            </a:r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3D457-EA51-58E6-5E30-D931BB7DEB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581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hart, treemap chart&#10;&#10;AI-generated content may be incorrect.">
            <a:extLst>
              <a:ext uri="{FF2B5EF4-FFF2-40B4-BE49-F238E27FC236}">
                <a16:creationId xmlns:a16="http://schemas.microsoft.com/office/drawing/2014/main" id="{81E2CC44-333D-9F84-B122-6511A738E5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335" y="589072"/>
            <a:ext cx="6248065" cy="57355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377D2C5-6A82-40E9-EA1A-7F657A028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Trials and Transition through Go-Live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05204A-4AC1-4782-5F76-809AC2D9CA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30B3F0-89A7-7082-5A33-D5F7946C0EE0}"/>
              </a:ext>
            </a:extLst>
          </p:cNvPr>
          <p:cNvSpPr txBox="1"/>
          <p:nvPr/>
        </p:nvSpPr>
        <p:spPr>
          <a:xfrm>
            <a:off x="98437" y="3287249"/>
            <a:ext cx="1434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here….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B5297A6-00DF-7C59-1D63-6C31C93154A3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990600" y="2396415"/>
            <a:ext cx="5413855" cy="1261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01AD7BC-38F9-C76A-B6F9-BD5E2431C35C}"/>
              </a:ext>
            </a:extLst>
          </p:cNvPr>
          <p:cNvSpPr txBox="1"/>
          <p:nvPr/>
        </p:nvSpPr>
        <p:spPr>
          <a:xfrm>
            <a:off x="3407304" y="6437122"/>
            <a:ext cx="474302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C00000"/>
                </a:solidFill>
              </a:rPr>
              <a:t>NCLR s/provide = NCLR can use self-provision in SCED</a:t>
            </a:r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id="{7A97ADC2-A8CE-2853-914A-D282569834CE}"/>
              </a:ext>
            </a:extLst>
          </p:cNvPr>
          <p:cNvSpPr/>
          <p:nvPr/>
        </p:nvSpPr>
        <p:spPr>
          <a:xfrm>
            <a:off x="6404455" y="2328249"/>
            <a:ext cx="177541" cy="178461"/>
          </a:xfrm>
          <a:prstGeom prst="star5">
            <a:avLst/>
          </a:prstGeom>
          <a:solidFill>
            <a:srgbClr val="26D07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2336A26-E5EE-705C-11D9-4B39FF37EFBD}"/>
              </a:ext>
            </a:extLst>
          </p:cNvPr>
          <p:cNvSpPr/>
          <p:nvPr/>
        </p:nvSpPr>
        <p:spPr>
          <a:xfrm>
            <a:off x="6349516" y="1590369"/>
            <a:ext cx="877194" cy="5709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5A4FC8D-7973-8129-38FF-6C74655A21DF}"/>
              </a:ext>
            </a:extLst>
          </p:cNvPr>
          <p:cNvSpPr/>
          <p:nvPr/>
        </p:nvSpPr>
        <p:spPr>
          <a:xfrm>
            <a:off x="6349516" y="2651580"/>
            <a:ext cx="808368" cy="635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EC25C16-A459-6EB2-440A-BD701B5B65D2}"/>
              </a:ext>
            </a:extLst>
          </p:cNvPr>
          <p:cNvSpPr/>
          <p:nvPr/>
        </p:nvSpPr>
        <p:spPr>
          <a:xfrm>
            <a:off x="4002234" y="2601404"/>
            <a:ext cx="1139532" cy="6858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D2273A6-A9FD-D3BF-4754-0876DC4C96A2}"/>
              </a:ext>
            </a:extLst>
          </p:cNvPr>
          <p:cNvSpPr/>
          <p:nvPr/>
        </p:nvSpPr>
        <p:spPr>
          <a:xfrm>
            <a:off x="7102826" y="2651580"/>
            <a:ext cx="808368" cy="635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69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D4E99-A521-326F-536A-34ED0A40F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BDE29-9108-24BA-7AED-A5EAF8FD4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Completing October Trials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B948C-D4B1-2096-5721-5A814D0D0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46A2E5-A071-7CC6-FCC5-57DD52FE4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502" y="899431"/>
            <a:ext cx="7551744" cy="1237291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C00000"/>
                </a:solidFill>
                <a:cs typeface="Arial"/>
              </a:rPr>
              <a:t>Oct 16 SCED Open-Loop </a:t>
            </a:r>
            <a:r>
              <a:rPr lang="en-US" sz="2000" dirty="0" err="1">
                <a:solidFill>
                  <a:srgbClr val="C00000"/>
                </a:solidFill>
                <a:cs typeface="Arial"/>
              </a:rPr>
              <a:t>WebEx</a:t>
            </a:r>
            <a:endParaRPr lang="en-US" sz="2000" dirty="0">
              <a:solidFill>
                <a:srgbClr val="C00000"/>
              </a:solidFill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C00000"/>
                </a:solidFill>
                <a:cs typeface="Arial"/>
              </a:rPr>
              <a:t>Oct 27 </a:t>
            </a:r>
            <a:r>
              <a:rPr lang="en-US" sz="2000" dirty="0">
                <a:solidFill>
                  <a:srgbClr val="C00000"/>
                </a:solidFill>
                <a:cs typeface="Arial"/>
                <a:hlinkClick r:id="rId2"/>
              </a:rPr>
              <a:t>LFC Workshop Link</a:t>
            </a:r>
            <a:endParaRPr lang="en-US" sz="2000" dirty="0">
              <a:solidFill>
                <a:srgbClr val="C00000"/>
              </a:solidFill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C00000"/>
                </a:solidFill>
                <a:cs typeface="Arial"/>
              </a:rPr>
              <a:t>Oct 30 Production 2-hour LFC Test 	</a:t>
            </a:r>
            <a:endParaRPr lang="en-US" sz="1400" dirty="0">
              <a:solidFill>
                <a:schemeClr val="tx2"/>
              </a:solidFill>
              <a:cs typeface="Arial"/>
            </a:endParaRPr>
          </a:p>
        </p:txBody>
      </p:sp>
      <p:pic>
        <p:nvPicPr>
          <p:cNvPr id="5" name="Picture 4" descr="Table, calendar&#10;&#10;AI-generated content may be incorrect.">
            <a:extLst>
              <a:ext uri="{FF2B5EF4-FFF2-40B4-BE49-F238E27FC236}">
                <a16:creationId xmlns:a16="http://schemas.microsoft.com/office/drawing/2014/main" id="{AB158C6F-F849-FD90-06CE-ADFF188608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339549"/>
            <a:ext cx="8299906" cy="3619019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B0091103-CEE7-D513-D3C0-503DD3A26B37}"/>
              </a:ext>
            </a:extLst>
          </p:cNvPr>
          <p:cNvSpPr/>
          <p:nvPr/>
        </p:nvSpPr>
        <p:spPr>
          <a:xfrm flipV="1">
            <a:off x="5732207" y="3661639"/>
            <a:ext cx="1170038" cy="83170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6095000-FAC7-A31A-9804-22C2BE6F4322}"/>
              </a:ext>
            </a:extLst>
          </p:cNvPr>
          <p:cNvSpPr/>
          <p:nvPr/>
        </p:nvSpPr>
        <p:spPr>
          <a:xfrm flipV="1">
            <a:off x="5732207" y="4998824"/>
            <a:ext cx="1170038" cy="95974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8170970-5E9E-CF55-E28D-604425260C61}"/>
              </a:ext>
            </a:extLst>
          </p:cNvPr>
          <p:cNvSpPr/>
          <p:nvPr/>
        </p:nvSpPr>
        <p:spPr>
          <a:xfrm flipV="1">
            <a:off x="2664542" y="4998825"/>
            <a:ext cx="1533832" cy="105784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7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B2847-626A-78EB-3EC5-B975296C9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520A-46DF-BFE0-4353-1BDF71F3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November/December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98F9E-5F78-C107-D1A4-516246573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C8EF8CD-E111-99B9-102F-3B32BA6E3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81486"/>
            <a:ext cx="8534400" cy="5177082"/>
          </a:xfrm>
        </p:spPr>
        <p:txBody>
          <a:bodyPr lIns="91440" tIns="45720" rIns="91440" bIns="45720" anchor="t"/>
          <a:lstStyle/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Discussing Transition/Cutover Details at </a:t>
            </a:r>
            <a:r>
              <a:rPr lang="en-US" sz="1600" dirty="0">
                <a:solidFill>
                  <a:schemeClr val="tx2"/>
                </a:solidFill>
                <a:cs typeface="Arial"/>
                <a:hlinkClick r:id="rId2"/>
              </a:rPr>
              <a:t>RTCBTF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this week (Wed, Oct 15)</a:t>
            </a:r>
          </a:p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RTC+B Market Trials </a:t>
            </a:r>
            <a:r>
              <a:rPr lang="en-US" sz="1600" u="sng" dirty="0">
                <a:solidFill>
                  <a:schemeClr val="tx2"/>
                </a:solidFill>
                <a:cs typeface="Arial"/>
              </a:rPr>
              <a:t>Outage Scheduler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turns to READONLY for transitional purposes</a:t>
            </a:r>
          </a:p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System connectivity Test Week 1 (go-live market submission configuration testing)</a:t>
            </a:r>
          </a:p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Week 2 RTCBTF Workshop for December go-live Cutover</a:t>
            </a:r>
          </a:p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Weeks 2 &amp; 3 Continue Trial Activity</a:t>
            </a:r>
          </a:p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Currently minimal plans week of Thanksgiving</a:t>
            </a:r>
            <a:endParaRPr lang="en-US" sz="2000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CD9F9BF-D551-2492-A1C0-FDBA78F24849}"/>
              </a:ext>
            </a:extLst>
          </p:cNvPr>
          <p:cNvSpPr/>
          <p:nvPr/>
        </p:nvSpPr>
        <p:spPr>
          <a:xfrm>
            <a:off x="5646420" y="4234815"/>
            <a:ext cx="1402079" cy="82422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4C4928-78A4-2FE2-C342-536B963966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7" y="2600417"/>
            <a:ext cx="7351501" cy="3564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531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E097C-6057-7D82-9682-1D8126651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B7BAF-982D-0C24-AB0E-0784306B5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Wrap-Up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7DC7FB4-E95A-85B4-C730-C7068C0F2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781976"/>
            <a:ext cx="8534400" cy="4929433"/>
          </a:xfrm>
        </p:spPr>
        <p:txBody>
          <a:bodyPr/>
          <a:lstStyle/>
          <a:p>
            <a:pPr marL="0" indent="0">
              <a:buNone/>
            </a:pPr>
            <a:r>
              <a:rPr lang="en-US" sz="1800" u="sng" dirty="0">
                <a:solidFill>
                  <a:schemeClr val="tx2"/>
                </a:solidFill>
              </a:rPr>
              <a:t>Upcoming activities:</a:t>
            </a:r>
          </a:p>
          <a:p>
            <a:r>
              <a:rPr lang="en-US" sz="1800" dirty="0">
                <a:solidFill>
                  <a:schemeClr val="tx2"/>
                </a:solidFill>
              </a:rPr>
              <a:t>Monday October 27- </a:t>
            </a:r>
            <a:r>
              <a:rPr lang="en-US" sz="1800">
                <a:solidFill>
                  <a:schemeClr val="tx2"/>
                </a:solidFill>
              </a:rPr>
              <a:t>three meetings </a:t>
            </a:r>
            <a:r>
              <a:rPr lang="en-US" sz="1800" dirty="0">
                <a:solidFill>
                  <a:schemeClr val="tx2"/>
                </a:solidFill>
              </a:rPr>
              <a:t>on Monday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- </a:t>
            </a:r>
            <a:r>
              <a:rPr lang="en-US" sz="1800" dirty="0">
                <a:solidFill>
                  <a:schemeClr val="tx2"/>
                </a:solidFill>
                <a:hlinkClick r:id="rId2"/>
              </a:rPr>
              <a:t>10am Weekly Trial Call</a:t>
            </a:r>
            <a:endParaRPr lang="en-US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- </a:t>
            </a:r>
            <a:r>
              <a:rPr lang="en-US" sz="1800" dirty="0">
                <a:solidFill>
                  <a:schemeClr val="tx2"/>
                </a:solidFill>
                <a:hlinkClick r:id="rId3"/>
              </a:rPr>
              <a:t>1-3pm LFC Workshop for Oct 30 </a:t>
            </a:r>
            <a:r>
              <a:rPr lang="en-US" sz="1800" dirty="0" err="1">
                <a:solidFill>
                  <a:schemeClr val="tx2"/>
                </a:solidFill>
                <a:hlinkClick r:id="rId3"/>
              </a:rPr>
              <a:t>WebEx</a:t>
            </a:r>
            <a:r>
              <a:rPr lang="en-US" sz="1800" dirty="0">
                <a:solidFill>
                  <a:schemeClr val="tx2"/>
                </a:solidFill>
                <a:hlinkClick r:id="rId3"/>
              </a:rPr>
              <a:t> </a:t>
            </a:r>
            <a:endParaRPr lang="en-US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- </a:t>
            </a:r>
            <a:r>
              <a:rPr lang="en-US" sz="1800" dirty="0">
                <a:solidFill>
                  <a:schemeClr val="tx2"/>
                </a:solidFill>
                <a:hlinkClick r:id="rId4"/>
              </a:rPr>
              <a:t>3-5pm RTCBTF Discussion of AS Deployment Factors </a:t>
            </a:r>
            <a:r>
              <a:rPr lang="en-US" sz="1800" dirty="0" err="1">
                <a:solidFill>
                  <a:schemeClr val="tx2"/>
                </a:solidFill>
                <a:hlinkClick r:id="rId4"/>
              </a:rPr>
              <a:t>WebEx</a:t>
            </a:r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>
                <a:solidFill>
                  <a:schemeClr val="tx2"/>
                </a:solidFill>
              </a:rPr>
              <a:t>Thursday October 30- Closed Loop LFC Test 10:35am-12:35pm</a:t>
            </a:r>
          </a:p>
          <a:p>
            <a:r>
              <a:rPr lang="en-US" sz="1800" dirty="0">
                <a:solidFill>
                  <a:schemeClr val="tx2"/>
                </a:solidFill>
              </a:rPr>
              <a:t>Thursday November 13- RTCBTF and Go-Live Cutover Workshop</a:t>
            </a:r>
          </a:p>
          <a:p>
            <a:r>
              <a:rPr lang="en-US" sz="1800" dirty="0">
                <a:solidFill>
                  <a:schemeClr val="tx2"/>
                </a:solidFill>
              </a:rPr>
              <a:t>Monday December 1-5 Go-Live week</a:t>
            </a:r>
          </a:p>
          <a:p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800" b="1" u="sng" dirty="0">
                <a:solidFill>
                  <a:schemeClr val="tx2"/>
                </a:solidFill>
              </a:rPr>
              <a:t>Questions on RTC+B activities?  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Can be directed to: </a:t>
            </a:r>
          </a:p>
          <a:p>
            <a:r>
              <a:rPr lang="en-US" sz="1600" dirty="0">
                <a:solidFill>
                  <a:schemeClr val="tx2"/>
                </a:solidFill>
                <a:hlinkClick r:id="rId5"/>
              </a:rPr>
              <a:t>mmereness@ercot.com</a:t>
            </a:r>
          </a:p>
          <a:p>
            <a:r>
              <a:rPr lang="en-US" sz="1600" dirty="0">
                <a:solidFill>
                  <a:schemeClr val="tx2"/>
                </a:solidFill>
                <a:hlinkClick r:id="rId5"/>
              </a:rPr>
              <a:t>RTCB@ERCOT.com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</p:txBody>
      </p:sp>
      <p:pic>
        <p:nvPicPr>
          <p:cNvPr id="5" name="Picture 4" descr="Chart, table&#10;&#10;AI-generated content may be incorrect.">
            <a:extLst>
              <a:ext uri="{FF2B5EF4-FFF2-40B4-BE49-F238E27FC236}">
                <a16:creationId xmlns:a16="http://schemas.microsoft.com/office/drawing/2014/main" id="{3E2B4E98-5C7E-BEA4-F35D-1479FA60F49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4038600"/>
            <a:ext cx="4108264" cy="272098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5316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Discussion today: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Update on RTCBTF Issues List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Scope of RTC+B Program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Update on NPRRs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Market Trials Update </a:t>
            </a:r>
          </a:p>
          <a:p>
            <a:pPr marL="457200" lvl="1" indent="0">
              <a:buNone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59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D288E-6415-8D43-81C5-97D4FBFDF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F4E3490-1585-A576-C0A2-CF954F6AB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90" y="1561703"/>
            <a:ext cx="8995797" cy="48173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FA0F74-D70A-9BE5-2983-B29DB63DE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RTCBTF Remaining Items for Go-Live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3D358A0-40FB-C32B-07BD-E13D4EBE1156}"/>
              </a:ext>
            </a:extLst>
          </p:cNvPr>
          <p:cNvSpPr txBox="1">
            <a:spLocks/>
          </p:cNvSpPr>
          <p:nvPr/>
        </p:nvSpPr>
        <p:spPr>
          <a:xfrm>
            <a:off x="226760" y="877197"/>
            <a:ext cx="8917240" cy="57095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>
                <a:solidFill>
                  <a:schemeClr val="tx2"/>
                </a:solidFill>
              </a:rPr>
              <a:t>RTCBTF</a:t>
            </a:r>
            <a:r>
              <a:rPr lang="en-US" sz="1600" dirty="0">
                <a:solidFill>
                  <a:schemeClr val="tx2"/>
                </a:solidFill>
              </a:rPr>
              <a:t>- Completing market trials and transition plan details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B8295989-A1CC-1E35-FF99-5C82FD72D2E2}"/>
              </a:ext>
            </a:extLst>
          </p:cNvPr>
          <p:cNvSpPr/>
          <p:nvPr/>
        </p:nvSpPr>
        <p:spPr>
          <a:xfrm>
            <a:off x="8688640" y="1275324"/>
            <a:ext cx="457200" cy="3810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C2EB01-ACB2-EF6A-E328-97509AD98498}"/>
              </a:ext>
            </a:extLst>
          </p:cNvPr>
          <p:cNvSpPr/>
          <p:nvPr/>
        </p:nvSpPr>
        <p:spPr>
          <a:xfrm>
            <a:off x="89312" y="2438399"/>
            <a:ext cx="8955998" cy="16872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78BA03-0FE8-0743-58C1-BAA403160ED0}"/>
              </a:ext>
            </a:extLst>
          </p:cNvPr>
          <p:cNvSpPr/>
          <p:nvPr/>
        </p:nvSpPr>
        <p:spPr>
          <a:xfrm>
            <a:off x="6591461" y="2829540"/>
            <a:ext cx="2512404" cy="1921829"/>
          </a:xfrm>
          <a:prstGeom prst="rect">
            <a:avLst/>
          </a:prstGeom>
          <a:solidFill>
            <a:schemeClr val="tx1">
              <a:lumMod val="25000"/>
              <a:lumOff val="7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Market Trials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B06C092-A88D-BB68-42DD-477CCEEA2D3D}"/>
              </a:ext>
            </a:extLst>
          </p:cNvPr>
          <p:cNvSpPr/>
          <p:nvPr/>
        </p:nvSpPr>
        <p:spPr>
          <a:xfrm>
            <a:off x="98690" y="5517359"/>
            <a:ext cx="8995796" cy="86166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5925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2F34-5CD7-77FF-26AB-733089DA9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Timeline of NPRRs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88AC7-184E-73E6-9FDA-8EAA07FA1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334000"/>
          </a:xfrm>
        </p:spPr>
        <p:txBody>
          <a:bodyPr/>
          <a:lstStyle/>
          <a:p>
            <a:pPr>
              <a:defRPr/>
            </a:pPr>
            <a:r>
              <a:rPr lang="en-US" sz="1800" strike="sngStrike" dirty="0">
                <a:solidFill>
                  <a:srgbClr val="00B050"/>
                </a:solidFill>
              </a:rPr>
              <a:t>NPRRs set for PUCT May 15 Open Meeting (PUCT approved)</a:t>
            </a:r>
          </a:p>
          <a:p>
            <a:pPr lvl="1">
              <a:defRPr/>
            </a:pPr>
            <a:r>
              <a:rPr lang="en-US" sz="1400" strike="sngStrike" dirty="0">
                <a:solidFill>
                  <a:srgbClr val="00B050"/>
                </a:solidFill>
              </a:rPr>
              <a:t>NPRR1268 for ASDC Modifications (IMM sponsor)</a:t>
            </a:r>
          </a:p>
          <a:p>
            <a:pPr lvl="1">
              <a:defRPr/>
            </a:pPr>
            <a:r>
              <a:rPr lang="en-US" sz="1400" strike="sngStrike" dirty="0">
                <a:solidFill>
                  <a:srgbClr val="00B050"/>
                </a:solidFill>
                <a:latin typeface="Arial"/>
              </a:rPr>
              <a:t>NPRR1269 for 3 Parameter/Policy Changes (ERCOT sponsor)</a:t>
            </a:r>
          </a:p>
          <a:p>
            <a:pPr lvl="1">
              <a:defRPr/>
            </a:pPr>
            <a:r>
              <a:rPr kumimoji="0" lang="en-US" sz="1400" b="0" i="0" u="none" strike="sng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NPRR1270 for AS Qualification details (ERCOT sponsor)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1000" strike="sngStrike" dirty="0">
              <a:solidFill>
                <a:srgbClr val="2D3338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sng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AS Duration / State of Charge (NPRR1282 / NOGRR277)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sng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Approved at Board and PUCT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dirty="0">
              <a:solidFill>
                <a:srgbClr val="2D3338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strike="sngStrike" dirty="0">
                <a:solidFill>
                  <a:srgbClr val="00B050"/>
                </a:solidFill>
                <a:latin typeface="Arial"/>
              </a:rPr>
              <a:t>Final Clarifying NPRR1290/NOGRR278 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r>
              <a:rPr lang="en-US" sz="1600" strike="sngStrike" dirty="0">
                <a:solidFill>
                  <a:srgbClr val="00B050"/>
                </a:solidFill>
                <a:latin typeface="Arial"/>
              </a:rPr>
              <a:t>Approved at PRS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r>
              <a:rPr lang="en-US" sz="1600" strike="sngStrike" dirty="0">
                <a:solidFill>
                  <a:srgbClr val="00B050"/>
                </a:solidFill>
                <a:latin typeface="Arial"/>
              </a:rPr>
              <a:t>On to August TAC and Sep Board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1600" strike="sngStrike" dirty="0">
              <a:solidFill>
                <a:srgbClr val="00B050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strike="sngStrike" dirty="0">
                <a:solidFill>
                  <a:srgbClr val="00B050"/>
                </a:solidFill>
                <a:latin typeface="Arial"/>
              </a:rPr>
              <a:t>Remaining Stakeholder path to Board Meetings before Go-Live: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r>
              <a:rPr lang="en-US" sz="1600" strike="sngStrike" dirty="0">
                <a:solidFill>
                  <a:srgbClr val="00B050"/>
                </a:solidFill>
                <a:latin typeface="Arial"/>
              </a:rPr>
              <a:t>PRS Aug 13 &gt; TAC Aug 27 &gt; Board Sep 23 </a:t>
            </a:r>
          </a:p>
          <a:p>
            <a:pPr marL="400050" lvl="1" indent="0">
              <a:buNone/>
              <a:defRPr/>
            </a:pPr>
            <a:endParaRPr lang="en-US" sz="1600" strike="sngStrike" dirty="0">
              <a:solidFill>
                <a:srgbClr val="00B050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2D333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2D333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1800" dirty="0">
              <a:solidFill>
                <a:srgbClr val="2D3338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D333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359D52-8733-1E36-EBC3-3069EC3C5A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38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EC0AD-B427-538B-996C-E49914B94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1A379-8995-F633-596E-3D8224F71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Scope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32E16709-A97F-14BC-2BF7-90BE53C94D06}"/>
              </a:ext>
            </a:extLst>
          </p:cNvPr>
          <p:cNvSpPr/>
          <p:nvPr/>
        </p:nvSpPr>
        <p:spPr>
          <a:xfrm>
            <a:off x="2365650" y="2902720"/>
            <a:ext cx="533400" cy="964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25DE5-CFFF-C29B-C10B-9C5F8601503D}"/>
              </a:ext>
            </a:extLst>
          </p:cNvPr>
          <p:cNvSpPr txBox="1"/>
          <p:nvPr/>
        </p:nvSpPr>
        <p:spPr>
          <a:xfrm>
            <a:off x="936171" y="3036522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Final 2025 Refinements for Go-Live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A2543C6D-124D-EEA4-B6E5-38131229F100}"/>
              </a:ext>
            </a:extLst>
          </p:cNvPr>
          <p:cNvSpPr/>
          <p:nvPr/>
        </p:nvSpPr>
        <p:spPr>
          <a:xfrm>
            <a:off x="2469167" y="3867520"/>
            <a:ext cx="389791" cy="21456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6C3F37-7980-3242-A947-9D8736B9CA16}"/>
              </a:ext>
            </a:extLst>
          </p:cNvPr>
          <p:cNvSpPr txBox="1"/>
          <p:nvPr/>
        </p:nvSpPr>
        <p:spPr>
          <a:xfrm>
            <a:off x="914400" y="4401730"/>
            <a:ext cx="144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Related NPRRs 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</a:rPr>
              <a:t>within Program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8B0B51-CE4C-8B0A-5287-535A712E4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4154" y="529157"/>
            <a:ext cx="5145084" cy="547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119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E1E05E3-4B7B-AEE0-856E-A594EC516AA4}"/>
              </a:ext>
            </a:extLst>
          </p:cNvPr>
          <p:cNvCxnSpPr>
            <a:cxnSpLocks/>
          </p:cNvCxnSpPr>
          <p:nvPr/>
        </p:nvCxnSpPr>
        <p:spPr>
          <a:xfrm flipH="1">
            <a:off x="762000" y="1408757"/>
            <a:ext cx="31619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3CBEDC4-DD5C-FBF7-F95E-F01476871118}"/>
              </a:ext>
            </a:extLst>
          </p:cNvPr>
          <p:cNvCxnSpPr>
            <a:cxnSpLocks/>
          </p:cNvCxnSpPr>
          <p:nvPr/>
        </p:nvCxnSpPr>
        <p:spPr>
          <a:xfrm>
            <a:off x="8256447" y="1461412"/>
            <a:ext cx="2113" cy="1712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B040F72-109E-1A7E-29AB-ED2E8665DF38}"/>
              </a:ext>
            </a:extLst>
          </p:cNvPr>
          <p:cNvCxnSpPr>
            <a:cxnSpLocks/>
          </p:cNvCxnSpPr>
          <p:nvPr/>
        </p:nvCxnSpPr>
        <p:spPr>
          <a:xfrm>
            <a:off x="7190469" y="1297343"/>
            <a:ext cx="0" cy="19878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CF38D88-58F7-5323-6857-8F7052CD7E38}"/>
              </a:ext>
            </a:extLst>
          </p:cNvPr>
          <p:cNvCxnSpPr>
            <a:cxnSpLocks/>
          </p:cNvCxnSpPr>
          <p:nvPr/>
        </p:nvCxnSpPr>
        <p:spPr>
          <a:xfrm flipH="1">
            <a:off x="5045440" y="1477933"/>
            <a:ext cx="6405" cy="40367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B74B7F0-8252-961E-075D-594F83CC1D32}"/>
              </a:ext>
            </a:extLst>
          </p:cNvPr>
          <p:cNvCxnSpPr>
            <a:cxnSpLocks/>
          </p:cNvCxnSpPr>
          <p:nvPr/>
        </p:nvCxnSpPr>
        <p:spPr>
          <a:xfrm flipH="1">
            <a:off x="2991995" y="1477933"/>
            <a:ext cx="2572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A97032A-B3FD-6C23-37C5-0CBE23E63CB1}"/>
              </a:ext>
            </a:extLst>
          </p:cNvPr>
          <p:cNvSpPr txBox="1">
            <a:spLocks/>
          </p:cNvSpPr>
          <p:nvPr/>
        </p:nvSpPr>
        <p:spPr>
          <a:xfrm>
            <a:off x="395202" y="233765"/>
            <a:ext cx="8487633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Sequence and Dates for Market Trials to Go-Live </a:t>
            </a:r>
            <a:br>
              <a:rPr lang="en-US" sz="2000" dirty="0"/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D907A-7C61-779A-5A91-6DB38D796CC0}"/>
              </a:ext>
            </a:extLst>
          </p:cNvPr>
          <p:cNvSpPr/>
          <p:nvPr/>
        </p:nvSpPr>
        <p:spPr>
          <a:xfrm>
            <a:off x="762001" y="3135775"/>
            <a:ext cx="222999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u="sng" dirty="0">
                <a:solidFill>
                  <a:schemeClr val="tx1"/>
                </a:solidFill>
              </a:rPr>
              <a:t>RTC QSE Submission Testing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(Submit COP, RT AS Offers,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DAM Virtual AS, Outages for ESRs)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7C9F43-D1CD-5F82-6143-0F5ED6118E96}"/>
              </a:ext>
            </a:extLst>
          </p:cNvPr>
          <p:cNvSpPr/>
          <p:nvPr/>
        </p:nvSpPr>
        <p:spPr>
          <a:xfrm>
            <a:off x="3000727" y="3135775"/>
            <a:ext cx="2042141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Open-loop RTC SCED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offers, SCED non-binding award/dispatch)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026E3E-4BBC-2CDE-660F-6E7C39CFCED7}"/>
              </a:ext>
            </a:extLst>
          </p:cNvPr>
          <p:cNvSpPr/>
          <p:nvPr/>
        </p:nvSpPr>
        <p:spPr>
          <a:xfrm>
            <a:off x="5057104" y="3135775"/>
            <a:ext cx="2139898" cy="1806724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Ongoing Open-Loop</a:t>
            </a:r>
          </a:p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&amp; Periodic Closed-loop SCED/LFC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RTC offers and telemetry to support closed-loop frequency control test 2-3 tests of 2-4 hour durations)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838D4D-9AF0-66C4-0D8E-0A4D26D70D3D}"/>
              </a:ext>
            </a:extLst>
          </p:cNvPr>
          <p:cNvSpPr/>
          <p:nvPr/>
        </p:nvSpPr>
        <p:spPr>
          <a:xfrm>
            <a:off x="756015" y="4204065"/>
            <a:ext cx="2238552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RTC QSE Telemetry Check-out </a:t>
            </a:r>
            <a:r>
              <a:rPr lang="en-US" sz="1100" dirty="0">
                <a:solidFill>
                  <a:schemeClr val="tx1"/>
                </a:solidFill>
              </a:rPr>
              <a:t>(QSEs add/verify new telemetry points for UDSP, New ramp rates, ESR telemetry)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9716E97-B79F-8D46-15FD-EF530D7CEE6F}"/>
              </a:ext>
            </a:extLst>
          </p:cNvPr>
          <p:cNvSpPr/>
          <p:nvPr/>
        </p:nvSpPr>
        <p:spPr>
          <a:xfrm>
            <a:off x="5043328" y="5128966"/>
            <a:ext cx="2139899" cy="738435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Day-Ahead Market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(Non-binding DAM using QSE offers for at least 2 tests)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A243BC-6D29-109B-91A6-4029970CE6A7}"/>
              </a:ext>
            </a:extLst>
          </p:cNvPr>
          <p:cNvSpPr/>
          <p:nvPr/>
        </p:nvSpPr>
        <p:spPr>
          <a:xfrm>
            <a:off x="7188486" y="3132534"/>
            <a:ext cx="1086131" cy="2734867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Transition to Go-Live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Upon completion of testing, confirmation of ERCOT and market readiness for Go-Live.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04C06B-C52B-F389-AC5E-A225AA27F943}"/>
              </a:ext>
            </a:extLst>
          </p:cNvPr>
          <p:cNvSpPr/>
          <p:nvPr/>
        </p:nvSpPr>
        <p:spPr>
          <a:xfrm>
            <a:off x="709698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May 2025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A5A9EE-CEF8-7774-1B9B-556FBB9408BF}"/>
              </a:ext>
            </a:extLst>
          </p:cNvPr>
          <p:cNvSpPr/>
          <p:nvPr/>
        </p:nvSpPr>
        <p:spPr>
          <a:xfrm>
            <a:off x="1777692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June 2025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462826-8396-1072-6270-9CEF9E396EC3}"/>
              </a:ext>
            </a:extLst>
          </p:cNvPr>
          <p:cNvSpPr/>
          <p:nvPr/>
        </p:nvSpPr>
        <p:spPr>
          <a:xfrm>
            <a:off x="2855490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July 2025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2F09F3-7FED-D165-CAC6-5872696DC5B8}"/>
              </a:ext>
            </a:extLst>
          </p:cNvPr>
          <p:cNvSpPr/>
          <p:nvPr/>
        </p:nvSpPr>
        <p:spPr>
          <a:xfrm>
            <a:off x="3933075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Aug 2025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5B9E6F-084C-A3B5-BD31-9FF09D8E34C1}"/>
              </a:ext>
            </a:extLst>
          </p:cNvPr>
          <p:cNvSpPr/>
          <p:nvPr/>
        </p:nvSpPr>
        <p:spPr>
          <a:xfrm>
            <a:off x="5002525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Sep 2025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1105A9-C787-2703-CAF0-7909C9525862}"/>
              </a:ext>
            </a:extLst>
          </p:cNvPr>
          <p:cNvSpPr/>
          <p:nvPr/>
        </p:nvSpPr>
        <p:spPr>
          <a:xfrm>
            <a:off x="6057822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Oct 2025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69C7E7-6AD6-66EE-9476-0F679F08C46C}"/>
              </a:ext>
            </a:extLst>
          </p:cNvPr>
          <p:cNvSpPr/>
          <p:nvPr/>
        </p:nvSpPr>
        <p:spPr>
          <a:xfrm>
            <a:off x="7124700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Nov 2025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2395EE-33E2-A0BC-9F5A-829AF4E65FA6}"/>
              </a:ext>
            </a:extLst>
          </p:cNvPr>
          <p:cNvSpPr/>
          <p:nvPr/>
        </p:nvSpPr>
        <p:spPr>
          <a:xfrm>
            <a:off x="8191500" y="1926257"/>
            <a:ext cx="805633" cy="38099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Dec 2025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9465D1A-060B-F121-F06A-AF0A5EF59DD0}"/>
              </a:ext>
            </a:extLst>
          </p:cNvPr>
          <p:cNvSpPr/>
          <p:nvPr/>
        </p:nvSpPr>
        <p:spPr>
          <a:xfrm>
            <a:off x="2989882" y="4202311"/>
            <a:ext cx="2049398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QSE Telemetry Tests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(Individual QSE to follow UDSP and support new ramp rate and ESR telemetry)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F2F16B1F-63A9-8500-B166-F4A8E6E29F12}"/>
              </a:ext>
            </a:extLst>
          </p:cNvPr>
          <p:cNvSpPr/>
          <p:nvPr/>
        </p:nvSpPr>
        <p:spPr>
          <a:xfrm>
            <a:off x="776202" y="2307257"/>
            <a:ext cx="6394459" cy="570951"/>
          </a:xfrm>
          <a:prstGeom prst="homePlate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QSE Scorecards &amp; Exit Criteria for each Trial 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0519A9-0C02-DC6F-1AA2-E48EFB265269}"/>
              </a:ext>
            </a:extLst>
          </p:cNvPr>
          <p:cNvSpPr txBox="1"/>
          <p:nvPr/>
        </p:nvSpPr>
        <p:spPr>
          <a:xfrm>
            <a:off x="780551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5/5/25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68978B-C93E-362D-C8FE-5A79048E3FD1}"/>
              </a:ext>
            </a:extLst>
          </p:cNvPr>
          <p:cNvSpPr txBox="1"/>
          <p:nvPr/>
        </p:nvSpPr>
        <p:spPr>
          <a:xfrm>
            <a:off x="29718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7/7/25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253E6AA-13E4-0F7F-7E32-D052173B0325}"/>
              </a:ext>
            </a:extLst>
          </p:cNvPr>
          <p:cNvSpPr txBox="1"/>
          <p:nvPr/>
        </p:nvSpPr>
        <p:spPr>
          <a:xfrm>
            <a:off x="7135664" y="1276746"/>
            <a:ext cx="117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30-day Market Notice</a:t>
            </a:r>
          </a:p>
          <a:p>
            <a:r>
              <a:rPr lang="en-US" sz="1200" dirty="0"/>
              <a:t>11/5/25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F84B4E5-3DF5-E3A3-87C1-CC46E09B68AC}"/>
              </a:ext>
            </a:extLst>
          </p:cNvPr>
          <p:cNvSpPr txBox="1"/>
          <p:nvPr/>
        </p:nvSpPr>
        <p:spPr>
          <a:xfrm>
            <a:off x="50292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9/2/25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AAB836F-23AE-B9EC-777B-494ED303ACD7}"/>
              </a:ext>
            </a:extLst>
          </p:cNvPr>
          <p:cNvSpPr txBox="1"/>
          <p:nvPr/>
        </p:nvSpPr>
        <p:spPr>
          <a:xfrm>
            <a:off x="81915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Go-Live</a:t>
            </a:r>
          </a:p>
          <a:p>
            <a:r>
              <a:rPr lang="en-US" sz="1200" dirty="0"/>
              <a:t>12/5/25*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495A0-643F-DA75-9F60-DDC5FA1F2722}"/>
              </a:ext>
            </a:extLst>
          </p:cNvPr>
          <p:cNvSpPr txBox="1"/>
          <p:nvPr/>
        </p:nvSpPr>
        <p:spPr>
          <a:xfrm>
            <a:off x="756015" y="5337788"/>
            <a:ext cx="4202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 Go-Live date reflects 12/5/2025 as first Operating Day</a:t>
            </a:r>
          </a:p>
          <a:p>
            <a:r>
              <a:rPr lang="en-US" sz="1200" i="1" dirty="0"/>
              <a:t>  where 12/4/2025 is planned software migration.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C1EB6B-BBD9-A444-50F6-48256210236A}"/>
              </a:ext>
            </a:extLst>
          </p:cNvPr>
          <p:cNvSpPr/>
          <p:nvPr/>
        </p:nvSpPr>
        <p:spPr>
          <a:xfrm rot="16200000">
            <a:off x="-133552" y="1486953"/>
            <a:ext cx="1164255" cy="47634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March/April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FCB413-2C20-351A-55A5-D0EA988CAA30}"/>
              </a:ext>
            </a:extLst>
          </p:cNvPr>
          <p:cNvSpPr/>
          <p:nvPr/>
        </p:nvSpPr>
        <p:spPr>
          <a:xfrm rot="16200000">
            <a:off x="-1072551" y="3590208"/>
            <a:ext cx="3030533" cy="4646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QSE/Vendor Submission Sandbox and Telemetry Points added Prod EMS model.</a:t>
            </a:r>
          </a:p>
        </p:txBody>
      </p:sp>
    </p:spTree>
    <p:extLst>
      <p:ext uri="{BB962C8B-B14F-4D97-AF65-F5344CB8AC3E}">
        <p14:creationId xmlns:p14="http://schemas.microsoft.com/office/powerpoint/2010/main" val="2467594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86863-989D-8381-FF30-8ADF3D5C3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CC03D9-F864-DCF3-137A-E3336CE3FB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BF7DFD0-37D3-436C-FA19-3D1CD997E663}"/>
              </a:ext>
            </a:extLst>
          </p:cNvPr>
          <p:cNvGrpSpPr/>
          <p:nvPr/>
        </p:nvGrpSpPr>
        <p:grpSpPr>
          <a:xfrm>
            <a:off x="304800" y="228600"/>
            <a:ext cx="5562600" cy="3015792"/>
            <a:chOff x="381000" y="304800"/>
            <a:chExt cx="5562600" cy="301579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06E7453-92F5-8E30-E971-2432BCFD84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000" y="304800"/>
              <a:ext cx="5562600" cy="3015792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79AFB2B-F3E1-FEA5-CAF9-478572487F99}"/>
                </a:ext>
              </a:extLst>
            </p:cNvPr>
            <p:cNvSpPr/>
            <p:nvPr/>
          </p:nvSpPr>
          <p:spPr>
            <a:xfrm>
              <a:off x="533400" y="2863392"/>
              <a:ext cx="2438400" cy="4132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81B70D0-0B9F-0825-86C3-4AA5061C256D}"/>
              </a:ext>
            </a:extLst>
          </p:cNvPr>
          <p:cNvSpPr txBox="1"/>
          <p:nvPr/>
        </p:nvSpPr>
        <p:spPr>
          <a:xfrm>
            <a:off x="1703717" y="3881735"/>
            <a:ext cx="6553200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QSE will test their market submissions for defined subset transactions that are new or modified by RTC+B.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Scorecard goal is for 95% of QSEs to demonstrate successful submissions and have mitigation plans in place for remaining 5% to address in next trial phase.</a:t>
            </a:r>
          </a:p>
        </p:txBody>
      </p:sp>
      <p:sp>
        <p:nvSpPr>
          <p:cNvPr id="2" name="Arrow: Bent-Up 1">
            <a:extLst>
              <a:ext uri="{FF2B5EF4-FFF2-40B4-BE49-F238E27FC236}">
                <a16:creationId xmlns:a16="http://schemas.microsoft.com/office/drawing/2014/main" id="{CD4EDD27-788B-6D31-EE9E-B93826869133}"/>
              </a:ext>
            </a:extLst>
          </p:cNvPr>
          <p:cNvSpPr/>
          <p:nvPr/>
        </p:nvSpPr>
        <p:spPr>
          <a:xfrm rot="5400000">
            <a:off x="10261" y="3439261"/>
            <a:ext cx="2875077" cy="1219200"/>
          </a:xfrm>
          <a:prstGeom prst="bentUp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280E42-4C1F-D354-1EC2-5E8A66F565C1}"/>
              </a:ext>
            </a:extLst>
          </p:cNvPr>
          <p:cNvSpPr txBox="1"/>
          <p:nvPr/>
        </p:nvSpPr>
        <p:spPr>
          <a:xfrm>
            <a:off x="2106283" y="4927937"/>
            <a:ext cx="6553200" cy="120032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QSE will add telemetry points for Energy Management System (EMS) system interface with ERCOT (such as Updated Desired Set Points (UDSP), New Ramp Rates, and ESR Telemetry)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Scorecard goal is for 98% of QSEs to demonstrate successful telemetry additions, and mitigation plans in place for remaining 2% to address in next trial phase.  (Note 3-week lag in telemetry migrating through network model validation and into trials environment).</a:t>
            </a:r>
          </a:p>
        </p:txBody>
      </p: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C755A88C-CCE8-3199-35C2-2403C8064DE4}"/>
              </a:ext>
            </a:extLst>
          </p:cNvPr>
          <p:cNvSpPr/>
          <p:nvPr/>
        </p:nvSpPr>
        <p:spPr>
          <a:xfrm rot="5400000">
            <a:off x="238861" y="2905861"/>
            <a:ext cx="1732078" cy="1143000"/>
          </a:xfrm>
          <a:prstGeom prst="bentUp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B92791-1CA2-25B5-7A43-442D4AD7F949}"/>
              </a:ext>
            </a:extLst>
          </p:cNvPr>
          <p:cNvSpPr txBox="1"/>
          <p:nvPr/>
        </p:nvSpPr>
        <p:spPr>
          <a:xfrm>
            <a:off x="1600200" y="3239898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</a:rPr>
              <a:t>May &amp; June:</a:t>
            </a:r>
          </a:p>
          <a:p>
            <a:r>
              <a:rPr lang="en-US" dirty="0">
                <a:solidFill>
                  <a:schemeClr val="tx2"/>
                </a:solidFill>
              </a:rPr>
              <a:t>Establishing Connectivity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3344C0-B194-7D83-7875-497A545AD4A4}"/>
              </a:ext>
            </a:extLst>
          </p:cNvPr>
          <p:cNvSpPr/>
          <p:nvPr/>
        </p:nvSpPr>
        <p:spPr>
          <a:xfrm rot="20952941">
            <a:off x="4260828" y="2738735"/>
            <a:ext cx="4532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COMPLETED</a:t>
            </a:r>
          </a:p>
        </p:txBody>
      </p:sp>
    </p:spTree>
    <p:extLst>
      <p:ext uri="{BB962C8B-B14F-4D97-AF65-F5344CB8AC3E}">
        <p14:creationId xmlns:p14="http://schemas.microsoft.com/office/powerpoint/2010/main" val="1071322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63B33-6011-A57B-111C-FE335CCE9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4C52F-76D0-E747-44AE-A1B931470C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2C4EC33-3E4E-F271-255C-D3EFDE5D9967}"/>
              </a:ext>
            </a:extLst>
          </p:cNvPr>
          <p:cNvGrpSpPr/>
          <p:nvPr/>
        </p:nvGrpSpPr>
        <p:grpSpPr>
          <a:xfrm>
            <a:off x="304800" y="228600"/>
            <a:ext cx="5562600" cy="3015792"/>
            <a:chOff x="381000" y="304800"/>
            <a:chExt cx="5562600" cy="301579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BD893AF-CA67-DC59-6FC9-32A7B3D9BF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000" y="304800"/>
              <a:ext cx="5562600" cy="3015792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6386F13-8922-826C-47E8-ED7B6CCB0355}"/>
                </a:ext>
              </a:extLst>
            </p:cNvPr>
            <p:cNvSpPr/>
            <p:nvPr/>
          </p:nvSpPr>
          <p:spPr>
            <a:xfrm>
              <a:off x="533400" y="2863392"/>
              <a:ext cx="2438400" cy="4132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0A990D3-D309-AD28-8F25-DC9F5BFFA396}"/>
              </a:ext>
            </a:extLst>
          </p:cNvPr>
          <p:cNvSpPr txBox="1"/>
          <p:nvPr/>
        </p:nvSpPr>
        <p:spPr>
          <a:xfrm>
            <a:off x="3102634" y="4122003"/>
            <a:ext cx="5965166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QSE will support “parallel production” 2days/week by entering $bids/offers for non-binding RTC energy and A/S awards and dispatch (Open-loop test)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Scorecard goal for 100% of QSEs to demonstrate successful submissions and telemetry reflective of production, and mitigation plans in place for any outliers. </a:t>
            </a:r>
          </a:p>
        </p:txBody>
      </p:sp>
      <p:sp>
        <p:nvSpPr>
          <p:cNvPr id="2" name="Arrow: Bent-Up 1">
            <a:extLst>
              <a:ext uri="{FF2B5EF4-FFF2-40B4-BE49-F238E27FC236}">
                <a16:creationId xmlns:a16="http://schemas.microsoft.com/office/drawing/2014/main" id="{B73F768D-6365-FCDD-AD90-AD4FBC33735B}"/>
              </a:ext>
            </a:extLst>
          </p:cNvPr>
          <p:cNvSpPr/>
          <p:nvPr/>
        </p:nvSpPr>
        <p:spPr>
          <a:xfrm rot="5400000">
            <a:off x="1142478" y="3705964"/>
            <a:ext cx="3408478" cy="1219200"/>
          </a:xfrm>
          <a:prstGeom prst="bentUp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9E8400-98AD-E697-5E3C-774A8910C4C5}"/>
              </a:ext>
            </a:extLst>
          </p:cNvPr>
          <p:cNvSpPr txBox="1"/>
          <p:nvPr/>
        </p:nvSpPr>
        <p:spPr>
          <a:xfrm>
            <a:off x="3456318" y="5188803"/>
            <a:ext cx="5611482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Coordination of individual QSE tests on subset of resources to ensure resources can follow new UDSP telemetry point from ERCOT.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Scorecard goal is for 98% of QSEs to successfully demonstrate, and mitigation plans in place for remaining 2% to address in next trial phase.</a:t>
            </a:r>
          </a:p>
        </p:txBody>
      </p: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81BB4FFB-50B5-A2BC-F789-D79A4D708F54}"/>
              </a:ext>
            </a:extLst>
          </p:cNvPr>
          <p:cNvSpPr/>
          <p:nvPr/>
        </p:nvSpPr>
        <p:spPr>
          <a:xfrm rot="5400000">
            <a:off x="1409178" y="3134461"/>
            <a:ext cx="2189278" cy="1143000"/>
          </a:xfrm>
          <a:prstGeom prst="bentUp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CF4DF9-B105-9945-74F6-FEBA6054D5EC}"/>
              </a:ext>
            </a:extLst>
          </p:cNvPr>
          <p:cNvSpPr txBox="1"/>
          <p:nvPr/>
        </p:nvSpPr>
        <p:spPr>
          <a:xfrm>
            <a:off x="2999117" y="3191470"/>
            <a:ext cx="58400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</a:rPr>
              <a:t>July &amp; August:</a:t>
            </a:r>
          </a:p>
          <a:p>
            <a:r>
              <a:rPr lang="en-US" dirty="0">
                <a:solidFill>
                  <a:schemeClr val="tx2"/>
                </a:solidFill>
              </a:rPr>
              <a:t>Initial Real-Time Market execution and verify QSE ability to follow ERCOT frequency signals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5DB67B-FD2B-ABC2-8833-C5F4CC4F7F33}"/>
              </a:ext>
            </a:extLst>
          </p:cNvPr>
          <p:cNvSpPr/>
          <p:nvPr/>
        </p:nvSpPr>
        <p:spPr>
          <a:xfrm rot="20952941">
            <a:off x="4621376" y="2210017"/>
            <a:ext cx="4532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COMPLETED</a:t>
            </a:r>
          </a:p>
        </p:txBody>
      </p:sp>
    </p:spTree>
    <p:extLst>
      <p:ext uri="{BB962C8B-B14F-4D97-AF65-F5344CB8AC3E}">
        <p14:creationId xmlns:p14="http://schemas.microsoft.com/office/powerpoint/2010/main" val="3128828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9B765-C74B-6EA6-9040-9D810B76E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58BCAC2-808D-9186-2868-7D125A9F302D}"/>
              </a:ext>
            </a:extLst>
          </p:cNvPr>
          <p:cNvSpPr txBox="1"/>
          <p:nvPr/>
        </p:nvSpPr>
        <p:spPr>
          <a:xfrm>
            <a:off x="40260" y="3429000"/>
            <a:ext cx="2871162" cy="267765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Voluntary Day-Ahead Market for all QSEs will be conducted at least 2 times.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QSE can test their market submissions for Day-Ahead AS Self-Arrangement, AS Only Offers, Trades and normal submissions.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DAM participation is strongly encouraged but not required in Readiness metrics since RTC procures AS in Real-Time.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Participation includes much broader QSE population (marketers and load-only QSEs).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2671FE-D8A2-DE47-7459-81936B0B0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A5784A8-168F-E8CF-B5BA-7525EA2FC6AB}"/>
              </a:ext>
            </a:extLst>
          </p:cNvPr>
          <p:cNvGrpSpPr/>
          <p:nvPr/>
        </p:nvGrpSpPr>
        <p:grpSpPr>
          <a:xfrm>
            <a:off x="304800" y="228600"/>
            <a:ext cx="5562600" cy="3015792"/>
            <a:chOff x="381000" y="304800"/>
            <a:chExt cx="5562600" cy="301579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5C307B8-04D5-7BDC-23A6-801CBF677A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000" y="304800"/>
              <a:ext cx="5562600" cy="3015792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349951C-1D57-69B9-AFF1-6A8F5E013AA1}"/>
                </a:ext>
              </a:extLst>
            </p:cNvPr>
            <p:cNvSpPr/>
            <p:nvPr/>
          </p:nvSpPr>
          <p:spPr>
            <a:xfrm>
              <a:off x="533400" y="2863392"/>
              <a:ext cx="2438400" cy="4132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1D70217-D294-981E-D2F4-40DD0E9B51F1}"/>
              </a:ext>
            </a:extLst>
          </p:cNvPr>
          <p:cNvSpPr txBox="1"/>
          <p:nvPr/>
        </p:nvSpPr>
        <p:spPr>
          <a:xfrm>
            <a:off x="4876800" y="3462278"/>
            <a:ext cx="394235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ERCOT and QSEs will conduct </a:t>
            </a:r>
            <a:r>
              <a:rPr lang="en-US" sz="1200" b="1" u="sng" dirty="0">
                <a:solidFill>
                  <a:schemeClr val="tx2"/>
                </a:solidFill>
              </a:rPr>
              <a:t>live-production tests</a:t>
            </a:r>
            <a:r>
              <a:rPr lang="en-US" sz="1200" dirty="0">
                <a:solidFill>
                  <a:schemeClr val="tx2"/>
                </a:solidFill>
              </a:rPr>
              <a:t> of RTC-SCED and Load Frequency Control (LFC) prior to go-live.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RTC-SCED and frequency control dispatch during the tests will be binding to manage the reliable operations of the grid for2-4 hours.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ERCOT will coordinate with QSEs on how to submit RTC offers and telemetry for Energy and AS for the two systems (current and RTC system).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ERCOT will provide a summary of the test and use analysis and engineering judgement to assess if the test was successful in controlling frequency.</a:t>
            </a:r>
          </a:p>
        </p:txBody>
      </p:sp>
      <p:sp>
        <p:nvSpPr>
          <p:cNvPr id="2" name="Arrow: Bent-Up 1">
            <a:extLst>
              <a:ext uri="{FF2B5EF4-FFF2-40B4-BE49-F238E27FC236}">
                <a16:creationId xmlns:a16="http://schemas.microsoft.com/office/drawing/2014/main" id="{C6A9E558-5B24-8693-B399-2F7C234AD037}"/>
              </a:ext>
            </a:extLst>
          </p:cNvPr>
          <p:cNvSpPr/>
          <p:nvPr/>
        </p:nvSpPr>
        <p:spPr>
          <a:xfrm rot="5400000" flipV="1">
            <a:off x="2427693" y="3614539"/>
            <a:ext cx="1811402" cy="1017917"/>
          </a:xfrm>
          <a:prstGeom prst="bentUp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4612791D-4624-2866-3660-5E91BF592424}"/>
              </a:ext>
            </a:extLst>
          </p:cNvPr>
          <p:cNvSpPr/>
          <p:nvPr/>
        </p:nvSpPr>
        <p:spPr>
          <a:xfrm rot="5400000">
            <a:off x="3473933" y="3584060"/>
            <a:ext cx="1830956" cy="1094117"/>
          </a:xfrm>
          <a:prstGeom prst="bentUpArrow">
            <a:avLst/>
          </a:prstGeom>
          <a:solidFill>
            <a:srgbClr val="F8948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03D89C-DA69-81FB-1656-2FC180651DEC}"/>
              </a:ext>
            </a:extLst>
          </p:cNvPr>
          <p:cNvSpPr txBox="1"/>
          <p:nvPr/>
        </p:nvSpPr>
        <p:spPr>
          <a:xfrm>
            <a:off x="5387167" y="2228671"/>
            <a:ext cx="3267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C00000"/>
                </a:solidFill>
              </a:rPr>
              <a:t>Sep 11 &amp; Oct 30</a:t>
            </a:r>
            <a:r>
              <a:rPr lang="en-US" u="sng" dirty="0">
                <a:solidFill>
                  <a:schemeClr val="tx2"/>
                </a:solidFill>
              </a:rPr>
              <a:t>:</a:t>
            </a:r>
          </a:p>
          <a:p>
            <a:r>
              <a:rPr lang="en-US" dirty="0">
                <a:solidFill>
                  <a:schemeClr val="tx2"/>
                </a:solidFill>
              </a:rPr>
              <a:t>Required live-production test to ensure effective frequency dispatch and control.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142D4B-18CE-C072-3076-A0ACAA4B1442}"/>
              </a:ext>
            </a:extLst>
          </p:cNvPr>
          <p:cNvSpPr txBox="1"/>
          <p:nvPr/>
        </p:nvSpPr>
        <p:spPr>
          <a:xfrm>
            <a:off x="51073" y="2813624"/>
            <a:ext cx="3055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</a:rPr>
              <a:t>Sep &amp; Oct:</a:t>
            </a:r>
          </a:p>
          <a:p>
            <a:r>
              <a:rPr lang="en-US" dirty="0">
                <a:solidFill>
                  <a:schemeClr val="tx2"/>
                </a:solidFill>
              </a:rPr>
              <a:t>Optional Day-Ahead Market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8A3922D-FFA2-8407-7486-F1638A575D01}"/>
              </a:ext>
            </a:extLst>
          </p:cNvPr>
          <p:cNvSpPr/>
          <p:nvPr/>
        </p:nvSpPr>
        <p:spPr>
          <a:xfrm rot="20952941">
            <a:off x="5267465" y="1072954"/>
            <a:ext cx="319670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>
                <a:ln/>
                <a:solidFill>
                  <a:schemeClr val="accent3"/>
                </a:solidFill>
                <a:effectLst/>
              </a:rPr>
              <a:t>IN FLIGHT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8C54D7-BA72-11A8-D7BD-15EDA26069D2}"/>
              </a:ext>
            </a:extLst>
          </p:cNvPr>
          <p:cNvSpPr txBox="1"/>
          <p:nvPr/>
        </p:nvSpPr>
        <p:spPr>
          <a:xfrm>
            <a:off x="51073" y="6118163"/>
            <a:ext cx="5067741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Market Notice sent regarding </a:t>
            </a:r>
            <a:r>
              <a:rPr lang="en-US" dirty="0">
                <a:hlinkClick r:id="rId3"/>
              </a:rPr>
              <a:t>DAM for all QSEs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0278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23512</TotalTime>
  <Words>1265</Words>
  <Application>Microsoft Office PowerPoint</Application>
  <PresentationFormat>On-screen Show (4:3)</PresentationFormat>
  <Paragraphs>188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Cover Slide</vt:lpstr>
      <vt:lpstr>Horizontal Theme</vt:lpstr>
      <vt:lpstr>PowerPoint Presentation</vt:lpstr>
      <vt:lpstr>Outline</vt:lpstr>
      <vt:lpstr>RTCBTF Remaining Items for Go-Live</vt:lpstr>
      <vt:lpstr>Summary and Timeline of NPRRs</vt:lpstr>
      <vt:lpstr>RTC+B Scope</vt:lpstr>
      <vt:lpstr>PowerPoint Presentation</vt:lpstr>
      <vt:lpstr>PowerPoint Presentation</vt:lpstr>
      <vt:lpstr>PowerPoint Presentation</vt:lpstr>
      <vt:lpstr>PowerPoint Presentation</vt:lpstr>
      <vt:lpstr>Sep/Oct Market Trials in-flight</vt:lpstr>
      <vt:lpstr>October 30, 2025 Production Closed-Loop LFC Test Link to market notice:  https://www.ercot.com/services/comm/mkt_notices/M-A100925-01 </vt:lpstr>
      <vt:lpstr>Upcoming Testing </vt:lpstr>
      <vt:lpstr>Market Trials and Transition through Go-Live</vt:lpstr>
      <vt:lpstr>Completing October Trials</vt:lpstr>
      <vt:lpstr>November/December </vt:lpstr>
      <vt:lpstr>Wrap-Up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Mereness, Matt</cp:lastModifiedBy>
  <cp:revision>645</cp:revision>
  <cp:lastPrinted>2017-10-10T21:31:05Z</cp:lastPrinted>
  <dcterms:created xsi:type="dcterms:W3CDTF">2016-01-21T15:20:31Z</dcterms:created>
  <dcterms:modified xsi:type="dcterms:W3CDTF">2025-10-22T16:03:24Z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