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92" r:id="rId2"/>
    <p:sldId id="282" r:id="rId3"/>
    <p:sldId id="283" r:id="rId4"/>
    <p:sldId id="284" r:id="rId5"/>
    <p:sldId id="285" r:id="rId6"/>
    <p:sldId id="286" r:id="rId7"/>
    <p:sldId id="287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7CCB9-2706-492E-A124-F14895D9EE10}" v="12" dt="2025-06-30T18:44:26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5"/>
    <p:restoredTop sz="95859"/>
  </p:normalViewPr>
  <p:slideViewPr>
    <p:cSldViewPr snapToGrid="0" snapToObjects="1">
      <p:cViewPr varScale="1">
        <p:scale>
          <a:sx n="119" d="100"/>
          <a:sy n="119" d="100"/>
        </p:scale>
        <p:origin x="57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F58A-ED0F-DC46-A709-B9EB600FFFC1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09AA1-113C-9F40-9E98-63D20E56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B3E7A28-EBA2-2F49-A53B-F21DE5820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8987586-439B-D646-B8CF-77BC252525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9999" y="3949700"/>
            <a:ext cx="9410989" cy="841375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2FFD41F1-D00C-554B-903A-2CB6FEFC9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9999" y="5761529"/>
            <a:ext cx="9410989" cy="583217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Additional Content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4D9FA1B-431F-F045-9126-9501085BC7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9999" y="2826497"/>
            <a:ext cx="9410989" cy="760332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6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2980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09732B70-332F-0544-BCE8-E1AAC38E7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247" y="189824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3969835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5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EDE819F8-50DF-3048-914D-4E729909D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103" y="1796969"/>
            <a:ext cx="6099356" cy="1863524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1281" y="4653413"/>
            <a:ext cx="6099175" cy="960438"/>
          </a:xfrm>
        </p:spPr>
        <p:txBody>
          <a:bodyPr/>
          <a:lstStyle>
            <a:lvl1pPr algn="ct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74014D-421D-4042-8820-A9F5D543F3B9}"/>
              </a:ext>
            </a:extLst>
          </p:cNvPr>
          <p:cNvCxnSpPr/>
          <p:nvPr userDrawn="1"/>
        </p:nvCxnSpPr>
        <p:spPr>
          <a:xfrm>
            <a:off x="3132234" y="4170179"/>
            <a:ext cx="604992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8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ottom Left_Flatten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8EA882E-3E7B-AB40-9D94-975D147C2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278" y="285946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278" y="5536148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EB9923-9B85-5F49-998B-F9F396E39C6D}"/>
              </a:ext>
            </a:extLst>
          </p:cNvPr>
          <p:cNvCxnSpPr/>
          <p:nvPr userDrawn="1"/>
        </p:nvCxnSpPr>
        <p:spPr>
          <a:xfrm>
            <a:off x="818707" y="5174733"/>
            <a:ext cx="6049927" cy="0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2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ECB2591-C49C-CC46-9996-2C015ECF1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4A6D3D3-72F6-6945-BCF2-6F546B0A39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4043" y="2685356"/>
            <a:ext cx="6099356" cy="1863524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F951190-30B5-EC4F-86E2-6697F9F98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4573" y="4694844"/>
            <a:ext cx="6099175" cy="960438"/>
          </a:xfrm>
        </p:spPr>
        <p:txBody>
          <a:bodyPr/>
          <a:lstStyle>
            <a:lvl1pPr algn="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732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6C854A0-985B-FB4B-AE4B-D28DD3D05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C61832-0E5F-FD40-8B98-9692C42A5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664566"/>
            <a:ext cx="10515599" cy="3512395"/>
          </a:xfrm>
        </p:spPr>
        <p:txBody>
          <a:bodyPr/>
          <a:lstStyle>
            <a:lvl1pPr marL="514350" indent="-514350" algn="l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10581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F6D4F6A-D3FC-2149-83D5-614B95663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2619-E0E0-2D4A-9329-B3008A686B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604305"/>
            <a:ext cx="10515600" cy="3676946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0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B40F4-6BCF-AC44-B890-C628546A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Presentation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88C16-3DB6-8248-93AA-C2429707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D5A6-89D6-624F-9080-4DAA8D607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E0DB-3507-D441-AB89-6CA72722338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1FA2A-210D-6D41-A28D-CE404F5A4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6B89-0CCD-8A40-9207-0F5BB3FB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972E-B495-7D42-862D-914296B4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8" r:id="rId4"/>
    <p:sldLayoutId id="2147483662" r:id="rId5"/>
    <p:sldLayoutId id="2147483653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07C38A-A8DD-CD5A-7FE2-343407412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247" y="1898248"/>
            <a:ext cx="6099356" cy="1863524"/>
          </a:xfrm>
        </p:spPr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C00D2-3131-7D75-A800-328880477A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425" y="3969835"/>
            <a:ext cx="6099175" cy="960438"/>
          </a:xfrm>
        </p:spPr>
        <p:txBody>
          <a:bodyPr/>
          <a:lstStyle/>
          <a:p>
            <a:r>
              <a:rPr lang="en-US" dirty="0"/>
              <a:t>Load Cluster Studies</a:t>
            </a:r>
          </a:p>
        </p:txBody>
      </p:sp>
    </p:spTree>
    <p:extLst>
      <p:ext uri="{BB962C8B-B14F-4D97-AF65-F5344CB8AC3E}">
        <p14:creationId xmlns:p14="http://schemas.microsoft.com/office/powerpoint/2010/main" val="149694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3977B8-616B-F3EF-A01A-1726E5C4C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4444C-1F30-36F9-FAF9-70E8E9545D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CBE93-133A-F7A9-4DBE-AFA3A417DF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27129"/>
            <a:ext cx="10515600" cy="41661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Goal - Timely determine projects needed to connect loads reliably to the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clusters? – groups of electrically similarly situated loads being requested for interconnection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Why clusters? </a:t>
            </a:r>
          </a:p>
          <a:p>
            <a:pPr marL="1143000" lvl="1" indent="-457200"/>
            <a:r>
              <a:rPr lang="en-US" dirty="0"/>
              <a:t>Massive volume of interconnection requests</a:t>
            </a:r>
          </a:p>
          <a:p>
            <a:pPr marL="1143000" lvl="1" indent="-457200"/>
            <a:r>
              <a:rPr lang="en-US" dirty="0"/>
              <a:t>Massive size of those interconnections</a:t>
            </a:r>
          </a:p>
          <a:p>
            <a:pPr marL="1143000" lvl="1" indent="-457200"/>
            <a:r>
              <a:rPr lang="en-US" dirty="0"/>
              <a:t>Allows for more efficient and effective solution than multiple one offs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2F6EF-1300-CA4C-D2B4-5952AB455F21}"/>
              </a:ext>
            </a:extLst>
          </p:cNvPr>
          <p:cNvSpPr txBox="1"/>
          <p:nvPr/>
        </p:nvSpPr>
        <p:spPr>
          <a:xfrm>
            <a:off x="1670239" y="6289644"/>
            <a:ext cx="86449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“It’s like speed dating for interconnections—except everyone shows up with a 500MW load and no transmission.”</a:t>
            </a:r>
          </a:p>
        </p:txBody>
      </p:sp>
    </p:spTree>
    <p:extLst>
      <p:ext uri="{BB962C8B-B14F-4D97-AF65-F5344CB8AC3E}">
        <p14:creationId xmlns:p14="http://schemas.microsoft.com/office/powerpoint/2010/main" val="345128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80CCF4-7390-F9FE-7944-E32F0A1775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B323B-75B1-C08F-AD0C-1135A30BB1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Studies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1DCC21-D7EE-EF6B-9E7B-8A7F6C8628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440" y="2102622"/>
            <a:ext cx="10515600" cy="689603"/>
          </a:xfrm>
        </p:spPr>
        <p:txBody>
          <a:bodyPr/>
          <a:lstStyle/>
          <a:p>
            <a:pPr algn="ctr"/>
            <a:r>
              <a:rPr lang="en-US" dirty="0"/>
              <a:t>Six Month Process Overview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F2A08-C815-0F5E-E737-89E83F5BF4AA}"/>
              </a:ext>
            </a:extLst>
          </p:cNvPr>
          <p:cNvSpPr txBox="1"/>
          <p:nvPr/>
        </p:nvSpPr>
        <p:spPr>
          <a:xfrm>
            <a:off x="3816750" y="3068874"/>
            <a:ext cx="187423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ERCOT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“Load RIOO”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Update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Contingencies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Cluster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TSP Assignments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2878DA-8DFA-FD25-3B1D-7B0D121D93DD}"/>
              </a:ext>
            </a:extLst>
          </p:cNvPr>
          <p:cNvSpPr txBox="1"/>
          <p:nvPr/>
        </p:nvSpPr>
        <p:spPr>
          <a:xfrm>
            <a:off x="1418952" y="3068874"/>
            <a:ext cx="202698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Load Request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.</a:t>
            </a:r>
            <a:r>
              <a:rPr lang="en-US" sz="1400" dirty="0" err="1"/>
              <a:t>kmz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Proof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Test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Dynamic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STUDY FEE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03007C-9066-F810-8869-40BE7363BF1D}"/>
              </a:ext>
            </a:extLst>
          </p:cNvPr>
          <p:cNvCxnSpPr>
            <a:cxnSpLocks/>
          </p:cNvCxnSpPr>
          <p:nvPr/>
        </p:nvCxnSpPr>
        <p:spPr>
          <a:xfrm>
            <a:off x="3446956" y="3663207"/>
            <a:ext cx="3697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12A4D7-BEFA-C91F-555F-198BCBAF0ECA}"/>
              </a:ext>
            </a:extLst>
          </p:cNvPr>
          <p:cNvSpPr txBox="1"/>
          <p:nvPr/>
        </p:nvSpPr>
        <p:spPr>
          <a:xfrm>
            <a:off x="6061791" y="3068874"/>
            <a:ext cx="187423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TSP/TSP Groups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Steady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Dynamic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ERCOT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RPG like process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31C9F2-EA6F-9585-AA2E-750A37E9539F}"/>
              </a:ext>
            </a:extLst>
          </p:cNvPr>
          <p:cNvCxnSpPr>
            <a:cxnSpLocks/>
          </p:cNvCxnSpPr>
          <p:nvPr/>
        </p:nvCxnSpPr>
        <p:spPr>
          <a:xfrm>
            <a:off x="5691997" y="3653649"/>
            <a:ext cx="3697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76237D3-C2E8-846C-612B-FE9DB9ED2279}"/>
              </a:ext>
            </a:extLst>
          </p:cNvPr>
          <p:cNvSpPr txBox="1"/>
          <p:nvPr/>
        </p:nvSpPr>
        <p:spPr>
          <a:xfrm>
            <a:off x="8306831" y="3068874"/>
            <a:ext cx="1951853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Load Agreement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Actual load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Cost of 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Funding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1B7D2F-94A3-5F5A-FD5C-84394DB42FED}"/>
              </a:ext>
            </a:extLst>
          </p:cNvPr>
          <p:cNvCxnSpPr>
            <a:cxnSpLocks/>
          </p:cNvCxnSpPr>
          <p:nvPr/>
        </p:nvCxnSpPr>
        <p:spPr>
          <a:xfrm>
            <a:off x="7937037" y="3623884"/>
            <a:ext cx="3697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E6D3446-DEE0-0BE7-B92C-A1D6AE70E67B}"/>
              </a:ext>
            </a:extLst>
          </p:cNvPr>
          <p:cNvSpPr txBox="1"/>
          <p:nvPr/>
        </p:nvSpPr>
        <p:spPr>
          <a:xfrm>
            <a:off x="1710964" y="2761097"/>
            <a:ext cx="1852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 month prior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C5C2F8-9009-FB54-E285-3A8532FB07AB}"/>
              </a:ext>
            </a:extLst>
          </p:cNvPr>
          <p:cNvSpPr txBox="1"/>
          <p:nvPr/>
        </p:nvSpPr>
        <p:spPr>
          <a:xfrm>
            <a:off x="4227031" y="2782316"/>
            <a:ext cx="121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 month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7A1637-FB06-5239-0AAE-16C17A40FB17}"/>
              </a:ext>
            </a:extLst>
          </p:cNvPr>
          <p:cNvSpPr txBox="1"/>
          <p:nvPr/>
        </p:nvSpPr>
        <p:spPr>
          <a:xfrm>
            <a:off x="6393788" y="2782317"/>
            <a:ext cx="121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Four months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4FA086-CFC2-0189-1FEF-6F545E5D5357}"/>
              </a:ext>
            </a:extLst>
          </p:cNvPr>
          <p:cNvSpPr txBox="1"/>
          <p:nvPr/>
        </p:nvSpPr>
        <p:spPr>
          <a:xfrm>
            <a:off x="8677639" y="2782318"/>
            <a:ext cx="121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 month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BE7DC4E8-AC3F-DEE9-03EC-C2B62C82173F}"/>
              </a:ext>
            </a:extLst>
          </p:cNvPr>
          <p:cNvSpPr/>
          <p:nvPr/>
        </p:nvSpPr>
        <p:spPr>
          <a:xfrm rot="16200000">
            <a:off x="6873489" y="1526165"/>
            <a:ext cx="328454" cy="64419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418625A7-2F91-DDF7-F48D-22B8D4C6DEA2}"/>
              </a:ext>
            </a:extLst>
          </p:cNvPr>
          <p:cNvSpPr txBox="1">
            <a:spLocks/>
          </p:cNvSpPr>
          <p:nvPr/>
        </p:nvSpPr>
        <p:spPr>
          <a:xfrm>
            <a:off x="1779915" y="4884756"/>
            <a:ext cx="10515600" cy="689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Repeated Every Six Months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C3052-59F4-EF25-2E07-631DB7BD1676}"/>
              </a:ext>
            </a:extLst>
          </p:cNvPr>
          <p:cNvSpPr txBox="1"/>
          <p:nvPr/>
        </p:nvSpPr>
        <p:spPr>
          <a:xfrm>
            <a:off x="2318516" y="6275381"/>
            <a:ext cx="7116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“It’s 150 GW, six months, and one planning engineer who just updated their LinkedIn.”</a:t>
            </a:r>
          </a:p>
        </p:txBody>
      </p:sp>
    </p:spTree>
    <p:extLst>
      <p:ext uri="{BB962C8B-B14F-4D97-AF65-F5344CB8AC3E}">
        <p14:creationId xmlns:p14="http://schemas.microsoft.com/office/powerpoint/2010/main" val="253212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4A7EC9-7667-6FC9-D52F-515B0E84C3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200D1-7274-71D8-DD0E-A3D98190A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95A7-513A-CE6E-2EED-F969F03AE3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7200" y="2218414"/>
            <a:ext cx="8196600" cy="40628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Load submits all data required for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Inaccurate/Incomplete submissions are punted</a:t>
            </a:r>
          </a:p>
          <a:p>
            <a:pPr marL="1143000" lvl="1" indent="-457200"/>
            <a:r>
              <a:rPr lang="en-US" dirty="0"/>
              <a:t>Can be re-entered in following cycle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 of this list has been created by SB6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Much will be reviewed in PUC rulemaking processes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75284-B6E5-E836-85D3-38BE13186910}"/>
              </a:ext>
            </a:extLst>
          </p:cNvPr>
          <p:cNvSpPr txBox="1"/>
          <p:nvPr/>
        </p:nvSpPr>
        <p:spPr>
          <a:xfrm>
            <a:off x="783726" y="2427894"/>
            <a:ext cx="202698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Load Request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.</a:t>
            </a:r>
            <a:r>
              <a:rPr lang="en-US" sz="1400" dirty="0" err="1"/>
              <a:t>kmz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Proof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Test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Dynamic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STUDY FEE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2D1AA-3F0F-BD21-D137-217D3A322D87}"/>
              </a:ext>
            </a:extLst>
          </p:cNvPr>
          <p:cNvSpPr txBox="1"/>
          <p:nvPr/>
        </p:nvSpPr>
        <p:spPr>
          <a:xfrm>
            <a:off x="1075738" y="2120117"/>
            <a:ext cx="1852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 month prior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A1D6A-F250-5DC0-2560-BE578FADD70A}"/>
              </a:ext>
            </a:extLst>
          </p:cNvPr>
          <p:cNvSpPr txBox="1"/>
          <p:nvPr/>
        </p:nvSpPr>
        <p:spPr>
          <a:xfrm>
            <a:off x="1202339" y="6193830"/>
            <a:ext cx="100895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“We asked for a one-line diagram, dynamic data, and proof of site control. We got a napkin sketch, a YouTube link, and a Zillow listing.”</a:t>
            </a:r>
          </a:p>
        </p:txBody>
      </p:sp>
    </p:spTree>
    <p:extLst>
      <p:ext uri="{BB962C8B-B14F-4D97-AF65-F5344CB8AC3E}">
        <p14:creationId xmlns:p14="http://schemas.microsoft.com/office/powerpoint/2010/main" val="411592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FB9BD-77CE-9FF3-451F-A90A194B7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037C32-2823-36D8-FF02-127FC783C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B8A2F-7981-8904-40F2-7C8238CE67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5D63A-DF37-BD09-D463-25A6E7F7C0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7200" y="2011680"/>
            <a:ext cx="8196600" cy="40628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Utilizes ERCOT as a central clearinghouse for studies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System needed similar to Resource Integration Process for generation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ERCOT </a:t>
            </a:r>
          </a:p>
          <a:p>
            <a:pPr marL="1143000" lvl="1" indent="-457200"/>
            <a:r>
              <a:rPr lang="en-US" sz="2000" dirty="0"/>
              <a:t>Refreshes models with projects from previous study run</a:t>
            </a:r>
          </a:p>
          <a:p>
            <a:pPr marL="1143000" lvl="1" indent="-457200"/>
            <a:r>
              <a:rPr lang="en-US" sz="2000" dirty="0"/>
              <a:t>Creates revised contingency list</a:t>
            </a:r>
          </a:p>
          <a:p>
            <a:pPr marL="1143000" lvl="1" indent="-457200"/>
            <a:r>
              <a:rPr lang="en-US" sz="2000" dirty="0"/>
              <a:t>Establishes standardized generation assumptions</a:t>
            </a:r>
          </a:p>
          <a:p>
            <a:pPr marL="1143000" lvl="1" indent="-457200"/>
            <a:r>
              <a:rPr lang="en-US" sz="2000" dirty="0"/>
              <a:t>Performs a cluster analysis on contingencies to establish clusters</a:t>
            </a:r>
          </a:p>
          <a:p>
            <a:pPr marL="1143000" lvl="1" indent="-457200"/>
            <a:r>
              <a:rPr lang="en-US" sz="2000" dirty="0"/>
              <a:t>Makes the cluster assignments to the TSP or TSP Groups in region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Then we’re off to the races.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2C184E-B30E-B3D7-A474-F2FFFA26D6E5}"/>
              </a:ext>
            </a:extLst>
          </p:cNvPr>
          <p:cNvSpPr txBox="1"/>
          <p:nvPr/>
        </p:nvSpPr>
        <p:spPr>
          <a:xfrm>
            <a:off x="715741" y="2736502"/>
            <a:ext cx="187423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ERCOT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“Load RIOO”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Update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Contingencies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Cluster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TSP Assignments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A84C9-846D-807E-2610-7254DE1F992C}"/>
              </a:ext>
            </a:extLst>
          </p:cNvPr>
          <p:cNvSpPr txBox="1"/>
          <p:nvPr/>
        </p:nvSpPr>
        <p:spPr>
          <a:xfrm>
            <a:off x="1126022" y="2449944"/>
            <a:ext cx="121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 month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536BE-A5DE-72EC-47C7-390EBD7D5D09}"/>
              </a:ext>
            </a:extLst>
          </p:cNvPr>
          <p:cNvSpPr txBox="1"/>
          <p:nvPr/>
        </p:nvSpPr>
        <p:spPr>
          <a:xfrm>
            <a:off x="1126022" y="6237386"/>
            <a:ext cx="10124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“ERCOT’s clustering process is like assigning bunk beds at summer camp—except everyone brought 500 MW and nobody wants to share.”</a:t>
            </a:r>
          </a:p>
        </p:txBody>
      </p:sp>
    </p:spTree>
    <p:extLst>
      <p:ext uri="{BB962C8B-B14F-4D97-AF65-F5344CB8AC3E}">
        <p14:creationId xmlns:p14="http://schemas.microsoft.com/office/powerpoint/2010/main" val="349471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A6869-0953-EF21-7C56-506572DD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9E36D5-815B-8473-6E85-0C00D2A0B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EB879-B0D5-D83F-74AF-220E5C4738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ACAB3-7D57-84BF-4510-B7708A2C82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7200" y="2011680"/>
            <a:ext cx="8196600" cy="406283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Now the heavy lifting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TSP/TSP Groups</a:t>
            </a:r>
          </a:p>
          <a:p>
            <a:pPr marL="1143000" lvl="1" indent="-457200"/>
            <a:r>
              <a:rPr lang="en-US" sz="2000" dirty="0"/>
              <a:t>Perform steady state and dynamic studies on the clusters</a:t>
            </a:r>
          </a:p>
          <a:p>
            <a:pPr marL="1143000" lvl="1" indent="-457200"/>
            <a:r>
              <a:rPr lang="en-US" sz="2000" dirty="0"/>
              <a:t>Create transmission solution proposals</a:t>
            </a:r>
          </a:p>
          <a:p>
            <a:pPr marL="1143000" lvl="1" indent="-457200"/>
            <a:r>
              <a:rPr lang="en-US" sz="2000" dirty="0"/>
              <a:t>Vet various options to create efficient, holistic proposals</a:t>
            </a:r>
          </a:p>
          <a:p>
            <a:pPr marL="1143000" lvl="1" indent="-457200"/>
            <a:r>
              <a:rPr lang="en-US" sz="2000" dirty="0"/>
              <a:t>Coordinate with other clusters to avoid overlap</a:t>
            </a:r>
          </a:p>
          <a:p>
            <a:pPr marL="1143000" lvl="1" indent="-457200"/>
            <a:r>
              <a:rPr lang="en-US" sz="2000" dirty="0"/>
              <a:t>Set a complete and final project list</a:t>
            </a:r>
          </a:p>
          <a:p>
            <a:pPr marL="1143000" lvl="1" indent="-457200"/>
            <a:r>
              <a:rPr lang="en-US" sz="2000" dirty="0"/>
              <a:t>Coordinate with ERCOT to review in accelerated RPG process</a:t>
            </a:r>
          </a:p>
          <a:p>
            <a:pPr marL="1143000" lvl="1" indent="-457200"/>
            <a:r>
              <a:rPr lang="en-US" sz="2000" dirty="0"/>
              <a:t>Create load interconnection packages including:</a:t>
            </a:r>
          </a:p>
          <a:p>
            <a:pPr marL="1600200" lvl="2" indent="-457200"/>
            <a:r>
              <a:rPr lang="en-US" sz="1600" dirty="0"/>
              <a:t>Revised load ramps (if needed)</a:t>
            </a:r>
          </a:p>
          <a:p>
            <a:pPr marL="1600200" lvl="2" indent="-457200"/>
            <a:r>
              <a:rPr lang="en-US" sz="1600" dirty="0"/>
              <a:t>Project contingencies on load provision with schedule notification</a:t>
            </a:r>
          </a:p>
          <a:p>
            <a:pPr marL="1600200" lvl="2" indent="-457200"/>
            <a:r>
              <a:rPr lang="en-US" sz="1600" dirty="0"/>
              <a:t>Financial posting obligations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Take a well deserved 15-minute break.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E72A7-42B0-4E58-82F0-BA48A315B799}"/>
              </a:ext>
            </a:extLst>
          </p:cNvPr>
          <p:cNvSpPr txBox="1"/>
          <p:nvPr/>
        </p:nvSpPr>
        <p:spPr>
          <a:xfrm>
            <a:off x="838200" y="3068874"/>
            <a:ext cx="187423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TSP/TSP Groups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Steady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Dynamic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Project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ERCOT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RPG like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AEA0F-BEB7-9398-3DF3-9B1E8C99EAE5}"/>
              </a:ext>
            </a:extLst>
          </p:cNvPr>
          <p:cNvSpPr txBox="1"/>
          <p:nvPr/>
        </p:nvSpPr>
        <p:spPr>
          <a:xfrm>
            <a:off x="1170197" y="2782317"/>
            <a:ext cx="121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Four months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63B34-AA2C-6796-DFBD-6219BE7FB5C4}"/>
              </a:ext>
            </a:extLst>
          </p:cNvPr>
          <p:cNvSpPr txBox="1"/>
          <p:nvPr/>
        </p:nvSpPr>
        <p:spPr>
          <a:xfrm>
            <a:off x="2829776" y="6324718"/>
            <a:ext cx="6399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“For TSPs, ‘steady state’ doesn’t describe grid studies—it describes their stress level.”</a:t>
            </a:r>
          </a:p>
        </p:txBody>
      </p:sp>
    </p:spTree>
    <p:extLst>
      <p:ext uri="{BB962C8B-B14F-4D97-AF65-F5344CB8AC3E}">
        <p14:creationId xmlns:p14="http://schemas.microsoft.com/office/powerpoint/2010/main" val="423303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2A5A4-F226-8E90-0696-A59AAB17A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439581-4456-9F3A-1652-5852FF9984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14E14-08DD-2EA7-A21D-1CCFE47E73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A9705-90C4-89E1-984E-26E4F4193D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94943" y="1948285"/>
            <a:ext cx="8196600" cy="40628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Rubber meet road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Load receives study results for all projects</a:t>
            </a:r>
          </a:p>
          <a:p>
            <a:pPr marL="1143000" lvl="1" indent="-457200"/>
            <a:r>
              <a:rPr lang="en-US" sz="1800" dirty="0"/>
              <a:t>List of dependent transmission upgrades related to project;</a:t>
            </a:r>
          </a:p>
          <a:p>
            <a:pPr marL="1143000" lvl="1" indent="-457200"/>
            <a:r>
              <a:rPr lang="en-US" sz="1800" dirty="0"/>
              <a:t>Anticipated load ramp provisions;</a:t>
            </a:r>
          </a:p>
          <a:p>
            <a:pPr marL="1143000" lvl="1" indent="-457200"/>
            <a:r>
              <a:rPr lang="en-US" sz="1800" dirty="0"/>
              <a:t>Financial posting requirements (Reimbursable and CAIC);</a:t>
            </a:r>
          </a:p>
          <a:p>
            <a:pPr marL="1143000" lvl="1" indent="-457200"/>
            <a:r>
              <a:rPr lang="en-US" sz="1800" dirty="0"/>
              <a:t>Notice of 30 day decision or forfeit;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Load sends commitment to proceed;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Posts required financials.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Possible need for initial estimate and final true 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Transmission projects adopted in flight included in subsequent flight</a:t>
            </a:r>
          </a:p>
          <a:p>
            <a:pPr marL="1143000" lvl="1" indent="-457200"/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42635-76FE-1E49-419F-B484E6D18B78}"/>
              </a:ext>
            </a:extLst>
          </p:cNvPr>
          <p:cNvSpPr txBox="1"/>
          <p:nvPr/>
        </p:nvSpPr>
        <p:spPr>
          <a:xfrm>
            <a:off x="838200" y="3021202"/>
            <a:ext cx="1951853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Load Agreement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Actual load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Cost of 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691F6-5244-9CAF-F912-BB47E68C01FE}"/>
              </a:ext>
            </a:extLst>
          </p:cNvPr>
          <p:cNvSpPr txBox="1"/>
          <p:nvPr/>
        </p:nvSpPr>
        <p:spPr>
          <a:xfrm>
            <a:off x="1209008" y="2734646"/>
            <a:ext cx="121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 month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AA34A-A76A-C7A6-847F-8C56EEDF92D2}"/>
              </a:ext>
            </a:extLst>
          </p:cNvPr>
          <p:cNvSpPr txBox="1"/>
          <p:nvPr/>
        </p:nvSpPr>
        <p:spPr>
          <a:xfrm>
            <a:off x="1304155" y="6299417"/>
            <a:ext cx="9583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“The good news: you cleared the cluster. The bad news: you have 30 days to fund a grid upgrade the size of Delaware.”</a:t>
            </a:r>
          </a:p>
        </p:txBody>
      </p:sp>
    </p:spTree>
    <p:extLst>
      <p:ext uri="{BB962C8B-B14F-4D97-AF65-F5344CB8AC3E}">
        <p14:creationId xmlns:p14="http://schemas.microsoft.com/office/powerpoint/2010/main" val="239038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60AD2-92CF-06D8-3B57-250CFB2EE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493027-EDEF-1DB2-02DE-46CA020C8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E5C05-E70A-8632-4A0B-5EF52E2C8E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Study Considerations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02CF7-DC0A-B208-2B2D-960CD8D3B7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06249"/>
            <a:ext cx="10515600" cy="367694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Timing</a:t>
            </a:r>
          </a:p>
          <a:p>
            <a:pPr marL="1143000" lvl="1" indent="-457200"/>
            <a:r>
              <a:rPr lang="en-US" dirty="0"/>
              <a:t>Needs to as tightly choreographed as an NFL halftime show</a:t>
            </a:r>
          </a:p>
          <a:p>
            <a:pPr marL="1600200" lvl="2" indent="-457200"/>
            <a:r>
              <a:rPr lang="en-US" dirty="0"/>
              <a:t>Minus the wardrobe malfunctions</a:t>
            </a:r>
          </a:p>
          <a:p>
            <a:pPr marL="1143000" lvl="1" indent="-457200"/>
            <a:r>
              <a:rPr lang="en-US" dirty="0"/>
              <a:t>Wise to consider NERC filing timelines for efficiency</a:t>
            </a:r>
          </a:p>
          <a:p>
            <a:pPr marL="1143000" lvl="1" indent="-457200"/>
            <a:r>
              <a:rPr lang="en-US" dirty="0"/>
              <a:t>Critical to find:</a:t>
            </a:r>
          </a:p>
          <a:p>
            <a:pPr marL="1600200" lvl="2" indent="-457200"/>
            <a:r>
              <a:rPr lang="en-US" dirty="0"/>
              <a:t>Opportunities for parallel tasking</a:t>
            </a:r>
          </a:p>
          <a:p>
            <a:pPr marL="1600200" lvl="2" indent="-457200"/>
            <a:r>
              <a:rPr lang="en-US" dirty="0"/>
              <a:t>Elimination of redundancy</a:t>
            </a:r>
          </a:p>
          <a:p>
            <a:pPr marL="1600200" lvl="2" indent="-457200"/>
            <a:r>
              <a:rPr lang="en-US" dirty="0"/>
              <a:t>Efficiency of tasking</a:t>
            </a:r>
          </a:p>
          <a:p>
            <a:pPr marL="1143000" lvl="1" indent="-457200"/>
            <a:r>
              <a:rPr lang="en-US" dirty="0"/>
              <a:t>Possibly need failsafe if “life” happens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A2292-9E98-4135-A109-6375313C4E77}"/>
              </a:ext>
            </a:extLst>
          </p:cNvPr>
          <p:cNvSpPr txBox="1"/>
          <p:nvPr/>
        </p:nvSpPr>
        <p:spPr>
          <a:xfrm>
            <a:off x="793778" y="6291276"/>
            <a:ext cx="10708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“To ensure the process runs smoothly, we’ve implemented strict deadlines, standardized submissions, and just enough panic to keep it interesting.”</a:t>
            </a:r>
          </a:p>
        </p:txBody>
      </p:sp>
      <p:pic>
        <p:nvPicPr>
          <p:cNvPr id="7" name="Picture 6" descr="Cartoon of a person sitting at a desk with a computer and a person looking at a diagram">
            <a:extLst>
              <a:ext uri="{FF2B5EF4-FFF2-40B4-BE49-F238E27FC236}">
                <a16:creationId xmlns:a16="http://schemas.microsoft.com/office/drawing/2014/main" id="{0E53142F-59B3-17B4-E11D-75967F38B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453" y="2935465"/>
            <a:ext cx="2715030" cy="271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7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3655A-C702-5D1C-3E39-F5EB686E3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4EA0DE-FD08-B916-72EE-8A3A35318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Planning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62DED-1426-A96A-8DCD-C35F1B9F2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Load Cluster Study Considerations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0EB40-C5E6-41A4-A46B-98DD26AE37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19812"/>
            <a:ext cx="10515600" cy="4003399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Insufficient load agrees to post and move forward</a:t>
            </a:r>
          </a:p>
          <a:p>
            <a:pPr marL="1143000" lvl="1" indent="-457200"/>
            <a:r>
              <a:rPr lang="en-US" sz="2000" dirty="0"/>
              <a:t>Can create unneeded projects</a:t>
            </a:r>
          </a:p>
          <a:p>
            <a:pPr marL="1143000" lvl="1" indent="-457200"/>
            <a:r>
              <a:rPr lang="en-US" sz="2000" dirty="0"/>
              <a:t>Can create imbalance in financial posting requirements</a:t>
            </a:r>
          </a:p>
          <a:p>
            <a:pPr marL="1143000" lvl="1" indent="-457200"/>
            <a:r>
              <a:rPr lang="en-US" sz="2000" dirty="0"/>
              <a:t>Possibly perform quick restudy process:</a:t>
            </a:r>
          </a:p>
          <a:p>
            <a:pPr marL="1600200" lvl="2" indent="-457200"/>
            <a:r>
              <a:rPr lang="en-US" sz="1800" dirty="0"/>
              <a:t>Use shift factors of loads that withdraw to determine projects for cancellation/delay</a:t>
            </a:r>
          </a:p>
          <a:p>
            <a:pPr marL="1600200" lvl="2" indent="-457200"/>
            <a:r>
              <a:rPr lang="en-US" sz="1800" dirty="0"/>
              <a:t>Revise posting requirements in “True-up” reflecting changes</a:t>
            </a:r>
          </a:p>
          <a:p>
            <a:pPr marL="1143000" lvl="1" indent="-457200"/>
            <a:r>
              <a:rPr lang="en-US" sz="2000" dirty="0"/>
              <a:t>Possibly “Fail” the cluster and move loads into subsequent flight</a:t>
            </a:r>
          </a:p>
          <a:p>
            <a:pPr marL="457200" indent="-457200">
              <a:buFont typeface="Arial" panose="020B0604020202020204"/>
              <a:buChar char="•"/>
            </a:pPr>
            <a:r>
              <a:rPr lang="en-US" sz="2400" dirty="0"/>
              <a:t>TSP Cluster Groups need to play nice with each other</a:t>
            </a:r>
          </a:p>
          <a:p>
            <a:pPr marL="1143000" lvl="1" indent="-457200">
              <a:buFont typeface="Arial" panose="020B0604020202020204"/>
              <a:buChar char="•"/>
            </a:pPr>
            <a:r>
              <a:rPr lang="en-US" sz="2000" dirty="0"/>
              <a:t>Competing desires for projects can create conflict and delay</a:t>
            </a:r>
          </a:p>
          <a:p>
            <a:pPr marL="457200" indent="-457200">
              <a:buFont typeface="Arial" panose="020B0604020202020204"/>
              <a:buChar char="•"/>
            </a:pPr>
            <a:r>
              <a:rPr lang="en-US" sz="2400" dirty="0"/>
              <a:t>Need to ensure that pursuit of the “perfect” doesn’t become the enemy of the good</a:t>
            </a:r>
          </a:p>
          <a:p>
            <a:pPr marL="1143000" lvl="1" indent="-457200">
              <a:buFont typeface="Arial" panose="020B0604020202020204"/>
              <a:buChar char="•"/>
            </a:pPr>
            <a:r>
              <a:rPr lang="en-US" sz="2000" dirty="0"/>
              <a:t>Errors likely only occur in facilities that are installed slightly early not ones that aren’t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6E4C6-8A66-3662-5CF1-9B3B9432D109}"/>
              </a:ext>
            </a:extLst>
          </p:cNvPr>
          <p:cNvSpPr txBox="1"/>
          <p:nvPr/>
        </p:nvSpPr>
        <p:spPr>
          <a:xfrm>
            <a:off x="2684834" y="6278025"/>
            <a:ext cx="6427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“It’s all fun and gigawatts until half the loads ghost the cluster like a bad Tinder date.”</a:t>
            </a:r>
          </a:p>
        </p:txBody>
      </p:sp>
    </p:spTree>
    <p:extLst>
      <p:ext uri="{BB962C8B-B14F-4D97-AF65-F5344CB8AC3E}">
        <p14:creationId xmlns:p14="http://schemas.microsoft.com/office/powerpoint/2010/main" val="233837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PES">
      <a:dk1>
        <a:srgbClr val="000000"/>
      </a:dk1>
      <a:lt1>
        <a:srgbClr val="FFFFFF"/>
      </a:lt1>
      <a:dk2>
        <a:srgbClr val="006341"/>
      </a:dk2>
      <a:lt2>
        <a:srgbClr val="78BE20"/>
      </a:lt2>
      <a:accent1>
        <a:srgbClr val="00833C"/>
      </a:accent1>
      <a:accent2>
        <a:srgbClr val="658D1B"/>
      </a:accent2>
      <a:accent3>
        <a:srgbClr val="00619B"/>
      </a:accent3>
      <a:accent4>
        <a:srgbClr val="FFD1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r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823</Words>
  <Application>Microsoft Office PowerPoint</Application>
  <PresentationFormat>Widescreen</PresentationFormat>
  <Paragraphs>149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McNally</dc:creator>
  <cp:lastModifiedBy>Gravois, Patrick</cp:lastModifiedBy>
  <cp:revision>89</cp:revision>
  <dcterms:created xsi:type="dcterms:W3CDTF">2021-11-01T16:40:17Z</dcterms:created>
  <dcterms:modified xsi:type="dcterms:W3CDTF">2025-10-22T15:34:02Z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84cbda-52b8-46fb-a7b7-cb5bd465ed85_Enabled">
    <vt:lpwstr>true</vt:lpwstr>
  </property>
  <property fmtid="{D5CDD505-2E9C-101B-9397-08002B2CF9AE}" pid="3" name="MSIP_Label_7084cbda-52b8-46fb-a7b7-cb5bd465ed85_SetDate">
    <vt:lpwstr>2025-10-22T15:33:33Z</vt:lpwstr>
  </property>
  <property fmtid="{D5CDD505-2E9C-101B-9397-08002B2CF9AE}" pid="4" name="MSIP_Label_7084cbda-52b8-46fb-a7b7-cb5bd465ed85_Method">
    <vt:lpwstr>Standard</vt:lpwstr>
  </property>
  <property fmtid="{D5CDD505-2E9C-101B-9397-08002B2CF9AE}" pid="5" name="MSIP_Label_7084cbda-52b8-46fb-a7b7-cb5bd465ed85_Name">
    <vt:lpwstr>Internal</vt:lpwstr>
  </property>
  <property fmtid="{D5CDD505-2E9C-101B-9397-08002B2CF9AE}" pid="6" name="MSIP_Label_7084cbda-52b8-46fb-a7b7-cb5bd465ed85_SiteId">
    <vt:lpwstr>0afb747d-bff7-4596-a9fc-950ef9e0ec45</vt:lpwstr>
  </property>
  <property fmtid="{D5CDD505-2E9C-101B-9397-08002B2CF9AE}" pid="7" name="MSIP_Label_7084cbda-52b8-46fb-a7b7-cb5bd465ed85_ActionId">
    <vt:lpwstr>4aa40bb3-7797-419a-98e4-32c193e7cd99</vt:lpwstr>
  </property>
  <property fmtid="{D5CDD505-2E9C-101B-9397-08002B2CF9AE}" pid="8" name="MSIP_Label_7084cbda-52b8-46fb-a7b7-cb5bd465ed85_ContentBits">
    <vt:lpwstr>0</vt:lpwstr>
  </property>
  <property fmtid="{D5CDD505-2E9C-101B-9397-08002B2CF9AE}" pid="9" name="MSIP_Label_7084cbda-52b8-46fb-a7b7-cb5bd465ed85_Tag">
    <vt:lpwstr>10, 3, 0, 1</vt:lpwstr>
  </property>
</Properties>
</file>