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3" r:id="rId4"/>
    <p:sldMasterId id="2147483663" r:id="rId5"/>
  </p:sldMasterIdLst>
  <p:notesMasterIdLst>
    <p:notesMasterId r:id="rId10"/>
  </p:notesMasterIdLst>
  <p:handoutMasterIdLst>
    <p:handoutMasterId r:id="rId11"/>
  </p:handoutMasterIdLst>
  <p:sldIdLst>
    <p:sldId id="260" r:id="rId6"/>
    <p:sldId id="3049" r:id="rId7"/>
    <p:sldId id="3053" r:id="rId8"/>
    <p:sldId id="3051"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FD8819A-08DF-43DE-AEA8-2BAF1B2ED933}">
          <p14:sldIdLst>
            <p14:sldId id="260"/>
            <p14:sldId id="3049"/>
            <p14:sldId id="3053"/>
            <p14:sldId id="3051"/>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9DD624F-C1A0-818D-DA9E-F189AFCC5EE4}" name="Tirupati, Venkata" initials="VT" userId="S::Venkata.Tirupati@ercot.com::f158bf16-7c33-4cff-afb7-2f4396d4ca51" providerId="AD"/>
  <p188:author id="{6AED60BC-6DC8-9208-15EC-10DB2B0CE731}" name="Mereness, Matt" initials="MM" userId="S::matt.mereness@ercot.com::6db1126a-164e-4475-8d86-5dde160acd3b" providerId="AD"/>
  <p188:author id="{881B48C5-BB53-CDCD-4930-0451197F0D4A}" name="Urquhart, Ike" initials="UI" userId="S::Ike.Urquhart@ercot.com::730980f3-dc09-4cfe-ab83-a3f100637f33" providerId="AD"/>
  <p188:author id="{47B1B2D5-CBCE-C9A6-CDCE-5D057DF5C4EF}" name="Kersulis, Jonas" initials="KJ" userId="S::Jonas.Kersulis@ercot.com::38ec2a83-12fc-4093-8e16-3ee53b6e048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C7"/>
    <a:srgbClr val="26D07C"/>
    <a:srgbClr val="0076C6"/>
    <a:srgbClr val="E6EBF0"/>
    <a:srgbClr val="093C61"/>
    <a:srgbClr val="98C3FA"/>
    <a:srgbClr val="70CDD9"/>
    <a:srgbClr val="8DC3E5"/>
    <a:srgbClr val="A9E5EA"/>
    <a:srgbClr val="5B67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6BF499-CC87-437D-B5AB-2BED8BF90209}" v="3" dt="2025-10-22T20:16:17.391"/>
  </p1510:revLst>
</p1510:revInfo>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7" d="100"/>
          <a:sy n="97" d="100"/>
        </p:scale>
        <p:origin x="2004" y="306"/>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dri, Sreenivas" userId="0b43dccd-042e-4be0-871d-afa1d90d6a2e" providerId="ADAL" clId="{5D6BF499-CC87-437D-B5AB-2BED8BF90209}"/>
    <pc:docChg chg="custSel modSld">
      <pc:chgData name="Badri, Sreenivas" userId="0b43dccd-042e-4be0-871d-afa1d90d6a2e" providerId="ADAL" clId="{5D6BF499-CC87-437D-B5AB-2BED8BF90209}" dt="2025-10-22T20:16:35.752" v="299" actId="20577"/>
      <pc:docMkLst>
        <pc:docMk/>
      </pc:docMkLst>
      <pc:sldChg chg="modSp mod">
        <pc:chgData name="Badri, Sreenivas" userId="0b43dccd-042e-4be0-871d-afa1d90d6a2e" providerId="ADAL" clId="{5D6BF499-CC87-437D-B5AB-2BED8BF90209}" dt="2025-10-22T20:16:35.752" v="299" actId="20577"/>
        <pc:sldMkLst>
          <pc:docMk/>
          <pc:sldMk cId="981559218" sldId="3049"/>
        </pc:sldMkLst>
        <pc:spChg chg="mod">
          <ac:chgData name="Badri, Sreenivas" userId="0b43dccd-042e-4be0-871d-afa1d90d6a2e" providerId="ADAL" clId="{5D6BF499-CC87-437D-B5AB-2BED8BF90209}" dt="2025-10-22T20:16:35.752" v="299" actId="20577"/>
          <ac:spMkLst>
            <pc:docMk/>
            <pc:sldMk cId="981559218" sldId="3049"/>
            <ac:spMk id="3" creationId="{986E472B-BF39-B5B3-4BA1-6393914097B5}"/>
          </ac:spMkLst>
        </pc:spChg>
      </pc:sldChg>
      <pc:sldChg chg="modSp mod">
        <pc:chgData name="Badri, Sreenivas" userId="0b43dccd-042e-4be0-871d-afa1d90d6a2e" providerId="ADAL" clId="{5D6BF499-CC87-437D-B5AB-2BED8BF90209}" dt="2025-10-22T20:16:03.145" v="284" actId="20577"/>
        <pc:sldMkLst>
          <pc:docMk/>
          <pc:sldMk cId="3838581837" sldId="3053"/>
        </pc:sldMkLst>
        <pc:spChg chg="mod">
          <ac:chgData name="Badri, Sreenivas" userId="0b43dccd-042e-4be0-871d-afa1d90d6a2e" providerId="ADAL" clId="{5D6BF499-CC87-437D-B5AB-2BED8BF90209}" dt="2025-10-22T20:16:03.145" v="284" actId="20577"/>
          <ac:spMkLst>
            <pc:docMk/>
            <pc:sldMk cId="3838581837" sldId="3053"/>
            <ac:spMk id="3" creationId="{753CF834-D180-1583-92EC-0EADA17AD5A3}"/>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10/22/2025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10/22/2025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7" name="Content Placeholder 2">
            <a:extLst>
              <a:ext uri="{FF2B5EF4-FFF2-40B4-BE49-F238E27FC236}">
                <a16:creationId xmlns:a16="http://schemas.microsoft.com/office/drawing/2014/main" id="{B51E1165-2D5E-A8BA-AD01-59C2367A0139}"/>
              </a:ext>
            </a:extLst>
          </p:cNvPr>
          <p:cNvSpPr>
            <a:spLocks noGrp="1"/>
          </p:cNvSpPr>
          <p:nvPr>
            <p:ph idx="1"/>
          </p:nvPr>
        </p:nvSpPr>
        <p:spPr>
          <a:xfrm>
            <a:off x="304800" y="762000"/>
            <a:ext cx="8534400" cy="2209800"/>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C1068C6B-C94E-547A-7102-71442E874B5D}"/>
              </a:ext>
            </a:extLst>
          </p:cNvPr>
          <p:cNvSpPr>
            <a:spLocks noGrp="1"/>
          </p:cNvSpPr>
          <p:nvPr>
            <p:ph idx="10"/>
          </p:nvPr>
        </p:nvSpPr>
        <p:spPr>
          <a:xfrm>
            <a:off x="304800" y="31242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Takeaway">
    <p:spTree>
      <p:nvGrpSpPr>
        <p:cNvPr id="1" name=""/>
        <p:cNvGrpSpPr/>
        <p:nvPr/>
      </p:nvGrpSpPr>
      <p:grpSpPr>
        <a:xfrm>
          <a:off x="0" y="0"/>
          <a:ext cx="0" cy="0"/>
          <a:chOff x="0" y="0"/>
          <a:chExt cx="0" cy="0"/>
        </a:xfrm>
      </p:grpSpPr>
      <p:sp>
        <p:nvSpPr>
          <p:cNvPr id="13" name="Content Placeholder 2" descr="xdgdfgdfg">
            <a:extLst>
              <a:ext uri="{FF2B5EF4-FFF2-40B4-BE49-F238E27FC236}">
                <a16:creationId xmlns:a16="http://schemas.microsoft.com/office/drawing/2014/main" id="{11BF4596-49BD-5DCB-711C-47030A443E0E}"/>
              </a:ext>
              <a:ext uri="{C183D7F6-B498-43B3-948B-1728B52AA6E4}">
                <adec:decorative xmlns:adec="http://schemas.microsoft.com/office/drawing/2017/decorative" val="0"/>
              </a:ext>
            </a:extLst>
          </p:cNvPr>
          <p:cNvSpPr>
            <a:spLocks noGrp="1"/>
          </p:cNvSpPr>
          <p:nvPr>
            <p:ph idx="11"/>
          </p:nvPr>
        </p:nvSpPr>
        <p:spPr>
          <a:xfrm>
            <a:off x="304800" y="1058219"/>
            <a:ext cx="8534400" cy="1948194"/>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7" name="Content Placeholder 2">
            <a:extLst>
              <a:ext uri="{FF2B5EF4-FFF2-40B4-BE49-F238E27FC236}">
                <a16:creationId xmlns:a16="http://schemas.microsoft.com/office/drawing/2014/main" id="{C2FC120C-B1CB-16E5-B00E-55E88FB1592E}"/>
              </a:ext>
            </a:extLst>
          </p:cNvPr>
          <p:cNvSpPr>
            <a:spLocks noGrp="1"/>
          </p:cNvSpPr>
          <p:nvPr>
            <p:ph idx="12"/>
          </p:nvPr>
        </p:nvSpPr>
        <p:spPr>
          <a:xfrm>
            <a:off x="304800" y="3524730"/>
            <a:ext cx="8534400" cy="2212106"/>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8288573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Footer Placeholder 4">
            <a:extLst>
              <a:ext uri="{FF2B5EF4-FFF2-40B4-BE49-F238E27FC236}">
                <a16:creationId xmlns:a16="http://schemas.microsoft.com/office/drawing/2014/main" id="{EC87C22B-ECB6-24C9-CA51-802C0CC5A9A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902CBC-1565-53AF-76EE-5EA87EAAEDC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7" name="Footer Placeholder 4">
            <a:extLst>
              <a:ext uri="{FF2B5EF4-FFF2-40B4-BE49-F238E27FC236}">
                <a16:creationId xmlns:a16="http://schemas.microsoft.com/office/drawing/2014/main" id="{4AF8B1A1-8352-B98E-3C78-48C46BD8F21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8" name="Slide Number Placeholder 5">
            <a:extLst>
              <a:ext uri="{FF2B5EF4-FFF2-40B4-BE49-F238E27FC236}">
                <a16:creationId xmlns:a16="http://schemas.microsoft.com/office/drawing/2014/main" id="{040D7F8C-7E87-E617-9858-400C5F8AC25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6930293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F6FD2C47-F578-2F9E-22DF-DA95B857A3B3}"/>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2ED327A-7496-0E17-F5C8-2E5C3BB9611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58940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endParaRPr lang="en-US"/>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endParaRPr lang="en-US"/>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endParaRPr lang="en-US"/>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endParaRPr lang="en-US"/>
          </a:p>
        </p:txBody>
      </p:sp>
      <p:sp>
        <p:nvSpPr>
          <p:cNvPr id="2" name="Footer Placeholder 4">
            <a:extLst>
              <a:ext uri="{FF2B5EF4-FFF2-40B4-BE49-F238E27FC236}">
                <a16:creationId xmlns:a16="http://schemas.microsoft.com/office/drawing/2014/main" id="{00B85CC8-6F83-6404-ACAA-F1FA4529AE6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9AE8A331-9F84-084C-7267-CFE65AA7774A}"/>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963796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2" name="Footer Placeholder 4">
            <a:extLst>
              <a:ext uri="{FF2B5EF4-FFF2-40B4-BE49-F238E27FC236}">
                <a16:creationId xmlns:a16="http://schemas.microsoft.com/office/drawing/2014/main" id="{DA8C3691-EDE4-B07C-F114-E502244790C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3" name="Slide Number Placeholder 5">
            <a:extLst>
              <a:ext uri="{FF2B5EF4-FFF2-40B4-BE49-F238E27FC236}">
                <a16:creationId xmlns:a16="http://schemas.microsoft.com/office/drawing/2014/main" id="{C7B83F30-EC1D-F71C-95D7-1B5BC9FD203F}"/>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114386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Footer Placeholder 4">
            <a:extLst>
              <a:ext uri="{FF2B5EF4-FFF2-40B4-BE49-F238E27FC236}">
                <a16:creationId xmlns:a16="http://schemas.microsoft.com/office/drawing/2014/main" id="{561D9533-CB1D-41E2-A7CA-83FDF6B751C1}"/>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7" name="Slide Number Placeholder 5">
            <a:extLst>
              <a:ext uri="{FF2B5EF4-FFF2-40B4-BE49-F238E27FC236}">
                <a16:creationId xmlns:a16="http://schemas.microsoft.com/office/drawing/2014/main" id="{441D418E-9C88-65C3-7644-3BFD9E325CB6}"/>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828316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a:t>Click to edit Master title style</a:t>
            </a:r>
          </a:p>
        </p:txBody>
      </p:sp>
      <p:sp>
        <p:nvSpPr>
          <p:cNvPr id="3" name="Footer Placeholder 4">
            <a:extLst>
              <a:ext uri="{FF2B5EF4-FFF2-40B4-BE49-F238E27FC236}">
                <a16:creationId xmlns:a16="http://schemas.microsoft.com/office/drawing/2014/main" id="{1F378818-BDFE-F884-8C6C-4CCC2735F49B}"/>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41FCBFE-0DE4-6F22-6E66-AE772DD05E9D}"/>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585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Footer Placeholder 4">
            <a:extLst>
              <a:ext uri="{FF2B5EF4-FFF2-40B4-BE49-F238E27FC236}">
                <a16:creationId xmlns:a16="http://schemas.microsoft.com/office/drawing/2014/main" id="{545B7A48-1656-2C3F-0296-FBEF4281ABE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F866302B-9158-11F4-3B77-9F86EAAEC23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Footer Placeholder 4">
            <a:extLst>
              <a:ext uri="{FF2B5EF4-FFF2-40B4-BE49-F238E27FC236}">
                <a16:creationId xmlns:a16="http://schemas.microsoft.com/office/drawing/2014/main" id="{166858FE-C979-8B8E-03D2-C3C16DE57A6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AC82599C-5AEF-12A9-5E15-1FCCC1DE3FA7}"/>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931117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0" y="762000"/>
            <a:ext cx="8534400" cy="2080570"/>
          </a:xfrm>
          <a:prstGeom prst="rect">
            <a:avLst/>
          </a:prstGeom>
          <a:noFill/>
          <a:ln w="15875" cap="rnd" cmpd="sng">
            <a:noFill/>
            <a:miter lim="800000"/>
          </a:ln>
          <a:effectLst/>
        </p:spPr>
        <p:txBody>
          <a:bodyPr wrap="square" lIns="274320" tIns="274320" rIns="274320" bIns="274320" numCol="1" spcCol="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7" name="Text Placeholder 6">
            <a:extLst>
              <a:ext uri="{FF2B5EF4-FFF2-40B4-BE49-F238E27FC236}">
                <a16:creationId xmlns:a16="http://schemas.microsoft.com/office/drawing/2014/main" id="{256E5B54-4089-96A7-2D9D-9DE3B556DE6C}"/>
              </a:ext>
            </a:extLst>
          </p:cNvPr>
          <p:cNvSpPr>
            <a:spLocks noGrp="1"/>
          </p:cNvSpPr>
          <p:nvPr>
            <p:ph type="body" sz="half" idx="18"/>
          </p:nvPr>
        </p:nvSpPr>
        <p:spPr>
          <a:xfrm>
            <a:off x="304800" y="4283179"/>
            <a:ext cx="8534400" cy="172354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1" spcCol="0">
            <a:spAutoFit/>
          </a:bodyPr>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8" name="Footer Placeholder 4">
            <a:extLst>
              <a:ext uri="{FF2B5EF4-FFF2-40B4-BE49-F238E27FC236}">
                <a16:creationId xmlns:a16="http://schemas.microsoft.com/office/drawing/2014/main" id="{56C41BB5-1EEC-FCDB-01DA-7245FD308E5F}"/>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EDE784D3-CB7A-BC89-24C2-BFB1A76006C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956657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55758650-6057-27BA-3042-74E6ED3D258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5F3A14D9-11BE-48EC-BFD4-7B66ECAF999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7" name="TextBox 6">
            <a:extLst>
              <a:ext uri="{FF2B5EF4-FFF2-40B4-BE49-F238E27FC236}">
                <a16:creationId xmlns:a16="http://schemas.microsoft.com/office/drawing/2014/main" id="{4E2DD23C-49EE-C657-D737-13CB53F52F7D}"/>
              </a:ext>
            </a:extLst>
          </p:cNvPr>
          <p:cNvSpPr txBox="1"/>
          <p:nvPr userDrawn="1"/>
        </p:nvSpPr>
        <p:spPr>
          <a:xfrm>
            <a:off x="5638800" y="914400"/>
            <a:ext cx="3124200" cy="1292662"/>
          </a:xfrm>
          <a:prstGeom prst="rect">
            <a:avLst/>
          </a:prstGeom>
          <a:solidFill>
            <a:schemeClr val="accent1">
              <a:lumMod val="20000"/>
              <a:lumOff val="80000"/>
            </a:schemeClr>
          </a:solidFill>
          <a:ln w="15875">
            <a:solidFill>
              <a:srgbClr val="00AEC7"/>
            </a:solidFill>
          </a:ln>
          <a:effectLst>
            <a:outerShdw blurRad="50800" dist="38100" dir="2700000" algn="tl" rotWithShape="0">
              <a:prstClr val="black">
                <a:alpha val="40000"/>
              </a:prstClr>
            </a:outerShdw>
          </a:effectLst>
        </p:spPr>
        <p:txBody>
          <a:bodyPr wrap="square" lIns="182880" tIns="182880" rIns="182880" bIns="182880" rtlCol="0">
            <a:spAutoFit/>
          </a:bodyPr>
          <a:lstStyle/>
          <a:p>
            <a:pPr lvl="0"/>
            <a:r>
              <a:rPr lang="en-US" sz="1600">
                <a:solidFill>
                  <a:schemeClr val="tx1"/>
                </a:solidFill>
              </a:rPr>
              <a:t>Click to edit Master text styles</a:t>
            </a:r>
          </a:p>
          <a:p>
            <a:pPr marL="742950" lvl="1" indent="-285750">
              <a:buFont typeface="Arial" panose="020B0604020202020204" pitchFamily="34" charset="0"/>
              <a:buChar char="•"/>
            </a:pPr>
            <a:r>
              <a:rPr lang="en-US" sz="1400">
                <a:solidFill>
                  <a:schemeClr val="tx1"/>
                </a:solidFill>
              </a:rPr>
              <a:t>Second level</a:t>
            </a:r>
          </a:p>
          <a:p>
            <a:pPr marL="1085850" lvl="2" indent="-171450">
              <a:buFont typeface="Arial" panose="020B0604020202020204" pitchFamily="34" charset="0"/>
              <a:buChar char="•"/>
            </a:pPr>
            <a:r>
              <a:rPr lang="en-US" sz="1200">
                <a:solidFill>
                  <a:schemeClr val="tx1"/>
                </a:solidFill>
              </a:rPr>
              <a:t>Third level</a:t>
            </a:r>
          </a:p>
          <a:p>
            <a:endParaRPr lang="en-US">
              <a:solidFill>
                <a:schemeClr val="tx1"/>
              </a:solidFill>
            </a:endParaRPr>
          </a:p>
        </p:txBody>
      </p:sp>
    </p:spTree>
    <p:extLst>
      <p:ext uri="{BB962C8B-B14F-4D97-AF65-F5344CB8AC3E}">
        <p14:creationId xmlns:p14="http://schemas.microsoft.com/office/powerpoint/2010/main" val="2643291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318504"/>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p:cNvSpPr>
            <a:spLocks noGrp="1"/>
          </p:cNvSpPr>
          <p:nvPr>
            <p:ph idx="1"/>
          </p:nvPr>
        </p:nvSpPr>
        <p:spPr>
          <a:xfrm>
            <a:off x="304800" y="762000"/>
            <a:ext cx="5181600" cy="52578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4">
            <a:extLst>
              <a:ext uri="{FF2B5EF4-FFF2-40B4-BE49-F238E27FC236}">
                <a16:creationId xmlns:a16="http://schemas.microsoft.com/office/drawing/2014/main" id="{4FB953F4-81A3-8A2B-DF43-0A159C2AABC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10" name="Slide Number Placeholder 5">
            <a:extLst>
              <a:ext uri="{FF2B5EF4-FFF2-40B4-BE49-F238E27FC236}">
                <a16:creationId xmlns:a16="http://schemas.microsoft.com/office/drawing/2014/main" id="{FF00FF52-E6F1-3C2A-4808-5A12AA3953E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183322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45720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318504"/>
          </a:xfrm>
          <a:prstGeom prst="rect">
            <a:avLst/>
          </a:prstGeom>
          <a:solidFill>
            <a:srgbClr val="E6EBF0"/>
          </a:solidFill>
        </p:spPr>
        <p:txBody>
          <a:bodyPr lIns="274320" tIns="1005840" rIns="274320" bIns="731520"/>
          <a:lstStyle>
            <a:lvl1pPr marL="0" indent="0">
              <a:buNone/>
              <a:defRPr sz="2000" b="0">
                <a:solidFill>
                  <a:schemeClr val="accent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08A006D7-B111-59A0-C107-A7629026341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025D1E40-D3DE-D4F4-AD78-7AD3CD8F1D68}"/>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5283138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image" Target="../media/image2.png"/><Relationship Id="rId2" Type="http://schemas.openxmlformats.org/officeDocument/2006/relationships/slideLayout" Target="../slideLayouts/slideLayout3.xml"/><Relationship Id="rId16"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9014" y="2876281"/>
            <a:ext cx="2857586" cy="1105445"/>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8534402" y="6324604"/>
            <a:ext cx="533399" cy="53339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9019630" y="6324600"/>
            <a:ext cx="124369" cy="533396"/>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cxnSp>
        <p:nvCxnSpPr>
          <p:cNvPr id="7" name="Straight Connector 6"/>
          <p:cNvCxnSpPr/>
          <p:nvPr userDrawn="1"/>
        </p:nvCxnSpPr>
        <p:spPr>
          <a:xfrm>
            <a:off x="76200" y="63246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3246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838200" y="6096000"/>
            <a:ext cx="1181868" cy="457200"/>
          </a:xfrm>
          <a:prstGeom prst="rect">
            <a:avLst/>
          </a:prstGeom>
        </p:spPr>
      </p:pic>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TextBox 2">
            <a:extLst>
              <a:ext uri="{FF2B5EF4-FFF2-40B4-BE49-F238E27FC236}">
                <a16:creationId xmlns:a16="http://schemas.microsoft.com/office/drawing/2014/main" id="{1D58BBB7-4F61-67AB-A4FB-BF4DCCE49743}"/>
              </a:ext>
            </a:extLst>
          </p:cNvPr>
          <p:cNvSpPr txBox="1"/>
          <p:nvPr userDrawn="1"/>
        </p:nvSpPr>
        <p:spPr>
          <a:xfrm>
            <a:off x="54675" y="6324600"/>
            <a:ext cx="2840925" cy="400110"/>
          </a:xfrm>
          <a:prstGeom prst="rect">
            <a:avLst/>
          </a:prstGeom>
          <a:noFill/>
        </p:spPr>
        <p:txBody>
          <a:bodyPr wrap="square" rtlCol="0">
            <a:spAutoFit/>
          </a:bodyPr>
          <a:lstStyle/>
          <a:p>
            <a:pPr algn="l"/>
            <a:endParaRPr lang="en-US" sz="1000" b="0" baseline="0">
              <a:solidFill>
                <a:schemeClr val="tx1"/>
              </a:solidFill>
            </a:endParaRPr>
          </a:p>
          <a:p>
            <a:pPr algn="l"/>
            <a:r>
              <a:rPr lang="en-US" sz="1000" b="0" baseline="0">
                <a:solidFill>
                  <a:schemeClr val="tx1"/>
                </a:solidFill>
              </a:rPr>
              <a:t>Public</a:t>
            </a:r>
            <a:endParaRPr lang="en-US" sz="1000" b="0">
              <a:solidFill>
                <a:schemeClr val="tx1"/>
              </a:solidFill>
            </a:endParaRPr>
          </a:p>
        </p:txBody>
      </p:sp>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38" r:id="rId4"/>
    <p:sldLayoutId id="2147483739" r:id="rId5"/>
    <p:sldLayoutId id="2147483719" r:id="rId6"/>
    <p:sldLayoutId id="2147483713" r:id="rId7"/>
    <p:sldLayoutId id="2147483714" r:id="rId8"/>
    <p:sldLayoutId id="2147483716" r:id="rId9"/>
    <p:sldLayoutId id="2147483740" r:id="rId10"/>
    <p:sldLayoutId id="2147483717" r:id="rId11"/>
    <p:sldLayoutId id="2147483720" r:id="rId12"/>
    <p:sldLayoutId id="2147483666" r:id="rId13"/>
    <p:sldLayoutId id="2147483737" r:id="rId14"/>
    <p:sldLayoutId id="2147483721" r:id="rId15"/>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ercot.com/calendar/10202025-RTCB-Market-Trials-Weekly"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hyperlink" Target="mailto:RTCB@ERCOT.com"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33800" y="1890817"/>
            <a:ext cx="5410200" cy="2585323"/>
          </a:xfrm>
          <a:prstGeom prst="rect">
            <a:avLst/>
          </a:prstGeom>
          <a:noFill/>
        </p:spPr>
        <p:txBody>
          <a:bodyPr wrap="square" rtlCol="0">
            <a:spAutoFit/>
          </a:bodyPr>
          <a:lstStyle/>
          <a:p>
            <a:r>
              <a:rPr lang="en-US" b="1" dirty="0">
                <a:solidFill>
                  <a:schemeClr val="tx2"/>
                </a:solidFill>
              </a:rPr>
              <a:t>October 16</a:t>
            </a:r>
            <a:r>
              <a:rPr lang="en-US" b="1" baseline="30000" dirty="0">
                <a:solidFill>
                  <a:schemeClr val="tx2"/>
                </a:solidFill>
              </a:rPr>
              <a:t>th</a:t>
            </a:r>
            <a:r>
              <a:rPr lang="en-US" b="1" dirty="0">
                <a:solidFill>
                  <a:schemeClr val="tx2"/>
                </a:solidFill>
              </a:rPr>
              <a:t> RTC+B LFC/SCED Open Loop Testing </a:t>
            </a:r>
          </a:p>
          <a:p>
            <a:r>
              <a:rPr lang="en-US" b="1" dirty="0">
                <a:solidFill>
                  <a:schemeClr val="tx2"/>
                </a:solidFill>
              </a:rPr>
              <a:t> </a:t>
            </a:r>
          </a:p>
          <a:p>
            <a:r>
              <a:rPr lang="en-US" b="1" dirty="0">
                <a:solidFill>
                  <a:schemeClr val="tx2"/>
                </a:solidFill>
              </a:rPr>
              <a:t>Observations and Lessons Learned</a:t>
            </a:r>
          </a:p>
          <a:p>
            <a:endParaRPr lang="en-US" b="1" dirty="0">
              <a:solidFill>
                <a:schemeClr val="tx2"/>
              </a:solidFill>
            </a:endParaRPr>
          </a:p>
          <a:p>
            <a:r>
              <a:rPr lang="en-US" dirty="0">
                <a:solidFill>
                  <a:schemeClr val="tx2"/>
                </a:solidFill>
              </a:rPr>
              <a:t>Karthik Gopinath/Sruthi Hariharan</a:t>
            </a:r>
          </a:p>
          <a:p>
            <a:endParaRPr lang="en-US" dirty="0">
              <a:solidFill>
                <a:schemeClr val="tx2"/>
              </a:solidFill>
            </a:endParaRPr>
          </a:p>
          <a:p>
            <a:r>
              <a:rPr lang="en-US" dirty="0">
                <a:solidFill>
                  <a:schemeClr val="tx2"/>
                </a:solidFill>
              </a:rPr>
              <a:t>October 23, 2025</a:t>
            </a:r>
          </a:p>
          <a:p>
            <a:endParaRPr lang="en-US" i="1" dirty="0">
              <a:solidFill>
                <a:schemeClr val="tx2"/>
              </a:solidFill>
            </a:endParaRPr>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381C7-8DF5-949D-2DAA-42E6BE5035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9611D6-D03D-1B11-8BE1-C75AD9517047}"/>
              </a:ext>
            </a:extLst>
          </p:cNvPr>
          <p:cNvSpPr>
            <a:spLocks noGrp="1"/>
          </p:cNvSpPr>
          <p:nvPr>
            <p:ph type="title"/>
          </p:nvPr>
        </p:nvSpPr>
        <p:spPr/>
        <p:txBody>
          <a:bodyPr/>
          <a:lstStyle/>
          <a:p>
            <a:r>
              <a:rPr lang="en-US" dirty="0"/>
              <a:t>Observations and Lessons Learned</a:t>
            </a:r>
          </a:p>
        </p:txBody>
      </p:sp>
      <p:sp>
        <p:nvSpPr>
          <p:cNvPr id="3" name="Content Placeholder 2">
            <a:extLst>
              <a:ext uri="{FF2B5EF4-FFF2-40B4-BE49-F238E27FC236}">
                <a16:creationId xmlns:a16="http://schemas.microsoft.com/office/drawing/2014/main" id="{986E472B-BF39-B5B3-4BA1-6393914097B5}"/>
              </a:ext>
            </a:extLst>
          </p:cNvPr>
          <p:cNvSpPr>
            <a:spLocks noGrp="1"/>
          </p:cNvSpPr>
          <p:nvPr>
            <p:ph idx="1"/>
          </p:nvPr>
        </p:nvSpPr>
        <p:spPr>
          <a:xfrm>
            <a:off x="131522" y="625268"/>
            <a:ext cx="8534400" cy="5280822"/>
          </a:xfrm>
        </p:spPr>
        <p:txBody>
          <a:bodyPr/>
          <a:lstStyle/>
          <a:p>
            <a:pPr marL="0" indent="0">
              <a:buNone/>
            </a:pPr>
            <a:endParaRPr lang="en-US" sz="1600" dirty="0"/>
          </a:p>
          <a:p>
            <a:r>
              <a:rPr lang="en-US" sz="1800" dirty="0"/>
              <a:t>There was good engagement in discussions between QSEs and ERCOT, for questions initiated by QSEs based on their resources RTC+B BPs/ UDSPs and AS Awards during open loop testing. </a:t>
            </a:r>
          </a:p>
          <a:p>
            <a:endParaRPr lang="en-US" sz="1800" dirty="0"/>
          </a:p>
          <a:p>
            <a:r>
              <a:rPr lang="en-US" sz="1800" dirty="0"/>
              <a:t>System Lambda in RTC+B was consistently lower than in current production for the whole duration of the test. Highest delta price difference between the 2 systems was -10.60$/Mwh at 10/16 9:55am. </a:t>
            </a:r>
          </a:p>
          <a:p>
            <a:pPr marL="0" indent="0">
              <a:buNone/>
            </a:pPr>
            <a:r>
              <a:rPr lang="en-US" sz="1800" dirty="0"/>
              <a:t>     For more details, please refer to below weekly call meeting material.</a:t>
            </a:r>
          </a:p>
          <a:p>
            <a:pPr marL="0" indent="0">
              <a:buNone/>
            </a:pPr>
            <a:r>
              <a:rPr lang="en-US" u="sng" dirty="0">
                <a:hlinkClick r:id="rId2"/>
              </a:rPr>
              <a:t>https://www.ercot.com/calendar/10202025-RTCB-Market-Trials-Weekly</a:t>
            </a:r>
            <a:endParaRPr lang="en-US" dirty="0"/>
          </a:p>
          <a:p>
            <a:pPr marL="0" indent="0">
              <a:buNone/>
            </a:pPr>
            <a:endParaRPr lang="en-US" dirty="0"/>
          </a:p>
          <a:p>
            <a:pPr marL="0" indent="0">
              <a:buNone/>
            </a:pPr>
            <a:endParaRPr lang="en-US" sz="1800" dirty="0">
              <a:solidFill>
                <a:schemeClr val="tx2"/>
              </a:solidFill>
            </a:endParaRPr>
          </a:p>
          <a:p>
            <a:r>
              <a:rPr lang="en-US" sz="1800" dirty="0"/>
              <a:t>Some QSEs used this open loop testing opportunity to test their batteries telemetry and setpoint controls, which were not ready for Closed loop 1. </a:t>
            </a:r>
          </a:p>
          <a:p>
            <a:endParaRPr lang="en-US" sz="1600" dirty="0">
              <a:solidFill>
                <a:schemeClr val="tx2"/>
              </a:solidFill>
            </a:endParaRPr>
          </a:p>
          <a:p>
            <a:pPr marL="0" indent="0">
              <a:buNone/>
            </a:pPr>
            <a:endParaRPr lang="en-US" sz="1600" dirty="0">
              <a:solidFill>
                <a:schemeClr val="tx2"/>
              </a:solidFill>
            </a:endParaRPr>
          </a:p>
          <a:p>
            <a:endParaRPr lang="en-US" sz="1600" dirty="0">
              <a:solidFill>
                <a:schemeClr val="tx2"/>
              </a:solidFill>
            </a:endParaRPr>
          </a:p>
          <a:p>
            <a:pPr marL="0" indent="0">
              <a:buNone/>
            </a:pPr>
            <a:endParaRPr lang="en-US" sz="1600" dirty="0"/>
          </a:p>
        </p:txBody>
      </p:sp>
      <p:sp>
        <p:nvSpPr>
          <p:cNvPr id="4" name="Slide Number Placeholder 3">
            <a:extLst>
              <a:ext uri="{FF2B5EF4-FFF2-40B4-BE49-F238E27FC236}">
                <a16:creationId xmlns:a16="http://schemas.microsoft.com/office/drawing/2014/main" id="{A932385F-BC65-A4D0-5CD7-A428E0612584}"/>
              </a:ext>
            </a:extLst>
          </p:cNvPr>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981559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ECDFE6-AC03-DFC5-9B9B-697B03787B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5AA5DF-8A74-B5C7-9E9E-0BA72AB112B5}"/>
              </a:ext>
            </a:extLst>
          </p:cNvPr>
          <p:cNvSpPr>
            <a:spLocks noGrp="1"/>
          </p:cNvSpPr>
          <p:nvPr>
            <p:ph type="title"/>
          </p:nvPr>
        </p:nvSpPr>
        <p:spPr/>
        <p:txBody>
          <a:bodyPr/>
          <a:lstStyle/>
          <a:p>
            <a:r>
              <a:rPr lang="en-US" dirty="0"/>
              <a:t>Observations and Lessons Learned</a:t>
            </a:r>
          </a:p>
        </p:txBody>
      </p:sp>
      <p:sp>
        <p:nvSpPr>
          <p:cNvPr id="3" name="Content Placeholder 2">
            <a:extLst>
              <a:ext uri="{FF2B5EF4-FFF2-40B4-BE49-F238E27FC236}">
                <a16:creationId xmlns:a16="http://schemas.microsoft.com/office/drawing/2014/main" id="{753CF834-D180-1583-92EC-0EADA17AD5A3}"/>
              </a:ext>
            </a:extLst>
          </p:cNvPr>
          <p:cNvSpPr>
            <a:spLocks noGrp="1"/>
          </p:cNvSpPr>
          <p:nvPr>
            <p:ph idx="1"/>
          </p:nvPr>
        </p:nvSpPr>
        <p:spPr>
          <a:xfrm>
            <a:off x="131522" y="625268"/>
            <a:ext cx="8534400" cy="5280822"/>
          </a:xfrm>
        </p:spPr>
        <p:txBody>
          <a:bodyPr/>
          <a:lstStyle/>
          <a:p>
            <a:r>
              <a:rPr lang="en-US" sz="1800" b="1" u="sng" dirty="0"/>
              <a:t>Observations:</a:t>
            </a:r>
          </a:p>
          <a:p>
            <a:endParaRPr lang="en-US" sz="1600" dirty="0"/>
          </a:p>
          <a:p>
            <a:pPr lvl="1">
              <a:buFont typeface="Courier New" panose="02070309020205020404" pitchFamily="49" charset="0"/>
              <a:buChar char="o"/>
            </a:pPr>
            <a:r>
              <a:rPr lang="en-US" sz="1200" b="1" dirty="0"/>
              <a:t>Market Submissions </a:t>
            </a:r>
            <a:r>
              <a:rPr lang="en-US" sz="1200" dirty="0"/>
              <a:t>– Prior to the open loop test, ERCOT observed that several QSEs were submitting AS offers for OD 10/16 with expiration time 10/15 PM, similar to current production DAM AS offer submissions. </a:t>
            </a:r>
            <a:br>
              <a:rPr lang="en-US" sz="1200" dirty="0"/>
            </a:br>
            <a:r>
              <a:rPr lang="en-US" sz="1200" dirty="0"/>
              <a:t>For consideration in SCED, AS offers needs to be submitted with expiration time greater than SCED timestamp.</a:t>
            </a:r>
          </a:p>
          <a:p>
            <a:pPr lvl="1">
              <a:buFont typeface="Courier New" panose="02070309020205020404" pitchFamily="49" charset="0"/>
              <a:buChar char="o"/>
            </a:pPr>
            <a:endParaRPr lang="en-US" sz="1200" dirty="0"/>
          </a:p>
          <a:p>
            <a:pPr lvl="1">
              <a:buFont typeface="Courier New" panose="02070309020205020404" pitchFamily="49" charset="0"/>
              <a:buChar char="o"/>
            </a:pPr>
            <a:r>
              <a:rPr lang="en-US" sz="1200" b="1" dirty="0"/>
              <a:t>SCED Basepoints</a:t>
            </a:r>
            <a:r>
              <a:rPr lang="en-US" sz="1200" dirty="0"/>
              <a:t> - ERCOT noticed that some of the QSEs did not get charging basepoints / UDSPs for their Batteries in RTC+B prod, when they were charging based on current production charging basepoints. </a:t>
            </a:r>
            <a:br>
              <a:rPr lang="en-US" sz="1200" dirty="0"/>
            </a:br>
            <a:r>
              <a:rPr lang="en-US" sz="1200" dirty="0"/>
              <a:t>This was due to ESR bid-offer curve submitted to RTC+B production system with a lower charging bid price compared to current production combo model CLR.</a:t>
            </a:r>
          </a:p>
          <a:p>
            <a:pPr marL="457200" lvl="1" indent="0">
              <a:buNone/>
            </a:pPr>
            <a:endParaRPr lang="en-US" sz="1200" dirty="0"/>
          </a:p>
          <a:p>
            <a:pPr lvl="1">
              <a:buFont typeface="Courier New" panose="02070309020205020404" pitchFamily="49" charset="0"/>
              <a:buChar char="o"/>
            </a:pPr>
            <a:r>
              <a:rPr lang="en-US" sz="1200" b="1" dirty="0"/>
              <a:t>SCED AS Awards</a:t>
            </a:r>
            <a:r>
              <a:rPr lang="en-US" sz="1200" dirty="0"/>
              <a:t> – Resources with price taker AS offers at 0$ were not fully awarded AS in RTC+B SCED. </a:t>
            </a:r>
            <a:br>
              <a:rPr lang="en-US" sz="1200" dirty="0"/>
            </a:br>
            <a:r>
              <a:rPr lang="en-US" sz="1200" dirty="0"/>
              <a:t>This was due to resource telemetered AS capabilities along with telemetered min SOC, max SOC and SOC values with their AS duration requirements, caused these resources to be not awarded AS. </a:t>
            </a:r>
            <a:br>
              <a:rPr lang="en-US" sz="1200" dirty="0"/>
            </a:br>
            <a:r>
              <a:rPr lang="en-US" sz="1200" dirty="0"/>
              <a:t>For example, a resource can get awarded Reg down only if telemetered SOC &lt; max SOC.</a:t>
            </a:r>
          </a:p>
          <a:p>
            <a:pPr marL="457200" lvl="1" indent="0">
              <a:buNone/>
            </a:pPr>
            <a:endParaRPr lang="en-US" sz="1200" dirty="0"/>
          </a:p>
          <a:p>
            <a:pPr lvl="1">
              <a:buFont typeface="Courier New" panose="02070309020205020404" pitchFamily="49" charset="0"/>
              <a:buChar char="o"/>
            </a:pPr>
            <a:r>
              <a:rPr lang="en-US" sz="1200" b="1" dirty="0"/>
              <a:t>ICCP Telemetry </a:t>
            </a:r>
            <a:r>
              <a:rPr lang="en-US" sz="1200" dirty="0"/>
              <a:t>- LMP and RDRQ Telemetry mapping issue was identified from QSE side.</a:t>
            </a:r>
          </a:p>
          <a:p>
            <a:pPr marL="0" indent="0">
              <a:buNone/>
            </a:pPr>
            <a:endParaRPr lang="en-US" sz="1600" dirty="0">
              <a:solidFill>
                <a:schemeClr val="tx2"/>
              </a:solidFill>
            </a:endParaRPr>
          </a:p>
          <a:p>
            <a:endParaRPr lang="en-US" sz="1600" dirty="0">
              <a:solidFill>
                <a:schemeClr val="tx2"/>
              </a:solidFill>
            </a:endParaRPr>
          </a:p>
          <a:p>
            <a:endParaRPr lang="en-US" sz="1600" dirty="0">
              <a:solidFill>
                <a:schemeClr val="tx2"/>
              </a:solidFill>
            </a:endParaRPr>
          </a:p>
          <a:p>
            <a:pPr marL="0" indent="0">
              <a:buNone/>
            </a:pPr>
            <a:endParaRPr lang="en-US" sz="1600" dirty="0"/>
          </a:p>
        </p:txBody>
      </p:sp>
      <p:sp>
        <p:nvSpPr>
          <p:cNvPr id="4" name="Slide Number Placeholder 3">
            <a:extLst>
              <a:ext uri="{FF2B5EF4-FFF2-40B4-BE49-F238E27FC236}">
                <a16:creationId xmlns:a16="http://schemas.microsoft.com/office/drawing/2014/main" id="{61769F78-6AE3-D9B4-D2C4-D902E9FD09EB}"/>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smtClean="0">
                <a:ln>
                  <a:noFill/>
                </a:ln>
                <a:solidFill>
                  <a:srgbClr val="7C858C"/>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srgbClr val="7C858C"/>
              </a:solidFill>
              <a:effectLst/>
              <a:uLnTx/>
              <a:uFillTx/>
              <a:latin typeface="Arial"/>
              <a:ea typeface="+mn-ea"/>
              <a:cs typeface="+mn-cs"/>
            </a:endParaRPr>
          </a:p>
        </p:txBody>
      </p:sp>
    </p:spTree>
    <p:extLst>
      <p:ext uri="{BB962C8B-B14F-4D97-AF65-F5344CB8AC3E}">
        <p14:creationId xmlns:p14="http://schemas.microsoft.com/office/powerpoint/2010/main" val="3838581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4A050-435E-DC7B-4DC9-710ACF50F6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A89500-2D95-CC21-36DB-83B07AD1FFE0}"/>
              </a:ext>
            </a:extLst>
          </p:cNvPr>
          <p:cNvSpPr>
            <a:spLocks noGrp="1"/>
          </p:cNvSpPr>
          <p:nvPr>
            <p:ph type="title"/>
          </p:nvPr>
        </p:nvSpPr>
        <p:spPr/>
        <p:txBody>
          <a:bodyPr/>
          <a:lstStyle/>
          <a:p>
            <a:r>
              <a:rPr lang="en-US" dirty="0"/>
              <a:t>Observations and Lessons Learned</a:t>
            </a:r>
          </a:p>
        </p:txBody>
      </p:sp>
      <p:sp>
        <p:nvSpPr>
          <p:cNvPr id="3" name="Content Placeholder 2">
            <a:extLst>
              <a:ext uri="{FF2B5EF4-FFF2-40B4-BE49-F238E27FC236}">
                <a16:creationId xmlns:a16="http://schemas.microsoft.com/office/drawing/2014/main" id="{ECBF7465-0B98-DE05-F79C-E19AFAF278F4}"/>
              </a:ext>
            </a:extLst>
          </p:cNvPr>
          <p:cNvSpPr>
            <a:spLocks noGrp="1"/>
          </p:cNvSpPr>
          <p:nvPr>
            <p:ph idx="1"/>
          </p:nvPr>
        </p:nvSpPr>
        <p:spPr>
          <a:xfrm>
            <a:off x="131522" y="625268"/>
            <a:ext cx="8534400" cy="5280822"/>
          </a:xfrm>
        </p:spPr>
        <p:txBody>
          <a:bodyPr/>
          <a:lstStyle/>
          <a:p>
            <a:pPr marL="457200" lvl="1" indent="0">
              <a:buNone/>
            </a:pPr>
            <a:endParaRPr lang="en-US" sz="1400" dirty="0"/>
          </a:p>
          <a:p>
            <a:pPr marL="457200" lvl="1" indent="0">
              <a:buNone/>
            </a:pPr>
            <a:endParaRPr lang="en-US" sz="1200" dirty="0"/>
          </a:p>
          <a:p>
            <a:pPr marL="457200" lvl="1" indent="0">
              <a:buNone/>
            </a:pPr>
            <a:endParaRPr lang="en-US" sz="1200" dirty="0"/>
          </a:p>
          <a:p>
            <a:pPr marL="342900" lvl="1">
              <a:buFont typeface="Arial" panose="020B0604020202020204" pitchFamily="34" charset="0"/>
              <a:buChar char="•"/>
            </a:pPr>
            <a:r>
              <a:rPr lang="en-US" sz="2000" dirty="0">
                <a:solidFill>
                  <a:schemeClr val="tx2"/>
                </a:solidFill>
              </a:rPr>
              <a:t>Questions now or later can always be directed to </a:t>
            </a:r>
            <a:r>
              <a:rPr lang="en-US" dirty="0">
                <a:solidFill>
                  <a:schemeClr val="tx2"/>
                </a:solidFill>
                <a:hlinkClick r:id="rId2"/>
              </a:rPr>
              <a:t>RTCB@ERCOT.com</a:t>
            </a:r>
            <a:endParaRPr lang="en-US" dirty="0">
              <a:solidFill>
                <a:schemeClr val="tx2"/>
              </a:solidFill>
            </a:endParaRPr>
          </a:p>
          <a:p>
            <a:pPr marL="457200" lvl="1" indent="0">
              <a:buNone/>
            </a:pPr>
            <a:endParaRPr lang="en-US" sz="3600" dirty="0"/>
          </a:p>
          <a:p>
            <a:pPr marL="457200" lvl="1" indent="0">
              <a:buNone/>
            </a:pPr>
            <a:endParaRPr lang="en-US" sz="3600" dirty="0"/>
          </a:p>
        </p:txBody>
      </p:sp>
      <p:sp>
        <p:nvSpPr>
          <p:cNvPr id="4" name="Slide Number Placeholder 3">
            <a:extLst>
              <a:ext uri="{FF2B5EF4-FFF2-40B4-BE49-F238E27FC236}">
                <a16:creationId xmlns:a16="http://schemas.microsoft.com/office/drawing/2014/main" id="{742CBFBC-B337-F55A-9920-DBA2BB4117AD}"/>
              </a:ext>
            </a:extLst>
          </p:cNvPr>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3027355874"/>
      </p:ext>
    </p:extLst>
  </p:cSld>
  <p:clrMapOvr>
    <a:masterClrMapping/>
  </p:clrMapOvr>
</p:sld>
</file>

<file path=ppt/theme/theme1.xml><?xml version="1.0" encoding="utf-8"?>
<a:theme xmlns:a="http://schemas.openxmlformats.org/drawingml/2006/main" name="Cover Slide">
  <a:themeElements>
    <a:clrScheme name="Custom 1">
      <a:dk1>
        <a:srgbClr val="2D3338"/>
      </a:dk1>
      <a:lt1>
        <a:srgbClr val="FFFFFF"/>
      </a:lt1>
      <a:dk2>
        <a:srgbClr val="2D3338"/>
      </a:dk2>
      <a:lt2>
        <a:srgbClr val="E6EBF0"/>
      </a:lt2>
      <a:accent1>
        <a:srgbClr val="00AEC7"/>
      </a:accent1>
      <a:accent2>
        <a:srgbClr val="7C858C"/>
      </a:accent2>
      <a:accent3>
        <a:srgbClr val="2BA565"/>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AF51A5998F0944EA03AB587B5B58FD3" ma:contentTypeVersion="14" ma:contentTypeDescription="Create a new document." ma:contentTypeScope="" ma:versionID="5de53c7dd9d5e3dd48e81f15fe9d6d64">
  <xsd:schema xmlns:xsd="http://www.w3.org/2001/XMLSchema" xmlns:xs="http://www.w3.org/2001/XMLSchema" xmlns:p="http://schemas.microsoft.com/office/2006/metadata/properties" xmlns:ns2="5f527160-b6a2-448e-b210-55bbe2178a90" xmlns:ns3="cf8c9251-373f-4ee3-86cf-d97122226a81" targetNamespace="http://schemas.microsoft.com/office/2006/metadata/properties" ma:root="true" ma:fieldsID="b9ed68adcc3693f95084af8a9f0e3281" ns2:_="" ns3:_="">
    <xsd:import namespace="5f527160-b6a2-448e-b210-55bbe2178a90"/>
    <xsd:import namespace="cf8c9251-373f-4ee3-86cf-d97122226a81"/>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527160-b6a2-448e-b210-55bbe2178a9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a102f585-f336-4ab5-8023-668eed9f00b2"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f8c9251-373f-4ee3-86cf-d97122226a81"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87bce286-be28-47de-b9f7-94a506e34291}" ma:internalName="TaxCatchAll" ma:showField="CatchAllData" ma:web="cf8c9251-373f-4ee3-86cf-d97122226a81">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f8c9251-373f-4ee3-86cf-d97122226a81" xsi:nil="true"/>
    <lcf76f155ced4ddcb4097134ff3c332f xmlns="5f527160-b6a2-448e-b210-55bbe2178a9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B39F2F4-47B2-4966-9217-61E5C243B270}">
  <ds:schemaRefs>
    <ds:schemaRef ds:uri="5f527160-b6a2-448e-b210-55bbe2178a90"/>
    <ds:schemaRef ds:uri="cf8c9251-373f-4ee3-86cf-d97122226a8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3.xml><?xml version="1.0" encoding="utf-8"?>
<ds:datastoreItem xmlns:ds="http://schemas.openxmlformats.org/officeDocument/2006/customXml" ds:itemID="{1A526C54-2038-4DDB-9077-84C80FF069E0}">
  <ds:schemaRefs>
    <ds:schemaRef ds:uri="5f527160-b6a2-448e-b210-55bbe2178a90"/>
    <ds:schemaRef ds:uri="8d5ee879-813f-4fb9-b7c2-a59846c21aeb"/>
    <ds:schemaRef ds:uri="c34af464-7aa1-4edd-9be4-83dffc1cb926"/>
    <ds:schemaRef ds:uri="cf8c9251-373f-4ee3-86cf-d97122226a8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8818</TotalTime>
  <Words>395</Words>
  <Application>Microsoft Office PowerPoint</Application>
  <PresentationFormat>On-screen Show (4:3)</PresentationFormat>
  <Paragraphs>39</Paragraphs>
  <Slides>4</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vt:i4>
      </vt:variant>
    </vt:vector>
  </HeadingPairs>
  <TitlesOfParts>
    <vt:vector size="9" baseType="lpstr">
      <vt:lpstr>Arial</vt:lpstr>
      <vt:lpstr>Calibri</vt:lpstr>
      <vt:lpstr>Courier New</vt:lpstr>
      <vt:lpstr>Cover Slide</vt:lpstr>
      <vt:lpstr>Horizontal Theme</vt:lpstr>
      <vt:lpstr>PowerPoint Presentation</vt:lpstr>
      <vt:lpstr>Observations and Lessons Learned</vt:lpstr>
      <vt:lpstr>Observations and Lessons Learned</vt:lpstr>
      <vt:lpstr>Observations and Lessons Learned</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Badri, Sreenivas</cp:lastModifiedBy>
  <cp:revision>50</cp:revision>
  <cp:lastPrinted>2017-10-10T21:31:05Z</cp:lastPrinted>
  <dcterms:created xsi:type="dcterms:W3CDTF">2016-01-21T15:20:31Z</dcterms:created>
  <dcterms:modified xsi:type="dcterms:W3CDTF">2025-10-22T20:16:43Z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ActionId">
    <vt:lpwstr>c62e7908-7660-43a6-b1c8-5c5c95dc1f11</vt:lpwstr>
  </property>
  <property fmtid="{D5CDD505-2E9C-101B-9397-08002B2CF9AE}" pid="4" name="MSIP_Label_7084cbda-52b8-46fb-a7b7-cb5bd465ed85_SetDate">
    <vt:lpwstr>2023-05-09T20:19:39Z</vt:lpwstr>
  </property>
  <property fmtid="{D5CDD505-2E9C-101B-9397-08002B2CF9AE}" pid="5" name="MSIP_Label_7084cbda-52b8-46fb-a7b7-cb5bd465ed85_Name">
    <vt:lpwstr>Internal</vt:lpwstr>
  </property>
  <property fmtid="{D5CDD505-2E9C-101B-9397-08002B2CF9AE}" pid="6" name="MSIP_Label_7084cbda-52b8-46fb-a7b7-cb5bd465ed85_ContentBits">
    <vt:lpwstr>0</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Method">
    <vt:lpwstr>Standard</vt:lpwstr>
  </property>
  <property fmtid="{D5CDD505-2E9C-101B-9397-08002B2CF9AE}" pid="9" name="ContentTypeId">
    <vt:lpwstr>0x0101009AF51A5998F0944EA03AB587B5B58FD3</vt:lpwstr>
  </property>
  <property fmtid="{D5CDD505-2E9C-101B-9397-08002B2CF9AE}" pid="10" name="MediaServiceImageTags">
    <vt:lpwstr/>
  </property>
</Properties>
</file>