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64" r:id="rId5"/>
    <p:sldMasterId id="2147483667" r:id="rId6"/>
    <p:sldMasterId id="2147483671" r:id="rId7"/>
    <p:sldMasterId id="2147483754" r:id="rId8"/>
  </p:sldMasterIdLst>
  <p:notesMasterIdLst>
    <p:notesMasterId r:id="rId16"/>
  </p:notesMasterIdLst>
  <p:handoutMasterIdLst>
    <p:handoutMasterId r:id="rId17"/>
  </p:handoutMasterIdLst>
  <p:sldIdLst>
    <p:sldId id="542" r:id="rId9"/>
    <p:sldId id="2146849309" r:id="rId10"/>
    <p:sldId id="2147482277" r:id="rId11"/>
    <p:sldId id="2147482323" r:id="rId12"/>
    <p:sldId id="2147482322" r:id="rId13"/>
    <p:sldId id="2147482279" r:id="rId14"/>
    <p:sldId id="2147482278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84BD2A7-6BFF-42CA-AE85-3A31DC97F375}">
          <p14:sldIdLst>
            <p14:sldId id="542"/>
            <p14:sldId id="2146849309"/>
            <p14:sldId id="2147482277"/>
            <p14:sldId id="2147482323"/>
            <p14:sldId id="2147482322"/>
            <p14:sldId id="2147482279"/>
            <p14:sldId id="2147482278"/>
          </p14:sldIdLst>
        </p14:section>
        <p14:section name="Untitled Section" id="{EA31EC23-F88A-4320-A8FD-854E796E99A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5F9DB16-B42A-9E11-B014-C3335EEDB15E}" name="Scheel, Richard" initials="SR" userId="S::Richard.Scheel@ercot.com::70d91988-f65e-464e-945f-c8594778f1d8" providerId="AD"/>
  <p188:author id="{E652BF81-A03D-6EEC-50CF-077AD0993CF2}" name="Gillmore, Gina" initials="GG" userId="S::Gina.Gillmore@ercot.com::83b3af31-2657-4889-8c49-ec6e8d3dcc08" providerId="AD"/>
  <p188:author id="{4F1B539A-FE88-CF36-3FC6-36296C7459E3}" name="Taylor, Sean" initials="TS" userId="S::Sean.Taylor@ercot.com::baa27dd6-d7b4-4405-954c-bca209460274" providerId="AD"/>
  <p188:author id="{27C8E0F3-9981-A536-AE7B-94653E9EE563}" name="Bonser, Drew" initials="DB" userId="S::Drew.Bonser@ercot.com::a0601629-e5ed-401d-b39e-c3866e21e07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lmore, Gina" initials="GG" lastIdx="2" clrIdx="0">
    <p:extLst>
      <p:ext uri="{19B8F6BF-5375-455C-9EA6-DF929625EA0E}">
        <p15:presenceInfo xmlns:p15="http://schemas.microsoft.com/office/powerpoint/2012/main" userId="S-1-5-21-639947351-343809578-3807592339-46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E6E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29FE10-E31C-4E5C-BCED-AEB6622F3519}" v="17" dt="2025-10-22T16:48:59.9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8620" autoAdjust="0"/>
  </p:normalViewPr>
  <p:slideViewPr>
    <p:cSldViewPr showGuides="1">
      <p:cViewPr>
        <p:scale>
          <a:sx n="100" d="100"/>
          <a:sy n="100" d="100"/>
        </p:scale>
        <p:origin x="1776" y="3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388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microsoft.com/office/2016/11/relationships/changesInfo" Target="changesInfos/changesInfo1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ett, Nicholas" userId="c7cd04ab-29b2-494e-b620-9808ef6527e3" providerId="ADAL" clId="{DE29FE10-E31C-4E5C-BCED-AEB6622F3519}"/>
    <pc:docChg chg="undo custSel addSld delSld modSld">
      <pc:chgData name="Jessett, Nicholas" userId="c7cd04ab-29b2-494e-b620-9808ef6527e3" providerId="ADAL" clId="{DE29FE10-E31C-4E5C-BCED-AEB6622F3519}" dt="2025-10-22T16:56:06.047" v="522" actId="1038"/>
      <pc:docMkLst>
        <pc:docMk/>
      </pc:docMkLst>
      <pc:sldChg chg="modSp mod">
        <pc:chgData name="Jessett, Nicholas" userId="c7cd04ab-29b2-494e-b620-9808ef6527e3" providerId="ADAL" clId="{DE29FE10-E31C-4E5C-BCED-AEB6622F3519}" dt="2025-10-15T19:08:35.933" v="8" actId="20577"/>
        <pc:sldMkLst>
          <pc:docMk/>
          <pc:sldMk cId="1850676767" sldId="542"/>
        </pc:sldMkLst>
        <pc:spChg chg="mod">
          <ac:chgData name="Jessett, Nicholas" userId="c7cd04ab-29b2-494e-b620-9808ef6527e3" providerId="ADAL" clId="{DE29FE10-E31C-4E5C-BCED-AEB6622F3519}" dt="2025-10-15T19:08:35.933" v="8" actId="20577"/>
          <ac:spMkLst>
            <pc:docMk/>
            <pc:sldMk cId="1850676767" sldId="542"/>
            <ac:spMk id="4" creationId="{71B380C9-83F4-13B7-773B-9880F0F13E5F}"/>
          </ac:spMkLst>
        </pc:spChg>
      </pc:sldChg>
      <pc:sldChg chg="modSp mod">
        <pc:chgData name="Jessett, Nicholas" userId="c7cd04ab-29b2-494e-b620-9808ef6527e3" providerId="ADAL" clId="{DE29FE10-E31C-4E5C-BCED-AEB6622F3519}" dt="2025-10-15T21:06:56.795" v="427" actId="113"/>
        <pc:sldMkLst>
          <pc:docMk/>
          <pc:sldMk cId="3525409588" sldId="2146849309"/>
        </pc:sldMkLst>
        <pc:spChg chg="mod">
          <ac:chgData name="Jessett, Nicholas" userId="c7cd04ab-29b2-494e-b620-9808ef6527e3" providerId="ADAL" clId="{DE29FE10-E31C-4E5C-BCED-AEB6622F3519}" dt="2025-10-15T21:06:56.795" v="427" actId="113"/>
          <ac:spMkLst>
            <pc:docMk/>
            <pc:sldMk cId="3525409588" sldId="2146849309"/>
            <ac:spMk id="3" creationId="{B8145B07-60D9-2BF7-2CF1-3D9AF8075A4F}"/>
          </ac:spMkLst>
        </pc:spChg>
        <pc:spChg chg="mod">
          <ac:chgData name="Jessett, Nicholas" userId="c7cd04ab-29b2-494e-b620-9808ef6527e3" providerId="ADAL" clId="{DE29FE10-E31C-4E5C-BCED-AEB6622F3519}" dt="2025-10-15T21:06:26.799" v="425" actId="1076"/>
          <ac:spMkLst>
            <pc:docMk/>
            <pc:sldMk cId="3525409588" sldId="2146849309"/>
            <ac:spMk id="8" creationId="{1442D0B6-6668-6646-815E-4DCF1C8CAD8D}"/>
          </ac:spMkLst>
        </pc:spChg>
      </pc:sldChg>
      <pc:sldChg chg="addSp delSp modSp mod">
        <pc:chgData name="Jessett, Nicholas" userId="c7cd04ab-29b2-494e-b620-9808ef6527e3" providerId="ADAL" clId="{DE29FE10-E31C-4E5C-BCED-AEB6622F3519}" dt="2025-10-15T21:10:33.554" v="442" actId="113"/>
        <pc:sldMkLst>
          <pc:docMk/>
          <pc:sldMk cId="1114622211" sldId="2147482277"/>
        </pc:sldMkLst>
        <pc:spChg chg="mod">
          <ac:chgData name="Jessett, Nicholas" userId="c7cd04ab-29b2-494e-b620-9808ef6527e3" providerId="ADAL" clId="{DE29FE10-E31C-4E5C-BCED-AEB6622F3519}" dt="2025-10-15T19:15:23.896" v="137" actId="1076"/>
          <ac:spMkLst>
            <pc:docMk/>
            <pc:sldMk cId="1114622211" sldId="2147482277"/>
            <ac:spMk id="3" creationId="{487DD428-A753-E12E-FE09-6A8AA6613085}"/>
          </ac:spMkLst>
        </pc:spChg>
        <pc:spChg chg="mod">
          <ac:chgData name="Jessett, Nicholas" userId="c7cd04ab-29b2-494e-b620-9808ef6527e3" providerId="ADAL" clId="{DE29FE10-E31C-4E5C-BCED-AEB6622F3519}" dt="2025-10-15T21:10:33.554" v="442" actId="113"/>
          <ac:spMkLst>
            <pc:docMk/>
            <pc:sldMk cId="1114622211" sldId="2147482277"/>
            <ac:spMk id="8" creationId="{7C87ECF6-3526-904D-E327-172E8355E9D3}"/>
          </ac:spMkLst>
        </pc:spChg>
        <pc:spChg chg="add mod">
          <ac:chgData name="Jessett, Nicholas" userId="c7cd04ab-29b2-494e-b620-9808ef6527e3" providerId="ADAL" clId="{DE29FE10-E31C-4E5C-BCED-AEB6622F3519}" dt="2025-10-15T21:08:20.222" v="436" actId="1076"/>
          <ac:spMkLst>
            <pc:docMk/>
            <pc:sldMk cId="1114622211" sldId="2147482277"/>
            <ac:spMk id="13" creationId="{3AFAE772-298F-5360-0616-61E940059796}"/>
          </ac:spMkLst>
        </pc:spChg>
        <pc:spChg chg="add mod">
          <ac:chgData name="Jessett, Nicholas" userId="c7cd04ab-29b2-494e-b620-9808ef6527e3" providerId="ADAL" clId="{DE29FE10-E31C-4E5C-BCED-AEB6622F3519}" dt="2025-10-15T21:08:05.907" v="434" actId="1035"/>
          <ac:spMkLst>
            <pc:docMk/>
            <pc:sldMk cId="1114622211" sldId="2147482277"/>
            <ac:spMk id="14" creationId="{FAFE25EC-A9F9-B26F-9298-89B1438B35B8}"/>
          </ac:spMkLst>
        </pc:spChg>
        <pc:spChg chg="add mod ord">
          <ac:chgData name="Jessett, Nicholas" userId="c7cd04ab-29b2-494e-b620-9808ef6527e3" providerId="ADAL" clId="{DE29FE10-E31C-4E5C-BCED-AEB6622F3519}" dt="2025-10-15T21:09:27.185" v="440" actId="167"/>
          <ac:spMkLst>
            <pc:docMk/>
            <pc:sldMk cId="1114622211" sldId="2147482277"/>
            <ac:spMk id="15" creationId="{8873738A-B41F-1BDD-8CC8-02DF8B55EF5A}"/>
          </ac:spMkLst>
        </pc:spChg>
        <pc:picChg chg="add mod">
          <ac:chgData name="Jessett, Nicholas" userId="c7cd04ab-29b2-494e-b620-9808ef6527e3" providerId="ADAL" clId="{DE29FE10-E31C-4E5C-BCED-AEB6622F3519}" dt="2025-10-15T19:16:09.504" v="138" actId="1076"/>
          <ac:picMkLst>
            <pc:docMk/>
            <pc:sldMk cId="1114622211" sldId="2147482277"/>
            <ac:picMk id="6" creationId="{64316B7C-6B9F-9F9E-3EBC-E92BE3DA310F}"/>
          </ac:picMkLst>
        </pc:picChg>
      </pc:sldChg>
      <pc:sldChg chg="addSp modSp add del mod">
        <pc:chgData name="Jessett, Nicholas" userId="c7cd04ab-29b2-494e-b620-9808ef6527e3" providerId="ADAL" clId="{DE29FE10-E31C-4E5C-BCED-AEB6622F3519}" dt="2025-10-22T16:55:40.516" v="517" actId="20577"/>
        <pc:sldMkLst>
          <pc:docMk/>
          <pc:sldMk cId="3409471961" sldId="2147482322"/>
        </pc:sldMkLst>
        <pc:spChg chg="add mod">
          <ac:chgData name="Jessett, Nicholas" userId="c7cd04ab-29b2-494e-b620-9808ef6527e3" providerId="ADAL" clId="{DE29FE10-E31C-4E5C-BCED-AEB6622F3519}" dt="2025-10-15T20:59:26.832" v="295" actId="1076"/>
          <ac:spMkLst>
            <pc:docMk/>
            <pc:sldMk cId="3409471961" sldId="2147482322"/>
            <ac:spMk id="2" creationId="{C7ADD91B-663D-5AA2-2596-D3D8D0789000}"/>
          </ac:spMkLst>
        </pc:spChg>
        <pc:spChg chg="mod">
          <ac:chgData name="Jessett, Nicholas" userId="c7cd04ab-29b2-494e-b620-9808ef6527e3" providerId="ADAL" clId="{DE29FE10-E31C-4E5C-BCED-AEB6622F3519}" dt="2025-10-15T21:02:29.705" v="321" actId="1076"/>
          <ac:spMkLst>
            <pc:docMk/>
            <pc:sldMk cId="3409471961" sldId="2147482322"/>
            <ac:spMk id="4" creationId="{A156C32C-BBF1-3970-267B-CC9D1A29DC83}"/>
          </ac:spMkLst>
        </pc:spChg>
        <pc:spChg chg="mod">
          <ac:chgData name="Jessett, Nicholas" userId="c7cd04ab-29b2-494e-b620-9808ef6527e3" providerId="ADAL" clId="{DE29FE10-E31C-4E5C-BCED-AEB6622F3519}" dt="2025-10-15T19:44:30.564" v="195" actId="1035"/>
          <ac:spMkLst>
            <pc:docMk/>
            <pc:sldMk cId="3409471961" sldId="2147482322"/>
            <ac:spMk id="8" creationId="{A8097038-DDE9-F96C-C131-81D1EFD7B3E4}"/>
          </ac:spMkLst>
        </pc:spChg>
        <pc:spChg chg="mod">
          <ac:chgData name="Jessett, Nicholas" userId="c7cd04ab-29b2-494e-b620-9808ef6527e3" providerId="ADAL" clId="{DE29FE10-E31C-4E5C-BCED-AEB6622F3519}" dt="2025-10-15T21:02:25.505" v="320" actId="1076"/>
          <ac:spMkLst>
            <pc:docMk/>
            <pc:sldMk cId="3409471961" sldId="2147482322"/>
            <ac:spMk id="11" creationId="{4A7CABAE-3CE2-10ED-B47C-0F2228E508A2}"/>
          </ac:spMkLst>
        </pc:spChg>
        <pc:spChg chg="mod">
          <ac:chgData name="Jessett, Nicholas" userId="c7cd04ab-29b2-494e-b620-9808ef6527e3" providerId="ADAL" clId="{DE29FE10-E31C-4E5C-BCED-AEB6622F3519}" dt="2025-10-15T20:31:13.508" v="221" actId="14100"/>
          <ac:spMkLst>
            <pc:docMk/>
            <pc:sldMk cId="3409471961" sldId="2147482322"/>
            <ac:spMk id="12" creationId="{FCFA639A-6663-8445-3621-23F9719EA7BA}"/>
          </ac:spMkLst>
        </pc:spChg>
        <pc:spChg chg="mod">
          <ac:chgData name="Jessett, Nicholas" userId="c7cd04ab-29b2-494e-b620-9808ef6527e3" providerId="ADAL" clId="{DE29FE10-E31C-4E5C-BCED-AEB6622F3519}" dt="2025-10-22T16:55:40.516" v="517" actId="20577"/>
          <ac:spMkLst>
            <pc:docMk/>
            <pc:sldMk cId="3409471961" sldId="2147482322"/>
            <ac:spMk id="18" creationId="{718AA53F-5597-86A8-F5F3-8154C931964F}"/>
          </ac:spMkLst>
        </pc:spChg>
      </pc:sldChg>
      <pc:sldChg chg="addSp modSp add mod">
        <pc:chgData name="Jessett, Nicholas" userId="c7cd04ab-29b2-494e-b620-9808ef6527e3" providerId="ADAL" clId="{DE29FE10-E31C-4E5C-BCED-AEB6622F3519}" dt="2025-10-22T16:56:06.047" v="522" actId="1038"/>
        <pc:sldMkLst>
          <pc:docMk/>
          <pc:sldMk cId="1431067225" sldId="2147482323"/>
        </pc:sldMkLst>
        <pc:spChg chg="mod">
          <ac:chgData name="Jessett, Nicholas" userId="c7cd04ab-29b2-494e-b620-9808ef6527e3" providerId="ADAL" clId="{DE29FE10-E31C-4E5C-BCED-AEB6622F3519}" dt="2025-10-22T16:48:28.606" v="444" actId="1076"/>
          <ac:spMkLst>
            <pc:docMk/>
            <pc:sldMk cId="1431067225" sldId="2147482323"/>
            <ac:spMk id="2" creationId="{8E65E681-21CC-AE3D-0F6B-4F87F9039CF3}"/>
          </ac:spMkLst>
        </pc:spChg>
        <pc:spChg chg="add mod">
          <ac:chgData name="Jessett, Nicholas" userId="c7cd04ab-29b2-494e-b620-9808ef6527e3" providerId="ADAL" clId="{DE29FE10-E31C-4E5C-BCED-AEB6622F3519}" dt="2025-10-22T16:48:59.983" v="470"/>
          <ac:spMkLst>
            <pc:docMk/>
            <pc:sldMk cId="1431067225" sldId="2147482323"/>
            <ac:spMk id="8" creationId="{227C057A-C44C-499C-AD42-4B8CBAA2F5BB}"/>
          </ac:spMkLst>
        </pc:spChg>
        <pc:spChg chg="mod">
          <ac:chgData name="Jessett, Nicholas" userId="c7cd04ab-29b2-494e-b620-9808ef6527e3" providerId="ADAL" clId="{DE29FE10-E31C-4E5C-BCED-AEB6622F3519}" dt="2025-10-22T16:53:39.888" v="484" actId="14100"/>
          <ac:spMkLst>
            <pc:docMk/>
            <pc:sldMk cId="1431067225" sldId="2147482323"/>
            <ac:spMk id="10" creationId="{070AB7A7-FA76-E02A-C38F-A6A6565E0F27}"/>
          </ac:spMkLst>
        </pc:spChg>
        <pc:spChg chg="mod">
          <ac:chgData name="Jessett, Nicholas" userId="c7cd04ab-29b2-494e-b620-9808ef6527e3" providerId="ADAL" clId="{DE29FE10-E31C-4E5C-BCED-AEB6622F3519}" dt="2025-10-22T16:54:53.439" v="502" actId="1076"/>
          <ac:spMkLst>
            <pc:docMk/>
            <pc:sldMk cId="1431067225" sldId="2147482323"/>
            <ac:spMk id="11" creationId="{778FF8C1-AE45-BC82-6A41-2E2BBD193A9F}"/>
          </ac:spMkLst>
        </pc:spChg>
        <pc:spChg chg="mod">
          <ac:chgData name="Jessett, Nicholas" userId="c7cd04ab-29b2-494e-b620-9808ef6527e3" providerId="ADAL" clId="{DE29FE10-E31C-4E5C-BCED-AEB6622F3519}" dt="2025-10-22T16:55:00.503" v="503" actId="1076"/>
          <ac:spMkLst>
            <pc:docMk/>
            <pc:sldMk cId="1431067225" sldId="2147482323"/>
            <ac:spMk id="12" creationId="{E2C4C7D6-12F4-E82A-EF4B-1C5FB25DE170}"/>
          </ac:spMkLst>
        </pc:spChg>
        <pc:spChg chg="mod">
          <ac:chgData name="Jessett, Nicholas" userId="c7cd04ab-29b2-494e-b620-9808ef6527e3" providerId="ADAL" clId="{DE29FE10-E31C-4E5C-BCED-AEB6622F3519}" dt="2025-10-22T16:53:18.730" v="481" actId="14100"/>
          <ac:spMkLst>
            <pc:docMk/>
            <pc:sldMk cId="1431067225" sldId="2147482323"/>
            <ac:spMk id="13" creationId="{6CE27DD9-4167-2974-8B95-A3F0A5CB798B}"/>
          </ac:spMkLst>
        </pc:spChg>
        <pc:spChg chg="mod">
          <ac:chgData name="Jessett, Nicholas" userId="c7cd04ab-29b2-494e-b620-9808ef6527e3" providerId="ADAL" clId="{DE29FE10-E31C-4E5C-BCED-AEB6622F3519}" dt="2025-10-22T16:55:16.124" v="506" actId="1076"/>
          <ac:spMkLst>
            <pc:docMk/>
            <pc:sldMk cId="1431067225" sldId="2147482323"/>
            <ac:spMk id="14" creationId="{B6374B0E-1884-9D22-CD34-9D5F2AF85628}"/>
          </ac:spMkLst>
        </pc:spChg>
        <pc:spChg chg="mod">
          <ac:chgData name="Jessett, Nicholas" userId="c7cd04ab-29b2-494e-b620-9808ef6527e3" providerId="ADAL" clId="{DE29FE10-E31C-4E5C-BCED-AEB6622F3519}" dt="2025-10-22T16:55:24.510" v="510" actId="1035"/>
          <ac:spMkLst>
            <pc:docMk/>
            <pc:sldMk cId="1431067225" sldId="2147482323"/>
            <ac:spMk id="15" creationId="{A420B784-507F-4257-2C1D-B33DDB448182}"/>
          </ac:spMkLst>
        </pc:spChg>
        <pc:spChg chg="mod">
          <ac:chgData name="Jessett, Nicholas" userId="c7cd04ab-29b2-494e-b620-9808ef6527e3" providerId="ADAL" clId="{DE29FE10-E31C-4E5C-BCED-AEB6622F3519}" dt="2025-10-22T16:54:08.859" v="488" actId="1076"/>
          <ac:spMkLst>
            <pc:docMk/>
            <pc:sldMk cId="1431067225" sldId="2147482323"/>
            <ac:spMk id="16" creationId="{4E6C1702-9B47-EBDE-538B-28DA73D48ACB}"/>
          </ac:spMkLst>
        </pc:spChg>
        <pc:spChg chg="mod">
          <ac:chgData name="Jessett, Nicholas" userId="c7cd04ab-29b2-494e-b620-9808ef6527e3" providerId="ADAL" clId="{DE29FE10-E31C-4E5C-BCED-AEB6622F3519}" dt="2025-10-22T16:56:06.047" v="522" actId="1038"/>
          <ac:spMkLst>
            <pc:docMk/>
            <pc:sldMk cId="1431067225" sldId="2147482323"/>
            <ac:spMk id="17" creationId="{29DDEB8E-2E7B-1BE0-5983-1E39673405DC}"/>
          </ac:spMkLst>
        </pc:spChg>
        <pc:spChg chg="mod">
          <ac:chgData name="Jessett, Nicholas" userId="c7cd04ab-29b2-494e-b620-9808ef6527e3" providerId="ADAL" clId="{DE29FE10-E31C-4E5C-BCED-AEB6622F3519}" dt="2025-10-22T16:55:30.341" v="511" actId="1076"/>
          <ac:spMkLst>
            <pc:docMk/>
            <pc:sldMk cId="1431067225" sldId="2147482323"/>
            <ac:spMk id="18" creationId="{EF9C857B-8519-D9F8-385E-11C858DC0A9F}"/>
          </ac:spMkLst>
        </pc:spChg>
        <pc:grpChg chg="mod">
          <ac:chgData name="Jessett, Nicholas" userId="c7cd04ab-29b2-494e-b620-9808ef6527e3" providerId="ADAL" clId="{DE29FE10-E31C-4E5C-BCED-AEB6622F3519}" dt="2025-10-22T16:48:35.745" v="461" actId="1036"/>
          <ac:grpSpMkLst>
            <pc:docMk/>
            <pc:sldMk cId="1431067225" sldId="2147482323"/>
            <ac:grpSpMk id="6" creationId="{1297CB4C-4AD7-3BF9-7EFB-C828818CD83C}"/>
          </ac:grpSpMkLst>
        </pc:grpChg>
        <pc:grpChg chg="mod">
          <ac:chgData name="Jessett, Nicholas" userId="c7cd04ab-29b2-494e-b620-9808ef6527e3" providerId="ADAL" clId="{DE29FE10-E31C-4E5C-BCED-AEB6622F3519}" dt="2025-10-22T16:48:46.034" v="469" actId="1037"/>
          <ac:grpSpMkLst>
            <pc:docMk/>
            <pc:sldMk cId="1431067225" sldId="2147482323"/>
            <ac:grpSpMk id="7" creationId="{358F683D-4EFC-2192-0F41-3D9719DFC451}"/>
          </ac:grpSpMkLst>
        </pc:gr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3" y="2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174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3" y="9119174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1" tIns="48320" rIns="96641" bIns="483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41" tIns="48320" rIns="96641" bIns="483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7265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88BE3-34B6-5B54-8D40-2CAE385E3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956DE7-2B60-E6C5-3382-BCBE227C08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6B1029-C0CB-CFF1-73BA-235DF2905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F347E-C05F-BEAB-7E09-F1E7DCD8E0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344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26654-6862-C76B-8591-55AA82918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5AF55B-FB22-E555-863B-D973E79424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0300B9-B9B3-7CE1-C796-BBDA81FA5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EF8E9-C012-50F7-162A-2B01CE2667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16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1"/>
            <a:ext cx="3124200" cy="9694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37160" tIns="137160" rIns="137160" bIns="137160" rtlCol="0">
            <a:spAutoFit/>
          </a:bodyPr>
          <a:lstStyle/>
          <a:p>
            <a:pPr lvl="0"/>
            <a:r>
              <a:rPr lang="en-US" sz="1200">
                <a:solidFill>
                  <a:schemeClr val="tx1"/>
                </a:solidFill>
              </a:rPr>
              <a:t>Click to edit Master text styles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1050">
                <a:solidFill>
                  <a:schemeClr val="tx1"/>
                </a:solidFill>
              </a:rPr>
              <a:t>Second level</a:t>
            </a:r>
          </a:p>
          <a:p>
            <a:pPr marL="814388" lvl="2" indent="-128588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Third level</a:t>
            </a:r>
          </a:p>
          <a:p>
            <a:endParaRPr 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0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94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1500" b="0">
                <a:solidFill>
                  <a:schemeClr val="accent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5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5892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60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2"/>
            <a:ext cx="8534400" cy="20128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6"/>
            <a:ext cx="8534400" cy="2077492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44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2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2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15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367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1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62D25D7-9B0F-E3E1-6BF3-8B4DBC01C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353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622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28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220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874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8616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490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341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749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44648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227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5070EE4-780E-6945-BAAA-1A8C189EEF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8563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8703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978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169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6672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4815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90044"/>
            <a:ext cx="8229600" cy="504401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3988" y="-178426"/>
            <a:ext cx="8229600" cy="1325563"/>
          </a:xfrm>
        </p:spPr>
        <p:txBody>
          <a:bodyPr>
            <a:normAutofit/>
          </a:bodyPr>
          <a:lstStyle>
            <a:lvl1pPr algn="ctr">
              <a:defRPr sz="36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11F199-4999-F5EF-5217-26D2FC3650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5B9751-6177-4CC3-8671-E8F75687126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2210236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D2CAE2-9980-6753-E3D6-D05171EC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2149-A661-49C6-ACB3-AE958321C168}" type="datetimeFigureOut">
              <a:rPr lang="en-US" smtClean="0"/>
              <a:t>10/22/2025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7EF8B-0065-3994-0A5A-A718C67C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E0DFF-87F4-5334-CE24-BFD1281C8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60B5-BC44-40E1-8C87-A69007E06F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24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7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31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6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6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58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59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1698927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81"/>
            <a:ext cx="8534400" cy="14311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1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DAA261-45D7-5D4B-4C8B-A1F3D44001B5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rgbClr val="E6E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1CEC4A-23E3-AE53-D73D-4D8A769456FD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37FADFA-538E-973E-2FA5-E184AACC4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8FA06F8-A771-B4EC-29B8-3F7E921BF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D4DA85-22DA-9FBC-B612-F15E029382C8}"/>
              </a:ext>
            </a:extLst>
          </p:cNvPr>
          <p:cNvSpPr txBox="1"/>
          <p:nvPr userDrawn="1"/>
        </p:nvSpPr>
        <p:spPr>
          <a:xfrm>
            <a:off x="15850" y="64008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1"/>
                </a:solidFill>
              </a:rPr>
              <a:t>Item 5</a:t>
            </a: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ERCOT Public/Confidential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3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0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3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1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6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6" y="6324601"/>
            <a:ext cx="28409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50" b="1" baseline="0">
                <a:solidFill>
                  <a:schemeClr val="tx1"/>
                </a:solidFill>
              </a:rPr>
              <a:t>Item 3.2.2</a:t>
            </a:r>
          </a:p>
          <a:p>
            <a:pPr algn="l"/>
            <a:r>
              <a:rPr lang="en-US" sz="750" b="0" baseline="0">
                <a:solidFill>
                  <a:schemeClr val="tx1"/>
                </a:solidFill>
              </a:rPr>
              <a:t>ERCOT Confidential</a:t>
            </a:r>
            <a:endParaRPr lang="en-US" sz="75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16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624565-CE47-9C02-0D5A-E283D14ACFBE}"/>
              </a:ext>
            </a:extLst>
          </p:cNvPr>
          <p:cNvSpPr txBox="1"/>
          <p:nvPr userDrawn="1"/>
        </p:nvSpPr>
        <p:spPr>
          <a:xfrm>
            <a:off x="54676" y="6324601"/>
            <a:ext cx="28409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50" b="1" baseline="0" dirty="0">
                <a:solidFill>
                  <a:schemeClr val="tx1"/>
                </a:solidFill>
              </a:rPr>
              <a:t>Item 3.2.2</a:t>
            </a:r>
          </a:p>
          <a:p>
            <a:pPr algn="l"/>
            <a:r>
              <a:rPr lang="en-US" sz="750" b="0" baseline="0">
                <a:solidFill>
                  <a:schemeClr val="tx1"/>
                </a:solidFill>
              </a:rPr>
              <a:t>ERCOT Public</a:t>
            </a:r>
            <a:endParaRPr lang="en-US" sz="75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62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1" r:id="rId16"/>
    <p:sldLayoutId id="2147483772" r:id="rId1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xpertinsights.com/insights/50-identity-and-access-security-stats-you-should-know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yberark.com/press/report-93-of-organizations-had-two-or-more-identity-related-breaches-in-the-past-yea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4000500" y="2286379"/>
            <a:ext cx="5048065" cy="2323713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b="1" dirty="0"/>
              <a:t>Identity and Access Management (IAM): Future Ready Identity</a:t>
            </a:r>
          </a:p>
          <a:p>
            <a:endParaRPr lang="en-US" sz="1350" dirty="0"/>
          </a:p>
          <a:p>
            <a:r>
              <a:rPr lang="en-US" sz="1350" i="1" dirty="0">
                <a:cs typeface="Arial"/>
              </a:rPr>
              <a:t>Nicholas Jessett</a:t>
            </a:r>
          </a:p>
          <a:p>
            <a:r>
              <a:rPr lang="en-US" sz="1350" dirty="0">
                <a:cs typeface="Arial"/>
              </a:rPr>
              <a:t>Head of IAM</a:t>
            </a:r>
          </a:p>
          <a:p>
            <a:endParaRPr lang="en-US" sz="1350" dirty="0">
              <a:cs typeface="Arial"/>
            </a:endParaRPr>
          </a:p>
          <a:p>
            <a:r>
              <a:rPr lang="en-US" sz="1600" b="1" dirty="0">
                <a:cs typeface="Arial"/>
              </a:rPr>
              <a:t>Technology Working Group</a:t>
            </a:r>
          </a:p>
          <a:p>
            <a:r>
              <a:rPr lang="en-US" sz="1350" dirty="0">
                <a:cs typeface="Arial"/>
              </a:rPr>
              <a:t>23 of October 2025</a:t>
            </a:r>
          </a:p>
          <a:p>
            <a:endParaRPr lang="en-US" sz="1350" dirty="0">
              <a:cs typeface="Arial"/>
            </a:endParaRPr>
          </a:p>
          <a:p>
            <a:endParaRPr lang="en-US" sz="135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72654-BEF7-F092-01A1-828D41084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ERCOT’s Identity &amp; Access Management (IAM)</a:t>
            </a:r>
            <a:br>
              <a:rPr lang="en-US" dirty="0"/>
            </a:br>
            <a:r>
              <a:rPr lang="en-US" dirty="0"/>
              <a:t>Our Goals for Market Participants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45B07-60D9-2BF7-2CF1-3D9AF8075A4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49102" y="915578"/>
            <a:ext cx="8534400" cy="552766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Enable our Market Participant partners to log into their tools easily, seamlessly, and </a:t>
            </a:r>
            <a:r>
              <a:rPr lang="en-US" b="1" dirty="0"/>
              <a:t>once</a:t>
            </a:r>
            <a:r>
              <a:rPr lang="en-US" dirty="0"/>
              <a:t> to do their work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b="1" dirty="0"/>
              <a:t>One simple logon </a:t>
            </a:r>
            <a:r>
              <a:rPr lang="en-US" dirty="0"/>
              <a:t>with all the access you need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/>
              <a:t>Replace Certificates with a </a:t>
            </a:r>
            <a:r>
              <a:rPr lang="en-US" b="1" dirty="0"/>
              <a:t>modern authentication </a:t>
            </a:r>
            <a:r>
              <a:rPr lang="en-US" dirty="0"/>
              <a:t>solution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 an </a:t>
            </a:r>
            <a:r>
              <a:rPr lang="en-US" b="1" dirty="0"/>
              <a:t>easier process </a:t>
            </a:r>
            <a:r>
              <a:rPr lang="en-US" dirty="0"/>
              <a:t>for User Security Administrator (USA’s) to administer their user base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Increase the security of the Market Participant tools, while enabling ERCOT and the Market Participants to </a:t>
            </a:r>
            <a:r>
              <a:rPr lang="en-US" b="1" dirty="0"/>
              <a:t>seamlessly work </a:t>
            </a:r>
            <a:r>
              <a:rPr lang="en-US" dirty="0"/>
              <a:t>together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Hired Deloitte to review our tooling and processes in order to recommend new authentication systems and a </a:t>
            </a:r>
            <a:r>
              <a:rPr lang="en-US" b="1" dirty="0"/>
              <a:t>roadmap</a:t>
            </a:r>
            <a:r>
              <a:rPr lang="en-US" dirty="0"/>
              <a:t> to implement </a:t>
            </a:r>
            <a:r>
              <a:rPr lang="en-US" b="1" dirty="0"/>
              <a:t>modern tooling and processes </a:t>
            </a:r>
            <a:r>
              <a:rPr lang="en-US" dirty="0"/>
              <a:t>for our Market Participants, also known as Business to Business (B2B)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Hire a Systems Implementation (SI) partner to </a:t>
            </a:r>
            <a:r>
              <a:rPr lang="en-US" b="1" dirty="0"/>
              <a:t>drive and assist</a:t>
            </a:r>
            <a:r>
              <a:rPr lang="en-US" dirty="0"/>
              <a:t> with the implementation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7F8480-5B83-9A7F-19D9-4C899B9D4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C858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C858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42D0B6-6668-6646-815E-4DCF1C8CAD8D}"/>
              </a:ext>
            </a:extLst>
          </p:cNvPr>
          <p:cNvSpPr txBox="1"/>
          <p:nvPr/>
        </p:nvSpPr>
        <p:spPr>
          <a:xfrm rot="915774">
            <a:off x="7862350" y="3922724"/>
            <a:ext cx="1017230" cy="1200329"/>
          </a:xfrm>
          <a:custGeom>
            <a:avLst/>
            <a:gdLst>
              <a:gd name="connsiteX0" fmla="*/ 0 w 1017230"/>
              <a:gd name="connsiteY0" fmla="*/ 0 h 1200329"/>
              <a:gd name="connsiteX1" fmla="*/ 518787 w 1017230"/>
              <a:gd name="connsiteY1" fmla="*/ 0 h 1200329"/>
              <a:gd name="connsiteX2" fmla="*/ 1017230 w 1017230"/>
              <a:gd name="connsiteY2" fmla="*/ 0 h 1200329"/>
              <a:gd name="connsiteX3" fmla="*/ 1017230 w 1017230"/>
              <a:gd name="connsiteY3" fmla="*/ 364100 h 1200329"/>
              <a:gd name="connsiteX4" fmla="*/ 1017230 w 1017230"/>
              <a:gd name="connsiteY4" fmla="*/ 764209 h 1200329"/>
              <a:gd name="connsiteX5" fmla="*/ 1017230 w 1017230"/>
              <a:gd name="connsiteY5" fmla="*/ 1200329 h 1200329"/>
              <a:gd name="connsiteX6" fmla="*/ 498443 w 1017230"/>
              <a:gd name="connsiteY6" fmla="*/ 1200329 h 1200329"/>
              <a:gd name="connsiteX7" fmla="*/ 0 w 1017230"/>
              <a:gd name="connsiteY7" fmla="*/ 1200329 h 1200329"/>
              <a:gd name="connsiteX8" fmla="*/ 0 w 1017230"/>
              <a:gd name="connsiteY8" fmla="*/ 836229 h 1200329"/>
              <a:gd name="connsiteX9" fmla="*/ 0 w 1017230"/>
              <a:gd name="connsiteY9" fmla="*/ 460126 h 1200329"/>
              <a:gd name="connsiteX10" fmla="*/ 0 w 1017230"/>
              <a:gd name="connsiteY10" fmla="*/ 0 h 120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17230" h="1200329" extrusionOk="0">
                <a:moveTo>
                  <a:pt x="0" y="0"/>
                </a:moveTo>
                <a:cubicBezTo>
                  <a:pt x="159935" y="-46579"/>
                  <a:pt x="321172" y="406"/>
                  <a:pt x="518787" y="0"/>
                </a:cubicBezTo>
                <a:cubicBezTo>
                  <a:pt x="716402" y="-406"/>
                  <a:pt x="828837" y="54946"/>
                  <a:pt x="1017230" y="0"/>
                </a:cubicBezTo>
                <a:cubicBezTo>
                  <a:pt x="1051760" y="172619"/>
                  <a:pt x="1011047" y="269265"/>
                  <a:pt x="1017230" y="364100"/>
                </a:cubicBezTo>
                <a:cubicBezTo>
                  <a:pt x="1023413" y="458935"/>
                  <a:pt x="995784" y="568065"/>
                  <a:pt x="1017230" y="764209"/>
                </a:cubicBezTo>
                <a:cubicBezTo>
                  <a:pt x="1038676" y="960353"/>
                  <a:pt x="1010946" y="1053086"/>
                  <a:pt x="1017230" y="1200329"/>
                </a:cubicBezTo>
                <a:cubicBezTo>
                  <a:pt x="765393" y="1226669"/>
                  <a:pt x="646593" y="1145423"/>
                  <a:pt x="498443" y="1200329"/>
                </a:cubicBezTo>
                <a:cubicBezTo>
                  <a:pt x="350293" y="1255235"/>
                  <a:pt x="151009" y="1180197"/>
                  <a:pt x="0" y="1200329"/>
                </a:cubicBezTo>
                <a:cubicBezTo>
                  <a:pt x="-26893" y="1100133"/>
                  <a:pt x="4076" y="928357"/>
                  <a:pt x="0" y="836229"/>
                </a:cubicBezTo>
                <a:cubicBezTo>
                  <a:pt x="-4076" y="744101"/>
                  <a:pt x="23547" y="561545"/>
                  <a:pt x="0" y="460126"/>
                </a:cubicBezTo>
                <a:cubicBezTo>
                  <a:pt x="-23547" y="358707"/>
                  <a:pt x="41342" y="135468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41949455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Secure our Systems while </a:t>
            </a:r>
            <a:r>
              <a:rPr lang="en-US" sz="1200" b="1" dirty="0">
                <a:solidFill>
                  <a:srgbClr val="FF0000"/>
                </a:solidFill>
              </a:rPr>
              <a:t>Enabling</a:t>
            </a:r>
            <a:r>
              <a:rPr lang="en-US" sz="1200" dirty="0">
                <a:solidFill>
                  <a:srgbClr val="FF0000"/>
                </a:solidFill>
              </a:rPr>
              <a:t> the Business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49FE6B-0430-6520-2076-74C6EA87FE60}"/>
              </a:ext>
            </a:extLst>
          </p:cNvPr>
          <p:cNvSpPr txBox="1"/>
          <p:nvPr/>
        </p:nvSpPr>
        <p:spPr>
          <a:xfrm>
            <a:off x="2275643" y="6320135"/>
            <a:ext cx="598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2024 report from Sophos found that over three-quarters (77%) of attacks saw compromised credentials as an initial access method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40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6605D-4012-F2C4-9452-90A7424A1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873738A-B41F-1BDD-8CC8-02DF8B55EF5A}"/>
              </a:ext>
            </a:extLst>
          </p:cNvPr>
          <p:cNvSpPr/>
          <p:nvPr/>
        </p:nvSpPr>
        <p:spPr>
          <a:xfrm>
            <a:off x="304800" y="914400"/>
            <a:ext cx="8610600" cy="20754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1D4C23-CE72-5F65-51B8-230AB4BDB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Ready Identity: Market Participants – Our Process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DD428-A753-E12E-FE09-6A8AA6613085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81000" y="685800"/>
            <a:ext cx="8534400" cy="6401753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/>
              <a:t>Update our Protocols for Market Participant Individuals with ERCOT Access (MPIEA) through the PUCT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/>
              <a:t>Select a Systems Implementation (SI) Partner to assist with the transformation to Future Ready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/>
              <a:t>Select a Future Ready, Modern Authentication vendor to facilitate easier and more streamlined access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/>
              <a:t>Build out the new authentication solution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/>
              <a:t>Integrate pilot applications to new solution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/>
              <a:t>Pilot authentication solution with Market Participant volunteers to gain feedback and improve the process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/>
              <a:t>Phased integration of remaining applications and rollout authentication solution to Market Participants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B050"/>
                </a:solidFill>
              </a:rPr>
              <a:t>Constant Updates and Collaboration With Our Market Participant Partners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9AF6C-79FA-DD03-1199-B617F0A58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C858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C858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87ECF6-3526-904D-E327-172E8355E9D3}"/>
              </a:ext>
            </a:extLst>
          </p:cNvPr>
          <p:cNvSpPr txBox="1"/>
          <p:nvPr/>
        </p:nvSpPr>
        <p:spPr>
          <a:xfrm rot="915774">
            <a:off x="7524132" y="4262743"/>
            <a:ext cx="1361520" cy="1200329"/>
          </a:xfrm>
          <a:custGeom>
            <a:avLst/>
            <a:gdLst>
              <a:gd name="connsiteX0" fmla="*/ 0 w 1361520"/>
              <a:gd name="connsiteY0" fmla="*/ 0 h 1200329"/>
              <a:gd name="connsiteX1" fmla="*/ 467455 w 1361520"/>
              <a:gd name="connsiteY1" fmla="*/ 0 h 1200329"/>
              <a:gd name="connsiteX2" fmla="*/ 880450 w 1361520"/>
              <a:gd name="connsiteY2" fmla="*/ 0 h 1200329"/>
              <a:gd name="connsiteX3" fmla="*/ 1361520 w 1361520"/>
              <a:gd name="connsiteY3" fmla="*/ 0 h 1200329"/>
              <a:gd name="connsiteX4" fmla="*/ 1361520 w 1361520"/>
              <a:gd name="connsiteY4" fmla="*/ 364100 h 1200329"/>
              <a:gd name="connsiteX5" fmla="*/ 1361520 w 1361520"/>
              <a:gd name="connsiteY5" fmla="*/ 752206 h 1200329"/>
              <a:gd name="connsiteX6" fmla="*/ 1361520 w 1361520"/>
              <a:gd name="connsiteY6" fmla="*/ 1200329 h 1200329"/>
              <a:gd name="connsiteX7" fmla="*/ 907680 w 1361520"/>
              <a:gd name="connsiteY7" fmla="*/ 1200329 h 1200329"/>
              <a:gd name="connsiteX8" fmla="*/ 494686 w 1361520"/>
              <a:gd name="connsiteY8" fmla="*/ 1200329 h 1200329"/>
              <a:gd name="connsiteX9" fmla="*/ 0 w 1361520"/>
              <a:gd name="connsiteY9" fmla="*/ 1200329 h 1200329"/>
              <a:gd name="connsiteX10" fmla="*/ 0 w 1361520"/>
              <a:gd name="connsiteY10" fmla="*/ 800219 h 1200329"/>
              <a:gd name="connsiteX11" fmla="*/ 0 w 1361520"/>
              <a:gd name="connsiteY11" fmla="*/ 388106 h 1200329"/>
              <a:gd name="connsiteX12" fmla="*/ 0 w 1361520"/>
              <a:gd name="connsiteY12" fmla="*/ 0 h 120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61520" h="1200329" extrusionOk="0">
                <a:moveTo>
                  <a:pt x="0" y="0"/>
                </a:moveTo>
                <a:cubicBezTo>
                  <a:pt x="116540" y="-21689"/>
                  <a:pt x="264306" y="28847"/>
                  <a:pt x="467455" y="0"/>
                </a:cubicBezTo>
                <a:cubicBezTo>
                  <a:pt x="670604" y="-28847"/>
                  <a:pt x="722398" y="14875"/>
                  <a:pt x="880450" y="0"/>
                </a:cubicBezTo>
                <a:cubicBezTo>
                  <a:pt x="1038503" y="-14875"/>
                  <a:pt x="1126327" y="56014"/>
                  <a:pt x="1361520" y="0"/>
                </a:cubicBezTo>
                <a:cubicBezTo>
                  <a:pt x="1374225" y="101685"/>
                  <a:pt x="1356978" y="235899"/>
                  <a:pt x="1361520" y="364100"/>
                </a:cubicBezTo>
                <a:cubicBezTo>
                  <a:pt x="1366062" y="492301"/>
                  <a:pt x="1332418" y="663033"/>
                  <a:pt x="1361520" y="752206"/>
                </a:cubicBezTo>
                <a:cubicBezTo>
                  <a:pt x="1390622" y="841379"/>
                  <a:pt x="1322649" y="1096456"/>
                  <a:pt x="1361520" y="1200329"/>
                </a:cubicBezTo>
                <a:cubicBezTo>
                  <a:pt x="1180514" y="1214204"/>
                  <a:pt x="1029220" y="1173089"/>
                  <a:pt x="907680" y="1200329"/>
                </a:cubicBezTo>
                <a:cubicBezTo>
                  <a:pt x="786140" y="1227569"/>
                  <a:pt x="648976" y="1196583"/>
                  <a:pt x="494686" y="1200329"/>
                </a:cubicBezTo>
                <a:cubicBezTo>
                  <a:pt x="340396" y="1204075"/>
                  <a:pt x="226077" y="1195820"/>
                  <a:pt x="0" y="1200329"/>
                </a:cubicBezTo>
                <a:cubicBezTo>
                  <a:pt x="-33860" y="1000566"/>
                  <a:pt x="33127" y="949320"/>
                  <a:pt x="0" y="800219"/>
                </a:cubicBezTo>
                <a:cubicBezTo>
                  <a:pt x="-33127" y="651118"/>
                  <a:pt x="19735" y="513498"/>
                  <a:pt x="0" y="388106"/>
                </a:cubicBezTo>
                <a:cubicBezTo>
                  <a:pt x="-19735" y="262714"/>
                  <a:pt x="5702" y="84343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41949455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="1" dirty="0">
                <a:solidFill>
                  <a:srgbClr val="FF0000"/>
                </a:solidFill>
              </a:rPr>
              <a:t>Slow</a:t>
            </a:r>
            <a:r>
              <a:rPr lang="en-US" sz="1200" dirty="0">
                <a:solidFill>
                  <a:srgbClr val="FF0000"/>
                </a:solidFill>
              </a:rPr>
              <a:t> and </a:t>
            </a:r>
            <a:r>
              <a:rPr lang="en-US" sz="1200" b="1" dirty="0">
                <a:solidFill>
                  <a:srgbClr val="FF0000"/>
                </a:solidFill>
              </a:rPr>
              <a:t>Deliberate</a:t>
            </a:r>
            <a:r>
              <a:rPr lang="en-US" sz="1200" dirty="0">
                <a:solidFill>
                  <a:srgbClr val="FF0000"/>
                </a:solidFill>
              </a:rPr>
              <a:t> Implementation to </a:t>
            </a:r>
            <a:r>
              <a:rPr lang="en-US" sz="1200" b="1" dirty="0">
                <a:solidFill>
                  <a:srgbClr val="FF0000"/>
                </a:solidFill>
              </a:rPr>
              <a:t>Ensure</a:t>
            </a:r>
            <a:r>
              <a:rPr lang="en-US" sz="1200" dirty="0">
                <a:solidFill>
                  <a:srgbClr val="FF0000"/>
                </a:solidFill>
              </a:rPr>
              <a:t> Acceptance and Accessibility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0C192F-19BB-D1BE-0142-FA812776592C}"/>
              </a:ext>
            </a:extLst>
          </p:cNvPr>
          <p:cNvSpPr txBox="1"/>
          <p:nvPr/>
        </p:nvSpPr>
        <p:spPr>
          <a:xfrm>
            <a:off x="2269148" y="6380569"/>
            <a:ext cx="55835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93% of organizations had two or more identity-related breaches in the past year</a:t>
            </a:r>
            <a:endParaRPr lang="en-US" sz="1200" dirty="0">
              <a:solidFill>
                <a:srgbClr val="FF0000"/>
              </a:solidFill>
            </a:endParaRPr>
          </a:p>
        </p:txBody>
      </p:sp>
      <p:pic>
        <p:nvPicPr>
          <p:cNvPr id="6" name="Graphic 5" descr="Checkmark with solid fill">
            <a:extLst>
              <a:ext uri="{FF2B5EF4-FFF2-40B4-BE49-F238E27FC236}">
                <a16:creationId xmlns:a16="http://schemas.microsoft.com/office/drawing/2014/main" id="{64316B7C-6B9F-9F9E-3EBC-E92BE3DA31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1524000"/>
            <a:ext cx="381000" cy="381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AFAE772-298F-5360-0616-61E940059796}"/>
              </a:ext>
            </a:extLst>
          </p:cNvPr>
          <p:cNvSpPr txBox="1"/>
          <p:nvPr/>
        </p:nvSpPr>
        <p:spPr>
          <a:xfrm>
            <a:off x="5353493" y="1265722"/>
            <a:ext cx="982926" cy="276999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accent3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Progress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FE25EC-A9F9-B26F-9298-89B1438B35B8}"/>
              </a:ext>
            </a:extLst>
          </p:cNvPr>
          <p:cNvSpPr txBox="1"/>
          <p:nvPr/>
        </p:nvSpPr>
        <p:spPr>
          <a:xfrm>
            <a:off x="5334000" y="2590800"/>
            <a:ext cx="982926" cy="276999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n w="0"/>
                <a:solidFill>
                  <a:schemeClr val="accent3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Progress</a:t>
            </a:r>
          </a:p>
        </p:txBody>
      </p:sp>
    </p:spTree>
    <p:extLst>
      <p:ext uri="{BB962C8B-B14F-4D97-AF65-F5344CB8AC3E}">
        <p14:creationId xmlns:p14="http://schemas.microsoft.com/office/powerpoint/2010/main" val="1114622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E4789-FE10-4A73-0175-4830CA0E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5E681-21CC-AE3D-0F6B-4F87F9039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917" y="428735"/>
            <a:ext cx="7686675" cy="438318"/>
          </a:xfrm>
        </p:spPr>
        <p:txBody>
          <a:bodyPr/>
          <a:lstStyle/>
          <a:p>
            <a:r>
              <a:rPr lang="en-US" dirty="0"/>
              <a:t>Strategic Direction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A91D86-C454-0726-3D9A-DAA1C694B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5778103"/>
            <a:ext cx="485231" cy="16549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6858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97CB4C-4AD7-3BF9-7EFB-C828818CD83C}"/>
              </a:ext>
            </a:extLst>
          </p:cNvPr>
          <p:cNvGrpSpPr/>
          <p:nvPr/>
        </p:nvGrpSpPr>
        <p:grpSpPr>
          <a:xfrm>
            <a:off x="929143" y="1504484"/>
            <a:ext cx="7533509" cy="1162516"/>
            <a:chOff x="1238857" y="1338147"/>
            <a:chExt cx="10044679" cy="1550021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B28C0A0B-B55E-6D8F-1B8F-DFBF191F66E4}"/>
                </a:ext>
              </a:extLst>
            </p:cNvPr>
            <p:cNvSpPr/>
            <p:nvPr/>
          </p:nvSpPr>
          <p:spPr>
            <a:xfrm>
              <a:off x="6973268" y="1338147"/>
              <a:ext cx="4310268" cy="1550021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8580" tIns="34290" rIns="68580" bIns="34290" rtlCol="0" anchor="ctr"/>
            <a:lstStyle/>
            <a:p>
              <a:pPr marL="214313" indent="-214313">
                <a:buFont typeface="Arial" panose="020B0604020202020204" pitchFamily="34" charset="0"/>
                <a:buChar char="•"/>
              </a:pPr>
              <a:endParaRPr lang="en-US" sz="1050"/>
            </a:p>
            <a:p>
              <a:r>
                <a:rPr lang="en-US" sz="1050"/>
                <a:t>FUTURE STATE</a:t>
              </a:r>
              <a:endParaRPr lang="en-US" sz="1050">
                <a:cs typeface="Arial"/>
              </a:endParaRP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/>
                <a:t>Portal-based, centralized, auditable, &amp; streamlined forms and information exchange between ERCOT &amp; Stakeholders</a:t>
              </a:r>
              <a:endParaRPr lang="en-US" sz="1050">
                <a:cs typeface="Arial"/>
              </a:endParaRP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/>
                <a:t>Use of modern and streamlined access methods for security &amp; efficiency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endParaRPr lang="en-US" sz="1050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2E1408BE-89C8-7A10-7F13-F9C33B48BDF4}"/>
                </a:ext>
              </a:extLst>
            </p:cNvPr>
            <p:cNvSpPr/>
            <p:nvPr/>
          </p:nvSpPr>
          <p:spPr>
            <a:xfrm>
              <a:off x="1238857" y="1338147"/>
              <a:ext cx="4310268" cy="1550021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8580" tIns="34290" rIns="68580" bIns="34290" rtlCol="0" anchor="ctr"/>
            <a:lstStyle/>
            <a:p>
              <a:r>
                <a:rPr lang="en-US" sz="1050" dirty="0"/>
                <a:t>CURRENT STATE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Email and phone-call based exchange of forms and information between ERCOT &amp; Stakeholders</a:t>
              </a:r>
              <a:endParaRPr lang="en-US" sz="1050" dirty="0">
                <a:cs typeface="Arial"/>
              </a:endParaRP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 dirty="0"/>
                <a:t>Various access methods</a:t>
              </a:r>
              <a:endParaRPr lang="en-US" sz="1050" dirty="0">
                <a:cs typeface="Arial"/>
              </a:endParaRP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F8AC779B-A368-9B1B-470B-1871CCE91C19}"/>
                </a:ext>
              </a:extLst>
            </p:cNvPr>
            <p:cNvSpPr/>
            <p:nvPr/>
          </p:nvSpPr>
          <p:spPr>
            <a:xfrm>
              <a:off x="5680968" y="1816910"/>
              <a:ext cx="1160457" cy="611652"/>
            </a:xfrm>
            <a:prstGeom prst="rightArrow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b="1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58F683D-4EFC-2192-0F41-3D9719DFC451}"/>
              </a:ext>
            </a:extLst>
          </p:cNvPr>
          <p:cNvGrpSpPr/>
          <p:nvPr/>
        </p:nvGrpSpPr>
        <p:grpSpPr>
          <a:xfrm>
            <a:off x="1219200" y="3206111"/>
            <a:ext cx="7122782" cy="2553870"/>
            <a:chOff x="1685248" y="3192302"/>
            <a:chExt cx="9497043" cy="34051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70AB7A7-FA76-E02A-C38F-A6A6565E0F27}"/>
                </a:ext>
              </a:extLst>
            </p:cNvPr>
            <p:cNvSpPr/>
            <p:nvPr/>
          </p:nvSpPr>
          <p:spPr>
            <a:xfrm>
              <a:off x="1685248" y="3371284"/>
              <a:ext cx="4536867" cy="426720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350" b="1" dirty="0"/>
                <a:t>Establish MP Service Portal</a:t>
              </a:r>
            </a:p>
          </p:txBody>
        </p:sp>
        <p:sp>
          <p:nvSpPr>
            <p:cNvPr id="11" name="Star: 5 Points 10">
              <a:extLst>
                <a:ext uri="{FF2B5EF4-FFF2-40B4-BE49-F238E27FC236}">
                  <a16:creationId xmlns:a16="http://schemas.microsoft.com/office/drawing/2014/main" id="{778FF8C1-AE45-BC82-6A41-2E2BBD193A9F}"/>
                </a:ext>
              </a:extLst>
            </p:cNvPr>
            <p:cNvSpPr/>
            <p:nvPr/>
          </p:nvSpPr>
          <p:spPr>
            <a:xfrm>
              <a:off x="5843853" y="3192302"/>
              <a:ext cx="828641" cy="682120"/>
            </a:xfrm>
            <a:prstGeom prst="star5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75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2C4C7D6-12F4-E82A-EF4B-1C5FB25DE170}"/>
                </a:ext>
              </a:extLst>
            </p:cNvPr>
            <p:cNvSpPr txBox="1"/>
            <p:nvPr/>
          </p:nvSpPr>
          <p:spPr>
            <a:xfrm>
              <a:off x="5942221" y="3354461"/>
              <a:ext cx="63190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dirty="0"/>
                <a:t>Q2 2026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CE27DD9-4167-2974-8B95-A3F0A5CB798B}"/>
                </a:ext>
              </a:extLst>
            </p:cNvPr>
            <p:cNvSpPr/>
            <p:nvPr/>
          </p:nvSpPr>
          <p:spPr>
            <a:xfrm>
              <a:off x="1685248" y="4077819"/>
              <a:ext cx="6196009" cy="430887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350" b="1" dirty="0"/>
                <a:t>Extend MP Service Portal Functionality</a:t>
              </a:r>
            </a:p>
          </p:txBody>
        </p:sp>
        <p:sp>
          <p:nvSpPr>
            <p:cNvPr id="14" name="Star: 5 Points 13">
              <a:extLst>
                <a:ext uri="{FF2B5EF4-FFF2-40B4-BE49-F238E27FC236}">
                  <a16:creationId xmlns:a16="http://schemas.microsoft.com/office/drawing/2014/main" id="{B6374B0E-1884-9D22-CD34-9D5F2AF85628}"/>
                </a:ext>
              </a:extLst>
            </p:cNvPr>
            <p:cNvSpPr/>
            <p:nvPr/>
          </p:nvSpPr>
          <p:spPr>
            <a:xfrm>
              <a:off x="7534580" y="3912221"/>
              <a:ext cx="828641" cy="682120"/>
            </a:xfrm>
            <a:prstGeom prst="star5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75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420B784-507F-4257-2C1D-B33DDB448182}"/>
                </a:ext>
              </a:extLst>
            </p:cNvPr>
            <p:cNvSpPr txBox="1"/>
            <p:nvPr/>
          </p:nvSpPr>
          <p:spPr>
            <a:xfrm>
              <a:off x="7632948" y="3997487"/>
              <a:ext cx="63190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750" b="1" dirty="0"/>
            </a:p>
            <a:p>
              <a:pPr algn="ctr"/>
              <a:r>
                <a:rPr lang="en-US" sz="750" b="1" dirty="0"/>
                <a:t>2026</a:t>
              </a:r>
            </a:p>
          </p:txBody>
        </p:sp>
        <p:sp>
          <p:nvSpPr>
            <p:cNvPr id="16" name="Arrow: Right 15">
              <a:extLst>
                <a:ext uri="{FF2B5EF4-FFF2-40B4-BE49-F238E27FC236}">
                  <a16:creationId xmlns:a16="http://schemas.microsoft.com/office/drawing/2014/main" id="{4E6C1702-9B47-EBDE-538B-28DA73D48ACB}"/>
                </a:ext>
              </a:extLst>
            </p:cNvPr>
            <p:cNvSpPr/>
            <p:nvPr/>
          </p:nvSpPr>
          <p:spPr>
            <a:xfrm>
              <a:off x="1685248" y="4712104"/>
              <a:ext cx="9497043" cy="881083"/>
            </a:xfrm>
            <a:prstGeom prst="rightArrow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350" b="1"/>
                <a:t>Modernize Identity &amp; Access Management</a:t>
              </a:r>
            </a:p>
          </p:txBody>
        </p:sp>
        <p:sp>
          <p:nvSpPr>
            <p:cNvPr id="17" name="Arrow: Right 16">
              <a:extLst>
                <a:ext uri="{FF2B5EF4-FFF2-40B4-BE49-F238E27FC236}">
                  <a16:creationId xmlns:a16="http://schemas.microsoft.com/office/drawing/2014/main" id="{29DDEB8E-2E7B-1BE0-5983-1E39673405DC}"/>
                </a:ext>
              </a:extLst>
            </p:cNvPr>
            <p:cNvSpPr/>
            <p:nvPr/>
          </p:nvSpPr>
          <p:spPr>
            <a:xfrm>
              <a:off x="9632710" y="4859290"/>
              <a:ext cx="1399739" cy="586709"/>
            </a:xfrm>
            <a:prstGeom prst="rightArrow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900" dirty="0"/>
                <a:t>2026 - 2028</a:t>
              </a:r>
            </a:p>
          </p:txBody>
        </p:sp>
        <p:sp>
          <p:nvSpPr>
            <p:cNvPr id="18" name="Arrow: Right 17">
              <a:extLst>
                <a:ext uri="{FF2B5EF4-FFF2-40B4-BE49-F238E27FC236}">
                  <a16:creationId xmlns:a16="http://schemas.microsoft.com/office/drawing/2014/main" id="{EF9C857B-8519-D9F8-385E-11C858DC0A9F}"/>
                </a:ext>
              </a:extLst>
            </p:cNvPr>
            <p:cNvSpPr/>
            <p:nvPr/>
          </p:nvSpPr>
          <p:spPr>
            <a:xfrm>
              <a:off x="1685248" y="5710949"/>
              <a:ext cx="9497043" cy="886513"/>
            </a:xfrm>
            <a:prstGeom prst="rightArrow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350" b="1" dirty="0"/>
                <a:t>Ongoing:  Collaborate &amp; Communicate Changes, Impacts, &amp; Schedule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27C057A-C44C-499C-AD42-4B8CBAA2F5BB}"/>
              </a:ext>
            </a:extLst>
          </p:cNvPr>
          <p:cNvSpPr txBox="1"/>
          <p:nvPr/>
        </p:nvSpPr>
        <p:spPr>
          <a:xfrm rot="21268182">
            <a:off x="6579484" y="154678"/>
            <a:ext cx="1436280" cy="461665"/>
          </a:xfrm>
          <a:custGeom>
            <a:avLst/>
            <a:gdLst>
              <a:gd name="connsiteX0" fmla="*/ 0 w 1436280"/>
              <a:gd name="connsiteY0" fmla="*/ 0 h 461665"/>
              <a:gd name="connsiteX1" fmla="*/ 493123 w 1436280"/>
              <a:gd name="connsiteY1" fmla="*/ 0 h 461665"/>
              <a:gd name="connsiteX2" fmla="*/ 928794 w 1436280"/>
              <a:gd name="connsiteY2" fmla="*/ 0 h 461665"/>
              <a:gd name="connsiteX3" fmla="*/ 1436280 w 1436280"/>
              <a:gd name="connsiteY3" fmla="*/ 0 h 461665"/>
              <a:gd name="connsiteX4" fmla="*/ 1436280 w 1436280"/>
              <a:gd name="connsiteY4" fmla="*/ 461665 h 461665"/>
              <a:gd name="connsiteX5" fmla="*/ 971883 w 1436280"/>
              <a:gd name="connsiteY5" fmla="*/ 461665 h 461665"/>
              <a:gd name="connsiteX6" fmla="*/ 521848 w 1436280"/>
              <a:gd name="connsiteY6" fmla="*/ 461665 h 461665"/>
              <a:gd name="connsiteX7" fmla="*/ 0 w 1436280"/>
              <a:gd name="connsiteY7" fmla="*/ 461665 h 461665"/>
              <a:gd name="connsiteX8" fmla="*/ 0 w 1436280"/>
              <a:gd name="connsiteY8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6280" h="461665" extrusionOk="0">
                <a:moveTo>
                  <a:pt x="0" y="0"/>
                </a:moveTo>
                <a:cubicBezTo>
                  <a:pt x="237290" y="-36054"/>
                  <a:pt x="266875" y="20769"/>
                  <a:pt x="493123" y="0"/>
                </a:cubicBezTo>
                <a:cubicBezTo>
                  <a:pt x="719371" y="-20769"/>
                  <a:pt x="764533" y="42"/>
                  <a:pt x="928794" y="0"/>
                </a:cubicBezTo>
                <a:cubicBezTo>
                  <a:pt x="1093055" y="-42"/>
                  <a:pt x="1263377" y="28044"/>
                  <a:pt x="1436280" y="0"/>
                </a:cubicBezTo>
                <a:cubicBezTo>
                  <a:pt x="1443348" y="111223"/>
                  <a:pt x="1419583" y="242359"/>
                  <a:pt x="1436280" y="461665"/>
                </a:cubicBezTo>
                <a:cubicBezTo>
                  <a:pt x="1236823" y="467694"/>
                  <a:pt x="1126911" y="460099"/>
                  <a:pt x="971883" y="461665"/>
                </a:cubicBezTo>
                <a:cubicBezTo>
                  <a:pt x="816855" y="463231"/>
                  <a:pt x="670723" y="426117"/>
                  <a:pt x="521848" y="461665"/>
                </a:cubicBezTo>
                <a:cubicBezTo>
                  <a:pt x="372974" y="497213"/>
                  <a:pt x="141207" y="416068"/>
                  <a:pt x="0" y="461665"/>
                </a:cubicBezTo>
                <a:cubicBezTo>
                  <a:pt x="-50730" y="345889"/>
                  <a:pt x="46780" y="107784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41949455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Presented to PRS on October 8th</a:t>
            </a:r>
          </a:p>
        </p:txBody>
      </p:sp>
    </p:spTree>
    <p:extLst>
      <p:ext uri="{BB962C8B-B14F-4D97-AF65-F5344CB8AC3E}">
        <p14:creationId xmlns:p14="http://schemas.microsoft.com/office/powerpoint/2010/main" val="1431067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BE9AC-0AFF-8665-2324-FF068A69E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9F165F-90BB-8837-7C30-E80425D48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5778103"/>
            <a:ext cx="485231" cy="16549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6858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7CABAE-3CE2-10ED-B47C-0F2228E508A2}"/>
              </a:ext>
            </a:extLst>
          </p:cNvPr>
          <p:cNvSpPr txBox="1"/>
          <p:nvPr/>
        </p:nvSpPr>
        <p:spPr>
          <a:xfrm>
            <a:off x="371475" y="1112693"/>
            <a:ext cx="8458200" cy="325473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/>
              <a:t>A 3 to 4-year program to </a:t>
            </a:r>
            <a:r>
              <a:rPr lang="en-US" sz="1100" b="1" dirty="0"/>
              <a:t>modernize</a:t>
            </a:r>
            <a:r>
              <a:rPr lang="en-US" sz="1100" dirty="0"/>
              <a:t> all ERCOT’s </a:t>
            </a:r>
            <a:r>
              <a:rPr lang="en-US" sz="1100" b="1" dirty="0"/>
              <a:t>internal and external identity and access management </a:t>
            </a: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/>
              <a:t>Program in </a:t>
            </a:r>
            <a:r>
              <a:rPr lang="en-US" sz="1100" b="1" dirty="0"/>
              <a:t>planning phase </a:t>
            </a:r>
            <a:r>
              <a:rPr lang="en-US" sz="1100" dirty="0"/>
              <a:t>– currently contracting with our implementation partner</a:t>
            </a:r>
            <a:endParaRPr lang="en-US" sz="1100" strike="sngStrike" dirty="0"/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/>
              <a:t>2025: Select and engage implementation partner for planning the future state solutions and the implementation approach (expect 6 projects)</a:t>
            </a: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/>
              <a:t>2025: November PRS for Protocol Revisions - reference the desired function instead of naming a specific technology (Digital Certificates)</a:t>
            </a:r>
            <a:endParaRPr lang="en-US" sz="1100" dirty="0">
              <a:cs typeface="Arial"/>
            </a:endParaRP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/>
              <a:t>Program is in early planning stages, the </a:t>
            </a:r>
            <a:r>
              <a:rPr lang="en-US" sz="1100" b="1" dirty="0"/>
              <a:t>“what” is known</a:t>
            </a:r>
            <a:r>
              <a:rPr lang="en-US" sz="1100" dirty="0"/>
              <a:t>, the </a:t>
            </a:r>
            <a:r>
              <a:rPr lang="en-US" sz="1100" b="1" dirty="0"/>
              <a:t>“how” is to be determined </a:t>
            </a:r>
            <a:r>
              <a:rPr lang="en-US" sz="1100" dirty="0"/>
              <a:t>to ensure that ALL use cases are addressed</a:t>
            </a: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71A1C"/>
                </a:solidFill>
              </a:rPr>
              <a:t>Current Expectations: Outcome will </a:t>
            </a:r>
            <a:r>
              <a:rPr lang="en-US" sz="1100" b="1" dirty="0">
                <a:solidFill>
                  <a:srgbClr val="171A1C"/>
                </a:solidFill>
              </a:rPr>
              <a:t>eliminate</a:t>
            </a:r>
            <a:r>
              <a:rPr lang="en-US" sz="1100" dirty="0">
                <a:solidFill>
                  <a:srgbClr val="171A1C"/>
                </a:solidFill>
              </a:rPr>
              <a:t> use of </a:t>
            </a:r>
            <a:r>
              <a:rPr lang="en-US" sz="1100" b="1" dirty="0">
                <a:solidFill>
                  <a:srgbClr val="171A1C"/>
                </a:solidFill>
              </a:rPr>
              <a:t>Digital Certificates</a:t>
            </a:r>
            <a:r>
              <a:rPr lang="en-US" sz="1100" dirty="0">
                <a:solidFill>
                  <a:srgbClr val="171A1C"/>
                </a:solidFill>
              </a:rPr>
              <a:t>, will change existing Username/Password &amp; MFA, </a:t>
            </a:r>
            <a:r>
              <a:rPr lang="en-US" sz="1100" b="1" dirty="0">
                <a:solidFill>
                  <a:srgbClr val="171A1C"/>
                </a:solidFill>
              </a:rPr>
              <a:t>add Single Sign-on</a:t>
            </a:r>
            <a:r>
              <a:rPr lang="en-US" sz="1100" dirty="0">
                <a:solidFill>
                  <a:srgbClr val="171A1C"/>
                </a:solidFill>
              </a:rPr>
              <a:t> for all market participant applications</a:t>
            </a:r>
            <a:endParaRPr lang="en-US" sz="1100" dirty="0">
              <a:cs typeface="Arial"/>
            </a:endParaRP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 dirty="0"/>
              <a:t>Guiding Principles for this effort:</a:t>
            </a:r>
          </a:p>
          <a:p>
            <a:pPr marL="471488" lvl="1" indent="-128588">
              <a:buFont typeface="Arial" panose="020B0604020202020204" pitchFamily="34" charset="0"/>
              <a:buChar char="•"/>
            </a:pPr>
            <a:r>
              <a:rPr lang="en-US" sz="1100" dirty="0"/>
              <a:t>Ongoing </a:t>
            </a:r>
            <a:r>
              <a:rPr lang="en-US" sz="1100" b="1" dirty="0"/>
              <a:t>communication</a:t>
            </a:r>
            <a:r>
              <a:rPr lang="en-US" sz="1100" dirty="0"/>
              <a:t> with Stakeholders</a:t>
            </a:r>
          </a:p>
          <a:p>
            <a:pPr marL="471488" lvl="1" indent="-128588">
              <a:buFont typeface="Arial" panose="020B0604020202020204" pitchFamily="34" charset="0"/>
              <a:buChar char="•"/>
            </a:pPr>
            <a:r>
              <a:rPr lang="en-US" sz="1100" b="1" dirty="0"/>
              <a:t>Engage</a:t>
            </a:r>
            <a:r>
              <a:rPr lang="en-US" sz="1100" dirty="0"/>
              <a:t> Stakeholders for </a:t>
            </a:r>
            <a:r>
              <a:rPr lang="en-US" sz="1100" b="1" dirty="0"/>
              <a:t>feedback</a:t>
            </a:r>
          </a:p>
          <a:p>
            <a:pPr marL="471488" lvl="1" indent="-128588">
              <a:buFont typeface="Arial" panose="020B0604020202020204" pitchFamily="34" charset="0"/>
              <a:buChar char="•"/>
            </a:pPr>
            <a:r>
              <a:rPr lang="en-US" sz="1100" b="1" dirty="0"/>
              <a:t>Minimize impact</a:t>
            </a:r>
            <a:r>
              <a:rPr lang="en-US" sz="1100" dirty="0"/>
              <a:t> to the Market Participants through the transition period, where possible</a:t>
            </a:r>
          </a:p>
          <a:p>
            <a:pPr marL="128588" indent="-128588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External Stakeholder Engagement: </a:t>
            </a:r>
          </a:p>
          <a:p>
            <a:pPr marL="471488" lvl="1" indent="-128588">
              <a:buFont typeface="Courier New" panose="02070309020205020404" pitchFamily="49" charset="0"/>
              <a:buChar char="o"/>
            </a:pPr>
            <a:r>
              <a:rPr lang="en-US" sz="1100" dirty="0"/>
              <a:t>TWG </a:t>
            </a:r>
            <a:r>
              <a:rPr lang="en-US" sz="1100" b="1" dirty="0"/>
              <a:t>forum</a:t>
            </a:r>
            <a:r>
              <a:rPr lang="en-US" sz="1100" dirty="0"/>
              <a:t> for project updates and technical discussion</a:t>
            </a:r>
          </a:p>
          <a:p>
            <a:pPr marL="471488" lvl="1" indent="-128588">
              <a:buFont typeface="Courier New" panose="02070309020205020404" pitchFamily="49" charset="0"/>
              <a:buChar char="o"/>
            </a:pPr>
            <a:r>
              <a:rPr lang="en-US" sz="1100" dirty="0"/>
              <a:t>Determine approach for more focused input into program and sub-projects (e.g., </a:t>
            </a:r>
            <a:r>
              <a:rPr lang="en-US" sz="1100" b="1" dirty="0"/>
              <a:t>Workshops, surveys, etc</a:t>
            </a:r>
            <a:r>
              <a:rPr lang="en-US" sz="1100" dirty="0"/>
              <a:t>.)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FCFA639A-6663-8445-3621-23F9719EA7BA}"/>
              </a:ext>
            </a:extLst>
          </p:cNvPr>
          <p:cNvSpPr/>
          <p:nvPr/>
        </p:nvSpPr>
        <p:spPr>
          <a:xfrm>
            <a:off x="457200" y="685575"/>
            <a:ext cx="8175700" cy="458739"/>
          </a:xfrm>
          <a:prstGeom prst="rightArrow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/>
              <a:t>Modernize Identity &amp; Access Management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18AA53F-5597-86A8-F5F3-8154C931964F}"/>
              </a:ext>
            </a:extLst>
          </p:cNvPr>
          <p:cNvSpPr/>
          <p:nvPr/>
        </p:nvSpPr>
        <p:spPr>
          <a:xfrm>
            <a:off x="7679179" y="772652"/>
            <a:ext cx="890606" cy="290996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/>
              <a:t>2026 - 2028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A156C32C-BBF1-3970-267B-CC9D1A29D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4390735"/>
            <a:ext cx="8458200" cy="1552865"/>
          </a:xfrm>
          <a:ln w="28575">
            <a:solidFill>
              <a:srgbClr val="00AEC7"/>
            </a:solidFill>
          </a:ln>
        </p:spPr>
        <p:txBody>
          <a:bodyPr anchor="ctr"/>
          <a:lstStyle/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ea typeface="Aptos" panose="020B0004020202020204" pitchFamily="34" charset="0"/>
                <a:cs typeface="Aptos" panose="020B0004020202020204" pitchFamily="34" charset="0"/>
              </a:rPr>
              <a:t>Desired Outcomes:</a:t>
            </a:r>
          </a:p>
          <a:p>
            <a:pPr marL="128588" indent="-128588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dirty="0"/>
              <a:t>Protocol &amp; Guide Revisions so </a:t>
            </a:r>
            <a:r>
              <a:rPr lang="en-US" sz="1200" b="1" dirty="0"/>
              <a:t>binding language doesn’t prevent innovation </a:t>
            </a:r>
            <a:r>
              <a:rPr lang="en-US" sz="1200" dirty="0"/>
              <a:t>and progress due to a specific named technology</a:t>
            </a:r>
          </a:p>
          <a:p>
            <a:pPr marL="128588" indent="-128588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b="1" dirty="0"/>
              <a:t>Modernize technology and systems</a:t>
            </a:r>
            <a:r>
              <a:rPr lang="en-US" sz="1200" dirty="0"/>
              <a:t> for Identity and Access Management</a:t>
            </a:r>
          </a:p>
          <a:p>
            <a:pPr marL="128588" indent="-128588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b="1" dirty="0"/>
              <a:t>Streamlined external user experience </a:t>
            </a:r>
            <a:r>
              <a:rPr lang="en-US" sz="1200" dirty="0"/>
              <a:t>for access and authentication into ERCOT system</a:t>
            </a:r>
          </a:p>
          <a:p>
            <a:pPr marL="128588" indent="-128588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dirty="0"/>
              <a:t>Improve ERCOT’s security posture, positioning us to be “Future Ready” to </a:t>
            </a:r>
            <a:r>
              <a:rPr lang="en-US" sz="1200" b="1" dirty="0"/>
              <a:t>continue to protect </a:t>
            </a:r>
            <a:r>
              <a:rPr lang="en-US" sz="1200" dirty="0"/>
              <a:t>our partner’s information and assets</a:t>
            </a: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A8097038-DDE9-F96C-C131-81D1EFD7B3E4}"/>
              </a:ext>
            </a:extLst>
          </p:cNvPr>
          <p:cNvSpPr txBox="1">
            <a:spLocks/>
          </p:cNvSpPr>
          <p:nvPr/>
        </p:nvSpPr>
        <p:spPr>
          <a:xfrm>
            <a:off x="611456" y="381000"/>
            <a:ext cx="7686675" cy="365373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1F8B9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100"/>
              <a:t>IAM Modernization (2025-2029)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ADD91B-663D-5AA2-2596-D3D8D0789000}"/>
              </a:ext>
            </a:extLst>
          </p:cNvPr>
          <p:cNvSpPr txBox="1"/>
          <p:nvPr/>
        </p:nvSpPr>
        <p:spPr>
          <a:xfrm rot="21268182">
            <a:off x="6579484" y="154678"/>
            <a:ext cx="1436280" cy="461665"/>
          </a:xfrm>
          <a:custGeom>
            <a:avLst/>
            <a:gdLst>
              <a:gd name="connsiteX0" fmla="*/ 0 w 1436280"/>
              <a:gd name="connsiteY0" fmla="*/ 0 h 461665"/>
              <a:gd name="connsiteX1" fmla="*/ 493123 w 1436280"/>
              <a:gd name="connsiteY1" fmla="*/ 0 h 461665"/>
              <a:gd name="connsiteX2" fmla="*/ 928794 w 1436280"/>
              <a:gd name="connsiteY2" fmla="*/ 0 h 461665"/>
              <a:gd name="connsiteX3" fmla="*/ 1436280 w 1436280"/>
              <a:gd name="connsiteY3" fmla="*/ 0 h 461665"/>
              <a:gd name="connsiteX4" fmla="*/ 1436280 w 1436280"/>
              <a:gd name="connsiteY4" fmla="*/ 461665 h 461665"/>
              <a:gd name="connsiteX5" fmla="*/ 971883 w 1436280"/>
              <a:gd name="connsiteY5" fmla="*/ 461665 h 461665"/>
              <a:gd name="connsiteX6" fmla="*/ 521848 w 1436280"/>
              <a:gd name="connsiteY6" fmla="*/ 461665 h 461665"/>
              <a:gd name="connsiteX7" fmla="*/ 0 w 1436280"/>
              <a:gd name="connsiteY7" fmla="*/ 461665 h 461665"/>
              <a:gd name="connsiteX8" fmla="*/ 0 w 1436280"/>
              <a:gd name="connsiteY8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6280" h="461665" extrusionOk="0">
                <a:moveTo>
                  <a:pt x="0" y="0"/>
                </a:moveTo>
                <a:cubicBezTo>
                  <a:pt x="237290" y="-36054"/>
                  <a:pt x="266875" y="20769"/>
                  <a:pt x="493123" y="0"/>
                </a:cubicBezTo>
                <a:cubicBezTo>
                  <a:pt x="719371" y="-20769"/>
                  <a:pt x="764533" y="42"/>
                  <a:pt x="928794" y="0"/>
                </a:cubicBezTo>
                <a:cubicBezTo>
                  <a:pt x="1093055" y="-42"/>
                  <a:pt x="1263377" y="28044"/>
                  <a:pt x="1436280" y="0"/>
                </a:cubicBezTo>
                <a:cubicBezTo>
                  <a:pt x="1443348" y="111223"/>
                  <a:pt x="1419583" y="242359"/>
                  <a:pt x="1436280" y="461665"/>
                </a:cubicBezTo>
                <a:cubicBezTo>
                  <a:pt x="1236823" y="467694"/>
                  <a:pt x="1126911" y="460099"/>
                  <a:pt x="971883" y="461665"/>
                </a:cubicBezTo>
                <a:cubicBezTo>
                  <a:pt x="816855" y="463231"/>
                  <a:pt x="670723" y="426117"/>
                  <a:pt x="521848" y="461665"/>
                </a:cubicBezTo>
                <a:cubicBezTo>
                  <a:pt x="372974" y="497213"/>
                  <a:pt x="141207" y="416068"/>
                  <a:pt x="0" y="461665"/>
                </a:cubicBezTo>
                <a:cubicBezTo>
                  <a:pt x="-50730" y="345889"/>
                  <a:pt x="46780" y="107784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41949455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Presented to PRS on October 8th</a:t>
            </a:r>
          </a:p>
        </p:txBody>
      </p:sp>
    </p:spTree>
    <p:extLst>
      <p:ext uri="{BB962C8B-B14F-4D97-AF65-F5344CB8AC3E}">
        <p14:creationId xmlns:p14="http://schemas.microsoft.com/office/powerpoint/2010/main" val="3409471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80B5A-70FD-F8F0-2D63-99E25232B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649C-F7B1-9895-15B9-2629B858B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BABEC-7EAA-54A9-D459-1CE7C48E2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0F46410B-C760-200B-05FC-D9AD29CA43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7679" y="1066800"/>
            <a:ext cx="5628642" cy="485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934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4A457-204C-8B8B-824B-C9EC8BF68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3070F-422F-9E6B-2E8E-EB76DA43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8FB51-C308-805A-B007-FCCC89AC1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1D5BB32-4280-10EA-1A7A-5FE2DE74EB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350169"/>
            <a:ext cx="57150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99372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Inside pages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5E131921C9A408480FDA7F37B58B7" ma:contentTypeVersion="13" ma:contentTypeDescription="Create a new document." ma:contentTypeScope="" ma:versionID="c14a94c1c6f42a9bc297103a4fed8a0b">
  <xsd:schema xmlns:xsd="http://www.w3.org/2001/XMLSchema" xmlns:xs="http://www.w3.org/2001/XMLSchema" xmlns:p="http://schemas.microsoft.com/office/2006/metadata/properties" xmlns:ns2="344f560a-88f6-462e-96a6-e44784eab4f1" xmlns:ns3="dd42a876-cb86-4803-b825-38bbae105bd9" targetNamespace="http://schemas.microsoft.com/office/2006/metadata/properties" ma:root="true" ma:fieldsID="b586c90c66d3788e630a7d530ea12a7a" ns2:_="" ns3:_="">
    <xsd:import namespace="344f560a-88f6-462e-96a6-e44784eab4f1"/>
    <xsd:import namespace="dd42a876-cb86-4803-b825-38bbae105bd9"/>
    <xsd:element name="properties">
      <xsd:complexType>
        <xsd:sequence>
          <xsd:element name="documentManagement">
            <xsd:complexType>
              <xsd:all>
                <xsd:element ref="ns2:Information_x0020_Classification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560a-88f6-462e-96a6-e44784eab4f1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4" nillable="true" ma:displayName="Information Classification" ma:default="ERCOT Limited" ma:description="ERCOT Information Classification" ma:format="Dropdown" ma:internalName="Information_x0020_Classification" ma:readOnly="false">
      <xsd:simpleType>
        <xsd:union memberTypes="dms:Text">
          <xsd:simpleType>
            <xsd:restriction base="dms:Choice">
              <xsd:enumeration value="Public"/>
              <xsd:enumeration value="ERCOT Limited"/>
              <xsd:enumeration value="ERCOT Confidential"/>
              <xsd:enumeration value="ERCOT Restrict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2a876-cb86-4803-b825-38bbae10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344f560a-88f6-462e-96a6-e44784eab4f1">ERCOT Limited</Information_x0020_Classification>
  </documentManagement>
</p:properties>
</file>

<file path=customXml/item3.xml><?xml version="1.0" encoding="utf-8"?>
<?mso-contentType ?>
<FormTemplates xmlns="http://schemas.microsoft.com/sharepoint/v3/contenttype/forms"/>
</file>

<file path=customXml/itemProps1.xml><?xml version="1.0" encoding="utf-8"?>
<ds:datastoreItem xmlns:ds="http://schemas.openxmlformats.org/officeDocument/2006/customXml" ds:itemID="{9B7015C3-B5A8-484E-89F1-B457AB506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4f560a-88f6-462e-96a6-e44784eab4f1"/>
    <ds:schemaRef ds:uri="dd42a876-cb86-4803-b825-38bbae105b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63D459-1C05-483F-85D1-C9E478EC32CC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dd42a876-cb86-4803-b825-38bbae105bd9"/>
    <ds:schemaRef ds:uri="344f560a-88f6-462e-96a6-e44784eab4f1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17A927E-30D2-47AF-8481-F9DAA34188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69774</TotalTime>
  <Words>689</Words>
  <Application>Microsoft Office PowerPoint</Application>
  <PresentationFormat>On-screen Show (4:3)</PresentationFormat>
  <Paragraphs>81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Aptos</vt:lpstr>
      <vt:lpstr>Arial</vt:lpstr>
      <vt:lpstr>Calibri</vt:lpstr>
      <vt:lpstr>Courier New</vt:lpstr>
      <vt:lpstr>Wingdings</vt:lpstr>
      <vt:lpstr>1_Custom Design</vt:lpstr>
      <vt:lpstr>1_Inside pages</vt:lpstr>
      <vt:lpstr>Cover Slide</vt:lpstr>
      <vt:lpstr>1_Horizontal Theme</vt:lpstr>
      <vt:lpstr>Horizontal Theme</vt:lpstr>
      <vt:lpstr>PowerPoint Presentation</vt:lpstr>
      <vt:lpstr>ERCOT’s Identity &amp; Access Management (IAM) Our Goals for Market Participants </vt:lpstr>
      <vt:lpstr>Future Ready Identity: Market Participants – Our Process </vt:lpstr>
      <vt:lpstr>Strategic Direction</vt:lpstr>
      <vt:lpstr>PowerPoint Presentation</vt:lpstr>
      <vt:lpstr>Questions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Jessett, Nicholas</cp:lastModifiedBy>
  <cp:revision>872</cp:revision>
  <cp:lastPrinted>2017-05-19T16:23:19Z</cp:lastPrinted>
  <dcterms:created xsi:type="dcterms:W3CDTF">2016-01-21T15:20:31Z</dcterms:created>
  <dcterms:modified xsi:type="dcterms:W3CDTF">2025-10-22T16:56:11Z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0x0101007C15E131921C9A408480FDA7F37B58B7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2024-11-19T15:10:28Z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071c8f1e-b73d-4b48-bc33-98623e79fef3</vt:lpwstr>
  </property>
  <property fmtid="{D5CDD505-2E9C-101B-9397-08002B2CF9AE}" pid="9" name="MSIP_Label_7084cbda-52b8-46fb-a7b7-cb5bd465ed85_ContentBits">
    <vt:lpwstr>0</vt:lpwstr>
  </property>
</Properties>
</file>