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4"/>
  </p:notesMasterIdLst>
  <p:handoutMasterIdLst>
    <p:handoutMasterId r:id="rId15"/>
  </p:handoutMasterIdLst>
  <p:sldIdLst>
    <p:sldId id="260" r:id="rId6"/>
    <p:sldId id="273" r:id="rId7"/>
    <p:sldId id="267" r:id="rId8"/>
    <p:sldId id="274" r:id="rId9"/>
    <p:sldId id="269" r:id="rId10"/>
    <p:sldId id="270" r:id="rId11"/>
    <p:sldId id="268" r:id="rId12"/>
    <p:sldId id="271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49AF9C-BF10-4A32-8C30-A99247CD7238}" v="1" dt="2025-10-22T17:15:31.2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94660"/>
  </p:normalViewPr>
  <p:slideViewPr>
    <p:cSldViewPr showGuides="1">
      <p:cViewPr varScale="1">
        <p:scale>
          <a:sx n="97" d="100"/>
          <a:sy n="97" d="100"/>
        </p:scale>
        <p:origin x="1320" y="30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dri, Sreenivas" userId="0b43dccd-042e-4be0-871d-afa1d90d6a2e" providerId="ADAL" clId="{4649AF9C-BF10-4A32-8C30-A99247CD7238}"/>
    <pc:docChg chg="modSld">
      <pc:chgData name="Badri, Sreenivas" userId="0b43dccd-042e-4be0-871d-afa1d90d6a2e" providerId="ADAL" clId="{4649AF9C-BF10-4A32-8C30-A99247CD7238}" dt="2025-10-22T17:16:13.589" v="51" actId="20577"/>
      <pc:docMkLst>
        <pc:docMk/>
      </pc:docMkLst>
      <pc:sldChg chg="modSp mod">
        <pc:chgData name="Badri, Sreenivas" userId="0b43dccd-042e-4be0-871d-afa1d90d6a2e" providerId="ADAL" clId="{4649AF9C-BF10-4A32-8C30-A99247CD7238}" dt="2025-10-22T17:16:13.589" v="51" actId="20577"/>
        <pc:sldMkLst>
          <pc:docMk/>
          <pc:sldMk cId="730603795" sldId="260"/>
        </pc:sldMkLst>
        <pc:spChg chg="mod">
          <ac:chgData name="Badri, Sreenivas" userId="0b43dccd-042e-4be0-871d-afa1d90d6a2e" providerId="ADAL" clId="{4649AF9C-BF10-4A32-8C30-A99247CD7238}" dt="2025-10-22T17:16:13.589" v="51" actId="20577"/>
          <ac:spMkLst>
            <pc:docMk/>
            <pc:sldMk cId="730603795" sldId="260"/>
            <ac:spMk id="7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398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597011-9968-A5EC-FD9D-D628A0CFC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CBDF98-3DD3-CC41-C5E5-0CAE04D709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1C7678C-9CF5-6EE0-0BFD-B547C719D9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FEF29-F8B6-66BB-A07E-B52E1C04C48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4690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25358-4460-7939-AB33-5223052806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F2FF0-0557-86F1-1906-CD5076BF7F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4DE8B12-39E6-43B4-64B8-6054EF4BC32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AD9D03-D6B2-2D37-36FF-3433FD8E05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977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5052221"/>
          </a:xfrm>
          <a:prstGeom prst="rect">
            <a:avLst/>
          </a:prstGeom>
        </p:spPr>
        <p:txBody>
          <a:bodyPr/>
          <a:lstStyle>
            <a:lvl1pPr>
              <a:defRPr sz="26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200">
                <a:solidFill>
                  <a:schemeClr val="tx2"/>
                </a:solidFill>
              </a:defRPr>
            </a:lvl3pPr>
            <a:lvl4pPr>
              <a:defRPr sz="21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7600" y="6553200"/>
            <a:ext cx="53848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838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990601"/>
            <a:ext cx="5181600" cy="4800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508000" y="243682"/>
            <a:ext cx="112776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06400" y="243682"/>
            <a:ext cx="1016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06400" y="243682"/>
            <a:ext cx="13208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764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73600" y="0"/>
            <a:ext cx="75184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349" y="2876278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7600" y="6553200"/>
            <a:ext cx="538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01600" y="6477000"/>
            <a:ext cx="100584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667000" y="6477001"/>
            <a:ext cx="950976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4" y="6248400"/>
            <a:ext cx="1181866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72901" y="6553200"/>
            <a:ext cx="9431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79200" y="6561138"/>
            <a:ext cx="7112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5334000" y="2105561"/>
            <a:ext cx="564603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tx2"/>
                </a:solidFill>
              </a:rPr>
              <a:t>ESR Outage Submissions Considerations Before RTCB Go-Live</a:t>
            </a:r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Joel Koepke</a:t>
            </a:r>
          </a:p>
          <a:p>
            <a:endParaRPr lang="en-US" dirty="0">
              <a:solidFill>
                <a:schemeClr val="tx2"/>
              </a:solidFill>
            </a:endParaRPr>
          </a:p>
          <a:p>
            <a:r>
              <a:rPr lang="en-US" dirty="0">
                <a:solidFill>
                  <a:schemeClr val="tx2"/>
                </a:solidFill>
              </a:rPr>
              <a:t>10/23/2025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6355936-7C09-2B0B-AB8B-6395485B04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 dirty="0"/>
              <a:t>Key Model Changes to Support RTC+B Effort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8731F47-6BED-77E2-E5BD-29E905335261}"/>
              </a:ext>
            </a:extLst>
          </p:cNvPr>
          <p:cNvSpPr txBox="1">
            <a:spLocks/>
          </p:cNvSpPr>
          <p:nvPr/>
        </p:nvSpPr>
        <p:spPr>
          <a:xfrm>
            <a:off x="406400" y="685800"/>
            <a:ext cx="11277600" cy="116270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5B677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Energy Storage Resources will transition from a “combo” to “single” model representation</a:t>
            </a:r>
          </a:p>
        </p:txBody>
      </p: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6A39F96-E2A3-D9F4-9CB4-99EB510BEAD3}"/>
              </a:ext>
            </a:extLst>
          </p:cNvPr>
          <p:cNvGrpSpPr/>
          <p:nvPr/>
        </p:nvGrpSpPr>
        <p:grpSpPr>
          <a:xfrm>
            <a:off x="2735965" y="1954721"/>
            <a:ext cx="3542239" cy="2212943"/>
            <a:chOff x="4495800" y="1862804"/>
            <a:chExt cx="3542239" cy="221294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5FCD9A0-D607-38B6-9E53-427E2D145468}"/>
                </a:ext>
              </a:extLst>
            </p:cNvPr>
            <p:cNvSpPr/>
            <p:nvPr/>
          </p:nvSpPr>
          <p:spPr>
            <a:xfrm>
              <a:off x="4495800" y="1862804"/>
              <a:ext cx="3542239" cy="221294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EFC973D8-11E2-36D4-98D8-D95A58E19916}"/>
                </a:ext>
              </a:extLst>
            </p:cNvPr>
            <p:cNvGrpSpPr/>
            <p:nvPr/>
          </p:nvGrpSpPr>
          <p:grpSpPr>
            <a:xfrm>
              <a:off x="4747969" y="2024694"/>
              <a:ext cx="1096690" cy="1918756"/>
              <a:chOff x="7086600" y="1066800"/>
              <a:chExt cx="1219200" cy="2222500"/>
            </a:xfrm>
          </p:grpSpPr>
          <p:sp>
            <p:nvSpPr>
              <p:cNvPr id="35" name="Rectangle 34">
                <a:extLst>
                  <a:ext uri="{FF2B5EF4-FFF2-40B4-BE49-F238E27FC236}">
                    <a16:creationId xmlns:a16="http://schemas.microsoft.com/office/drawing/2014/main" id="{7589657B-EAAE-11F8-6816-27185E7C9E73}"/>
                  </a:ext>
                </a:extLst>
              </p:cNvPr>
              <p:cNvSpPr/>
              <p:nvPr/>
            </p:nvSpPr>
            <p:spPr>
              <a:xfrm>
                <a:off x="7086600" y="1066800"/>
                <a:ext cx="1219200" cy="2209800"/>
              </a:xfrm>
              <a:prstGeom prst="rect">
                <a:avLst/>
              </a:prstGeom>
              <a:solidFill>
                <a:schemeClr val="bg2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36" name="Content Placeholder 5">
                <a:extLst>
                  <a:ext uri="{FF2B5EF4-FFF2-40B4-BE49-F238E27FC236}">
                    <a16:creationId xmlns:a16="http://schemas.microsoft.com/office/drawing/2014/main" id="{25C783E0-B269-478B-9A73-BD4C5ABDB05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315200" y="1524000"/>
                <a:ext cx="762000" cy="1765300"/>
              </a:xfrm>
              <a:prstGeom prst="rect">
                <a:avLst/>
              </a:prstGeom>
            </p:spPr>
          </p:pic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980448E3-211A-558C-956A-03529A823A59}"/>
                  </a:ext>
                </a:extLst>
              </p:cNvPr>
              <p:cNvSpPr txBox="1"/>
              <p:nvPr/>
            </p:nvSpPr>
            <p:spPr>
              <a:xfrm>
                <a:off x="7162800" y="1126938"/>
                <a:ext cx="1066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Model</a:t>
                </a:r>
              </a:p>
            </p:txBody>
          </p:sp>
        </p:grpSp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id="{C9868FAA-045E-E442-9EA5-644542EDBEB8}"/>
                </a:ext>
              </a:extLst>
            </p:cNvPr>
            <p:cNvGrpSpPr/>
            <p:nvPr/>
          </p:nvGrpSpPr>
          <p:grpSpPr>
            <a:xfrm>
              <a:off x="6667177" y="2014034"/>
              <a:ext cx="1370862" cy="1918756"/>
              <a:chOff x="9296400" y="1091184"/>
              <a:chExt cx="1524000" cy="2222500"/>
            </a:xfrm>
          </p:grpSpPr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0CD5A921-1865-3A8E-AE3A-B161151C3F72}"/>
                  </a:ext>
                </a:extLst>
              </p:cNvPr>
              <p:cNvSpPr/>
              <p:nvPr/>
            </p:nvSpPr>
            <p:spPr>
              <a:xfrm>
                <a:off x="9433560" y="1091184"/>
                <a:ext cx="1219200" cy="2209800"/>
              </a:xfrm>
              <a:prstGeom prst="rect">
                <a:avLst/>
              </a:prstGeom>
              <a:solidFill>
                <a:schemeClr val="bg2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pic>
            <p:nvPicPr>
              <p:cNvPr id="33" name="Content Placeholder 5">
                <a:extLst>
                  <a:ext uri="{FF2B5EF4-FFF2-40B4-BE49-F238E27FC236}">
                    <a16:creationId xmlns:a16="http://schemas.microsoft.com/office/drawing/2014/main" id="{B30CD361-AF79-CB2D-831E-3EA7A4A394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662160" y="1548384"/>
                <a:ext cx="762000" cy="1765300"/>
              </a:xfrm>
              <a:prstGeom prst="rect">
                <a:avLst/>
              </a:prstGeom>
            </p:spPr>
          </p:pic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842978F2-A5EB-D243-78A8-2A3D7D45565C}"/>
                  </a:ext>
                </a:extLst>
              </p:cNvPr>
              <p:cNvSpPr txBox="1"/>
              <p:nvPr/>
            </p:nvSpPr>
            <p:spPr>
              <a:xfrm>
                <a:off x="9296400" y="1151322"/>
                <a:ext cx="1524000" cy="3921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EMS/MMS</a:t>
                </a:r>
              </a:p>
            </p:txBody>
          </p:sp>
        </p:grpSp>
        <p:sp>
          <p:nvSpPr>
            <p:cNvPr id="27" name="Arrow: Right 26">
              <a:extLst>
                <a:ext uri="{FF2B5EF4-FFF2-40B4-BE49-F238E27FC236}">
                  <a16:creationId xmlns:a16="http://schemas.microsoft.com/office/drawing/2014/main" id="{1329C893-7361-359E-DC16-28FC90F717FC}"/>
                </a:ext>
              </a:extLst>
            </p:cNvPr>
            <p:cNvSpPr/>
            <p:nvPr/>
          </p:nvSpPr>
          <p:spPr>
            <a:xfrm>
              <a:off x="5957070" y="2834152"/>
              <a:ext cx="753974" cy="328930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DC9DA96F-C73D-2C8B-1C74-5D7B8C141231}"/>
              </a:ext>
            </a:extLst>
          </p:cNvPr>
          <p:cNvGrpSpPr/>
          <p:nvPr/>
        </p:nvGrpSpPr>
        <p:grpSpPr>
          <a:xfrm>
            <a:off x="6469765" y="4257294"/>
            <a:ext cx="3603760" cy="2075625"/>
            <a:chOff x="8534400" y="4280630"/>
            <a:chExt cx="3603760" cy="2075625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360C00A8-460F-C82B-68C4-F29750F6006B}"/>
                </a:ext>
              </a:extLst>
            </p:cNvPr>
            <p:cNvSpPr/>
            <p:nvPr/>
          </p:nvSpPr>
          <p:spPr>
            <a:xfrm>
              <a:off x="8534400" y="4280630"/>
              <a:ext cx="3554992" cy="2075625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F7CC203D-5F6E-71E2-4478-33682F5D8BB1}"/>
                </a:ext>
              </a:extLst>
            </p:cNvPr>
            <p:cNvGrpSpPr/>
            <p:nvPr/>
          </p:nvGrpSpPr>
          <p:grpSpPr>
            <a:xfrm>
              <a:off x="8693407" y="4425810"/>
              <a:ext cx="1148251" cy="1812067"/>
              <a:chOff x="7086600" y="1066800"/>
              <a:chExt cx="1219200" cy="2209800"/>
            </a:xfrm>
          </p:grpSpPr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ECEEE229-66E8-96A8-03A2-DE7CFD1B3D75}"/>
                  </a:ext>
                </a:extLst>
              </p:cNvPr>
              <p:cNvSpPr/>
              <p:nvPr/>
            </p:nvSpPr>
            <p:spPr>
              <a:xfrm>
                <a:off x="7086600" y="1066800"/>
                <a:ext cx="1219200" cy="2209800"/>
              </a:xfrm>
              <a:prstGeom prst="rect">
                <a:avLst/>
              </a:prstGeom>
              <a:solidFill>
                <a:schemeClr val="bg2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10B7C653-5971-A251-5F9B-1008BB3F45E2}"/>
                  </a:ext>
                </a:extLst>
              </p:cNvPr>
              <p:cNvSpPr txBox="1"/>
              <p:nvPr/>
            </p:nvSpPr>
            <p:spPr>
              <a:xfrm>
                <a:off x="7162800" y="1126938"/>
                <a:ext cx="106680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0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Model</a:t>
                </a: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3FA9CCC6-DC00-B64A-E3DF-B03BD0A540BC}"/>
                </a:ext>
              </a:extLst>
            </p:cNvPr>
            <p:cNvGrpSpPr/>
            <p:nvPr/>
          </p:nvGrpSpPr>
          <p:grpSpPr>
            <a:xfrm>
              <a:off x="10702846" y="4414554"/>
              <a:ext cx="1435314" cy="1823323"/>
              <a:chOff x="9296400" y="1091184"/>
              <a:chExt cx="1524000" cy="2209800"/>
            </a:xfrm>
          </p:grpSpPr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E2E34D6D-D91C-3699-5210-88D7F3F569C1}"/>
                  </a:ext>
                </a:extLst>
              </p:cNvPr>
              <p:cNvSpPr/>
              <p:nvPr/>
            </p:nvSpPr>
            <p:spPr>
              <a:xfrm>
                <a:off x="9433560" y="1091184"/>
                <a:ext cx="1219200" cy="2209800"/>
              </a:xfrm>
              <a:prstGeom prst="rect">
                <a:avLst/>
              </a:prstGeom>
              <a:solidFill>
                <a:schemeClr val="bg2">
                  <a:lumMod val="95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 panose="020B0604020202020204"/>
                  <a:ea typeface="+mn-ea"/>
                  <a:cs typeface="+mn-cs"/>
                </a:endParaRPr>
              </a:p>
            </p:txBody>
          </p:sp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07A064F5-1ACD-CBF2-2AA3-E6BE9E1DF85F}"/>
                  </a:ext>
                </a:extLst>
              </p:cNvPr>
              <p:cNvSpPr txBox="1"/>
              <p:nvPr/>
            </p:nvSpPr>
            <p:spPr>
              <a:xfrm>
                <a:off x="9296400" y="1151322"/>
                <a:ext cx="1524000" cy="4103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0" i="0" u="none" strike="noStrike" kern="120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panose="020B0604020202020204"/>
                    <a:ea typeface="+mn-ea"/>
                    <a:cs typeface="+mn-cs"/>
                  </a:rPr>
                  <a:t>EMS/MMS</a:t>
                </a:r>
              </a:p>
            </p:txBody>
          </p:sp>
        </p:grpSp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8113D47E-00DD-FB3C-18D2-B9A5E090FDE9}"/>
                </a:ext>
              </a:extLst>
            </p:cNvPr>
            <p:cNvSpPr/>
            <p:nvPr/>
          </p:nvSpPr>
          <p:spPr>
            <a:xfrm>
              <a:off x="9959353" y="5216466"/>
              <a:ext cx="789423" cy="347300"/>
            </a:xfrm>
            <a:prstGeom prst="rightArrow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endParaRPr>
            </a:p>
          </p:txBody>
        </p:sp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93535C30-86AC-5340-4AD9-6F8187101E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962920" y="5007136"/>
              <a:ext cx="601038" cy="89308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4C1BDEF0-A8FC-37B4-8C1C-0D4C83351D0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1105631" y="4981803"/>
              <a:ext cx="601038" cy="918423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6" name="Arc 55">
            <a:extLst>
              <a:ext uri="{FF2B5EF4-FFF2-40B4-BE49-F238E27FC236}">
                <a16:creationId xmlns:a16="http://schemas.microsoft.com/office/drawing/2014/main" id="{35B45144-72D2-5E7E-D5CC-5A26AC985625}"/>
              </a:ext>
            </a:extLst>
          </p:cNvPr>
          <p:cNvSpPr/>
          <p:nvPr/>
        </p:nvSpPr>
        <p:spPr>
          <a:xfrm rot="4992964" flipV="1">
            <a:off x="5274524" y="3091148"/>
            <a:ext cx="2059370" cy="2094276"/>
          </a:xfrm>
          <a:prstGeom prst="arc">
            <a:avLst/>
          </a:prstGeom>
          <a:ln w="762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FC75EFA-7AD1-DDFF-DB35-EE3FB30BF982}"/>
              </a:ext>
            </a:extLst>
          </p:cNvPr>
          <p:cNvSpPr txBox="1"/>
          <p:nvPr/>
        </p:nvSpPr>
        <p:spPr>
          <a:xfrm>
            <a:off x="297565" y="1905000"/>
            <a:ext cx="239568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All ERCOT systems currently represent an ESR as a load/generator pair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3F1DFB92-C160-71AA-74A5-5E9D4AC93AF7}"/>
              </a:ext>
            </a:extLst>
          </p:cNvPr>
          <p:cNvSpPr txBox="1"/>
          <p:nvPr/>
        </p:nvSpPr>
        <p:spPr>
          <a:xfrm>
            <a:off x="3836426" y="5638800"/>
            <a:ext cx="26357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Post-RTC+B go-live, all core systems will utilize the single-model representation for ESRs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000D892-1424-C5B7-481A-3611CB5387BE}"/>
              </a:ext>
            </a:extLst>
          </p:cNvPr>
          <p:cNvSpPr txBox="1"/>
          <p:nvPr/>
        </p:nvSpPr>
        <p:spPr>
          <a:xfrm>
            <a:off x="6164281" y="1922794"/>
            <a:ext cx="22274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A1E6642-8067-956F-A578-5E73DB83E59E}"/>
              </a:ext>
            </a:extLst>
          </p:cNvPr>
          <p:cNvSpPr txBox="1"/>
          <p:nvPr/>
        </p:nvSpPr>
        <p:spPr>
          <a:xfrm>
            <a:off x="10024757" y="4152898"/>
            <a:ext cx="1998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A80000"/>
                </a:solidFill>
              </a:rPr>
              <a:t>Single-model</a:t>
            </a:r>
          </a:p>
        </p:txBody>
      </p:sp>
    </p:spTree>
    <p:extLst>
      <p:ext uri="{BB962C8B-B14F-4D97-AF65-F5344CB8AC3E}">
        <p14:creationId xmlns:p14="http://schemas.microsoft.com/office/powerpoint/2010/main" val="155069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Energy Storage Resources in the OS</a:t>
            </a:r>
            <a:endParaRPr lang="en-US" i="1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FCCC576-43FA-B1FA-0683-6BF216D4147C}"/>
              </a:ext>
            </a:extLst>
          </p:cNvPr>
          <p:cNvSpPr txBox="1">
            <a:spLocks/>
          </p:cNvSpPr>
          <p:nvPr/>
        </p:nvSpPr>
        <p:spPr>
          <a:xfrm>
            <a:off x="152400" y="990601"/>
            <a:ext cx="11887200" cy="16763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Starting October 29</a:t>
            </a:r>
            <a:r>
              <a:rPr lang="en-US" sz="3200" baseline="30000" dirty="0"/>
              <a:t>th</a:t>
            </a:r>
            <a:r>
              <a:rPr lang="en-US" sz="3200" dirty="0"/>
              <a:t>, the pre-RTC Outage Scheduler will contain references to both the </a:t>
            </a:r>
            <a:r>
              <a:rPr lang="en-US" sz="3200" dirty="0">
                <a:solidFill>
                  <a:srgbClr val="A80000"/>
                </a:solidFill>
              </a:rPr>
              <a:t>single-model</a:t>
            </a:r>
            <a:r>
              <a:rPr lang="en-US" sz="3200" dirty="0"/>
              <a:t> and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sz="3200" dirty="0"/>
              <a:t> ESR units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22F2D8D-BAB2-6084-AD88-E5A9B95CC7D5}"/>
              </a:ext>
            </a:extLst>
          </p:cNvPr>
          <p:cNvSpPr txBox="1">
            <a:spLocks/>
          </p:cNvSpPr>
          <p:nvPr/>
        </p:nvSpPr>
        <p:spPr>
          <a:xfrm>
            <a:off x="406400" y="4975686"/>
            <a:ext cx="11379200" cy="104411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800" dirty="0"/>
              <a:t>The “out-of-service” date of 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sz="2800" dirty="0"/>
              <a:t> ESRs and the “in-service” date of </a:t>
            </a:r>
            <a:r>
              <a:rPr lang="en-US" sz="2800" dirty="0">
                <a:solidFill>
                  <a:srgbClr val="A80000"/>
                </a:solidFill>
              </a:rPr>
              <a:t>single-model</a:t>
            </a:r>
            <a:r>
              <a:rPr lang="en-US" sz="2800" dirty="0"/>
              <a:t> ESRs will be </a:t>
            </a:r>
            <a:r>
              <a:rPr lang="en-US" sz="2800" u="sng" dirty="0"/>
              <a:t>December 5</a:t>
            </a:r>
            <a:r>
              <a:rPr lang="en-US" sz="2800" u="sng" baseline="30000" dirty="0"/>
              <a:t>th</a:t>
            </a:r>
            <a:endParaRPr lang="en-US" sz="28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9F727CB-55F8-168E-DC92-E05AD0CEA4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95834" y="2438400"/>
            <a:ext cx="8400332" cy="2138778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D8BC50-95DC-8E43-33AA-8AE34ABC0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 to October 29: Combo-Model Only Available in OS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70435-7E34-8456-AAB5-6F82D755D0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A5729CC-ACFD-F6FF-9724-4E5511F0BD38}"/>
              </a:ext>
            </a:extLst>
          </p:cNvPr>
          <p:cNvSpPr txBox="1">
            <a:spLocks/>
          </p:cNvSpPr>
          <p:nvPr/>
        </p:nvSpPr>
        <p:spPr>
          <a:xfrm>
            <a:off x="152400" y="990601"/>
            <a:ext cx="11887200" cy="1676399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Prior to October 29, only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sz="3200" dirty="0"/>
              <a:t> outages can be submitted into the pre-RTC Outage Scheduler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D025812-78C4-9709-37C2-9BACFF140C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63787"/>
            <a:ext cx="6588125" cy="19050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1EFB31F-ED2F-3C3E-8242-544DE2FAD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34000" y="4495800"/>
            <a:ext cx="6654271" cy="1905000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37648498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C1340-F15D-0D5A-C149-C47673B11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7FBF4C5-938A-0841-B6D8-1236B4B4D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508" y="4259828"/>
            <a:ext cx="8158692" cy="198120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EB8F040-50D6-4AB9-85F1-CB138DE916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0000" y="2131144"/>
            <a:ext cx="8210132" cy="198365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8748B0-F9D7-D908-4EDE-6AA948DC6F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5344D952-AD8F-88E5-43FC-CF30F5559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Combo and Single Model Representations in the OS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15596E6-C849-33A8-7D70-859FE17B8324}"/>
              </a:ext>
            </a:extLst>
          </p:cNvPr>
          <p:cNvSpPr txBox="1">
            <a:spLocks/>
          </p:cNvSpPr>
          <p:nvPr/>
        </p:nvSpPr>
        <p:spPr>
          <a:xfrm>
            <a:off x="406400" y="803337"/>
            <a:ext cx="11379200" cy="11778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After October 29 and prior to RTC go-live, the submitter of ESR outages must consider the December 5th transition date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21A8825-9E88-438E-A52A-15229B3B1B5B}"/>
              </a:ext>
            </a:extLst>
          </p:cNvPr>
          <p:cNvSpPr txBox="1"/>
          <p:nvPr/>
        </p:nvSpPr>
        <p:spPr>
          <a:xfrm>
            <a:off x="1049594" y="2089807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i="1" dirty="0"/>
              <a:t>Outages ending prior to Dec. 5</a:t>
            </a:r>
            <a:r>
              <a:rPr lang="en-US" i="1" baseline="30000" dirty="0"/>
              <a:t>th</a:t>
            </a:r>
            <a:r>
              <a:rPr lang="en-US" i="1" dirty="0"/>
              <a:t> must be made on the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i="1" dirty="0"/>
              <a:t> unit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302638F-63D0-41E3-A087-E6D1505E85F5}"/>
              </a:ext>
            </a:extLst>
          </p:cNvPr>
          <p:cNvSpPr txBox="1"/>
          <p:nvPr/>
        </p:nvSpPr>
        <p:spPr>
          <a:xfrm>
            <a:off x="8458200" y="5359487"/>
            <a:ext cx="2743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Outages starting after Dec. 5</a:t>
            </a:r>
            <a:r>
              <a:rPr lang="en-US" i="1" baseline="30000" dirty="0"/>
              <a:t>th</a:t>
            </a:r>
            <a:r>
              <a:rPr lang="en-US" i="1" dirty="0"/>
              <a:t> must be made on the </a:t>
            </a:r>
            <a:r>
              <a:rPr lang="en-US" i="1" dirty="0">
                <a:solidFill>
                  <a:srgbClr val="A80000"/>
                </a:solidFill>
              </a:rPr>
              <a:t>single-model</a:t>
            </a:r>
            <a:r>
              <a:rPr lang="en-US" i="1" dirty="0"/>
              <a:t> unit </a:t>
            </a:r>
          </a:p>
        </p:txBody>
      </p:sp>
    </p:spTree>
    <p:extLst>
      <p:ext uri="{BB962C8B-B14F-4D97-AF65-F5344CB8AC3E}">
        <p14:creationId xmlns:p14="http://schemas.microsoft.com/office/powerpoint/2010/main" val="41273292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5AA12E-F2D5-7A2A-DC7F-0FDCB198A8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A75319-CDCA-6CDB-049C-282242408E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6857" y="2875369"/>
            <a:ext cx="8532059" cy="246034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9BD6D7-6EBD-196E-0FEB-232CB3465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3ED66AD-5A1A-67B0-3CC0-6DA4B8F99E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Combo and Single Model Representations in the OS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F5B8F20-DAB4-BD30-4CA2-B8B364F1A5E0}"/>
              </a:ext>
            </a:extLst>
          </p:cNvPr>
          <p:cNvSpPr txBox="1"/>
          <p:nvPr/>
        </p:nvSpPr>
        <p:spPr>
          <a:xfrm>
            <a:off x="2057400" y="5449669"/>
            <a:ext cx="827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Therefore, outages crossing the Dec. 5</a:t>
            </a:r>
            <a:r>
              <a:rPr lang="en-US" i="1" baseline="30000" dirty="0"/>
              <a:t>th</a:t>
            </a:r>
            <a:r>
              <a:rPr lang="en-US" i="1" dirty="0"/>
              <a:t> transition date must be split into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i="1" dirty="0"/>
              <a:t> and </a:t>
            </a:r>
            <a:r>
              <a:rPr lang="en-US" i="1" dirty="0">
                <a:solidFill>
                  <a:srgbClr val="A80000"/>
                </a:solidFill>
              </a:rPr>
              <a:t>single-model </a:t>
            </a:r>
            <a:r>
              <a:rPr lang="en-US" i="1" dirty="0"/>
              <a:t>unit outages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0F435E0-840E-32E4-36FB-3BAE586DB8F5}"/>
              </a:ext>
            </a:extLst>
          </p:cNvPr>
          <p:cNvSpPr txBox="1">
            <a:spLocks/>
          </p:cNvSpPr>
          <p:nvPr/>
        </p:nvSpPr>
        <p:spPr>
          <a:xfrm>
            <a:off x="406400" y="803337"/>
            <a:ext cx="11379200" cy="117786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1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200" dirty="0"/>
              <a:t>After October 29 and prior to RTC go-live, the submitter of ESR outages must consider the December 5th transition date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C83F98-29C8-ABF1-9250-A0FF6B7A9839}"/>
              </a:ext>
            </a:extLst>
          </p:cNvPr>
          <p:cNvSpPr txBox="1"/>
          <p:nvPr/>
        </p:nvSpPr>
        <p:spPr>
          <a:xfrm>
            <a:off x="2011313" y="2229038"/>
            <a:ext cx="8270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i="1" dirty="0"/>
              <a:t>After October 29, newly-submitted </a:t>
            </a:r>
            <a:r>
              <a:rPr lang="en-US" i="1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i="1" dirty="0"/>
              <a:t> outages can not extend past their updated out-of-service date of December 5.</a:t>
            </a:r>
          </a:p>
        </p:txBody>
      </p:sp>
    </p:spTree>
    <p:extLst>
      <p:ext uri="{BB962C8B-B14F-4D97-AF65-F5344CB8AC3E}">
        <p14:creationId xmlns:p14="http://schemas.microsoft.com/office/powerpoint/2010/main" val="7432026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B791D867-41DC-E28E-6C6E-3EE10B7821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3999" y="2580006"/>
            <a:ext cx="8830733" cy="2144394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0205694-CD95-87B1-5910-D1370F389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 RTC Go-Live: All Outages Will Be Single-Model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95A3A7-93AE-B354-AA6D-190615F540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990601"/>
            <a:ext cx="11379200" cy="1142999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After RTC go-live, all outage submissions will reference the </a:t>
            </a:r>
            <a:r>
              <a:rPr lang="en-US" sz="2800" dirty="0">
                <a:solidFill>
                  <a:srgbClr val="A80000"/>
                </a:solidFill>
              </a:rPr>
              <a:t>single-model</a:t>
            </a:r>
            <a:r>
              <a:rPr lang="en-US" sz="2800" dirty="0"/>
              <a:t> representation of ESRs.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0646C1-30F4-6D5D-F502-20A23C182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637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9FA3B-B5F0-F7AF-FD4E-6D73050B5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Conversion of Combo-Model Outages During RTC Cutover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7DFEA-9A42-3399-A559-30966689C6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6400" y="865381"/>
            <a:ext cx="11379200" cy="7619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ERCOT will convert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dirty="0"/>
              <a:t> outages that are active during RTC cutover or are scheduled to start after December 5.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8CEE84-CBB5-14AC-D8CB-8CAFCAF52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8E1075-26E9-82D2-7E66-76BB181645B1}"/>
              </a:ext>
            </a:extLst>
          </p:cNvPr>
          <p:cNvSpPr txBox="1"/>
          <p:nvPr/>
        </p:nvSpPr>
        <p:spPr>
          <a:xfrm>
            <a:off x="10208032" y="3710503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Conversion Process</a:t>
            </a:r>
          </a:p>
        </p:txBody>
      </p:sp>
      <p:sp>
        <p:nvSpPr>
          <p:cNvPr id="12" name="Arrow: Curved Right 11">
            <a:extLst>
              <a:ext uri="{FF2B5EF4-FFF2-40B4-BE49-F238E27FC236}">
                <a16:creationId xmlns:a16="http://schemas.microsoft.com/office/drawing/2014/main" id="{1D748F00-72C7-211C-933D-7B679415A2DF}"/>
              </a:ext>
            </a:extLst>
          </p:cNvPr>
          <p:cNvSpPr/>
          <p:nvPr/>
        </p:nvSpPr>
        <p:spPr>
          <a:xfrm flipH="1">
            <a:off x="9426367" y="3505200"/>
            <a:ext cx="871589" cy="1474838"/>
          </a:xfrm>
          <a:prstGeom prst="curvedRightArrow">
            <a:avLst>
              <a:gd name="adj1" fmla="val 25000"/>
              <a:gd name="adj2" fmla="val 70468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CDA12CA-CEAC-CAF6-12A6-51706F858F9D}"/>
              </a:ext>
            </a:extLst>
          </p:cNvPr>
          <p:cNvSpPr txBox="1"/>
          <p:nvPr/>
        </p:nvSpPr>
        <p:spPr>
          <a:xfrm>
            <a:off x="2599701" y="1918272"/>
            <a:ext cx="1371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Pre-RTC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B1F3A99-9DBB-52B4-590C-F3D855B689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7417" y="1945311"/>
            <a:ext cx="6762750" cy="1984971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3B5E3823-8A72-D1A6-A99F-AFF79B379C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7411" y="4339628"/>
            <a:ext cx="6762755" cy="1984972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D676A0E-8203-BC91-3D0E-1A4925E5BA77}"/>
              </a:ext>
            </a:extLst>
          </p:cNvPr>
          <p:cNvSpPr txBox="1"/>
          <p:nvPr/>
        </p:nvSpPr>
        <p:spPr>
          <a:xfrm>
            <a:off x="2599701" y="4329796"/>
            <a:ext cx="18736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Post Go-Live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0EDCED1-079C-42B3-F485-A6406FA2AD59}"/>
              </a:ext>
            </a:extLst>
          </p:cNvPr>
          <p:cNvSpPr txBox="1"/>
          <p:nvPr/>
        </p:nvSpPr>
        <p:spPr>
          <a:xfrm>
            <a:off x="76200" y="2217003"/>
            <a:ext cx="24817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sz="1600" i="1" dirty="0"/>
              <a:t> outages may exist which extend across the go-live date…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DCEEB4D-C42B-435A-D1FA-221D9E134647}"/>
              </a:ext>
            </a:extLst>
          </p:cNvPr>
          <p:cNvSpPr txBox="1"/>
          <p:nvPr/>
        </p:nvSpPr>
        <p:spPr>
          <a:xfrm>
            <a:off x="9762510" y="2308550"/>
            <a:ext cx="22770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…or are scheduled to start after Dec. 5</a:t>
            </a:r>
            <a:r>
              <a:rPr lang="en-US" sz="1600" i="1" baseline="30000" dirty="0"/>
              <a:t>th </a:t>
            </a:r>
            <a:r>
              <a:rPr lang="en-US" sz="1600" i="1" dirty="0"/>
              <a:t>will be converted.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BB97988F-C0E4-CD74-A535-82500C36F976}"/>
              </a:ext>
            </a:extLst>
          </p:cNvPr>
          <p:cNvSpPr/>
          <p:nvPr/>
        </p:nvSpPr>
        <p:spPr>
          <a:xfrm rot="21246233">
            <a:off x="1730630" y="2802457"/>
            <a:ext cx="3169234" cy="498101"/>
          </a:xfrm>
          <a:custGeom>
            <a:avLst/>
            <a:gdLst>
              <a:gd name="connsiteX0" fmla="*/ 0 w 3667432"/>
              <a:gd name="connsiteY0" fmla="*/ 275303 h 1192749"/>
              <a:gd name="connsiteX1" fmla="*/ 1081548 w 3667432"/>
              <a:gd name="connsiteY1" fmla="*/ 1189703 h 1192749"/>
              <a:gd name="connsiteX2" fmla="*/ 3667432 w 3667432"/>
              <a:gd name="connsiteY2" fmla="*/ 0 h 1192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67432" h="1192749">
                <a:moveTo>
                  <a:pt x="0" y="275303"/>
                </a:moveTo>
                <a:cubicBezTo>
                  <a:pt x="235154" y="755445"/>
                  <a:pt x="470309" y="1235587"/>
                  <a:pt x="1081548" y="1189703"/>
                </a:cubicBezTo>
                <a:cubicBezTo>
                  <a:pt x="1692787" y="1143819"/>
                  <a:pt x="3149600" y="263832"/>
                  <a:pt x="3667432" y="0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D3EC6718-94B9-3724-F52B-C5A8D03A8E3C}"/>
              </a:ext>
            </a:extLst>
          </p:cNvPr>
          <p:cNvSpPr/>
          <p:nvPr/>
        </p:nvSpPr>
        <p:spPr>
          <a:xfrm>
            <a:off x="1675469" y="3057832"/>
            <a:ext cx="3618271" cy="722120"/>
          </a:xfrm>
          <a:custGeom>
            <a:avLst/>
            <a:gdLst>
              <a:gd name="connsiteX0" fmla="*/ 0 w 3618271"/>
              <a:gd name="connsiteY0" fmla="*/ 0 h 935128"/>
              <a:gd name="connsiteX1" fmla="*/ 1042219 w 3618271"/>
              <a:gd name="connsiteY1" fmla="*/ 934065 h 935128"/>
              <a:gd name="connsiteX2" fmla="*/ 3618271 w 3618271"/>
              <a:gd name="connsiteY2" fmla="*/ 147484 h 9351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18271" h="935128">
                <a:moveTo>
                  <a:pt x="0" y="0"/>
                </a:moveTo>
                <a:cubicBezTo>
                  <a:pt x="219587" y="454742"/>
                  <a:pt x="439174" y="909484"/>
                  <a:pt x="1042219" y="934065"/>
                </a:cubicBezTo>
                <a:cubicBezTo>
                  <a:pt x="1645264" y="958646"/>
                  <a:pt x="2631767" y="553065"/>
                  <a:pt x="3618271" y="147484"/>
                </a:cubicBezTo>
              </a:path>
            </a:pathLst>
          </a:cu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935A64B2-3629-7400-8D97-28287A814FEC}"/>
              </a:ext>
            </a:extLst>
          </p:cNvPr>
          <p:cNvCxnSpPr/>
          <p:nvPr/>
        </p:nvCxnSpPr>
        <p:spPr>
          <a:xfrm flipH="1" flipV="1">
            <a:off x="8378611" y="2362200"/>
            <a:ext cx="1219200" cy="381000"/>
          </a:xfrm>
          <a:prstGeom prst="straightConnector1">
            <a:avLst/>
          </a:pr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6033E840-F03E-E43C-55E5-C148A331D936}"/>
              </a:ext>
            </a:extLst>
          </p:cNvPr>
          <p:cNvSpPr txBox="1"/>
          <p:nvPr/>
        </p:nvSpPr>
        <p:spPr>
          <a:xfrm>
            <a:off x="-76200" y="4343400"/>
            <a:ext cx="26636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600" i="1" dirty="0">
                <a:solidFill>
                  <a:schemeClr val="accent1">
                    <a:lumMod val="75000"/>
                  </a:schemeClr>
                </a:solidFill>
              </a:rPr>
              <a:t>Combo-model</a:t>
            </a:r>
            <a:r>
              <a:rPr lang="en-US" sz="1600" i="1" dirty="0"/>
              <a:t> outages that have concluded prior to go-live will not be converted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14BEAAEC-DB26-3803-670C-3DFC401946F0}"/>
              </a:ext>
            </a:extLst>
          </p:cNvPr>
          <p:cNvCxnSpPr>
            <a:endCxn id="10" idx="1"/>
          </p:cNvCxnSpPr>
          <p:nvPr/>
        </p:nvCxnSpPr>
        <p:spPr>
          <a:xfrm>
            <a:off x="1524000" y="5174397"/>
            <a:ext cx="1063411" cy="157717"/>
          </a:xfrm>
          <a:prstGeom prst="straightConnector1">
            <a:avLst/>
          </a:prstGeom>
          <a:noFill/>
          <a:ln>
            <a:solidFill>
              <a:srgbClr val="FF0000"/>
            </a:solidFill>
            <a:prstDash val="sysDot"/>
            <a:headEnd type="none" w="med" len="med"/>
            <a:tailEnd type="arrow" w="med" len="me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4210427870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c34af464-7aa1-4edd-9be4-83dffc1cb926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700</TotalTime>
  <Words>373</Words>
  <Application>Microsoft Office PowerPoint</Application>
  <PresentationFormat>Widescreen</PresentationFormat>
  <Paragraphs>49</Paragraphs>
  <Slides>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1_Custom Design</vt:lpstr>
      <vt:lpstr>Office Theme</vt:lpstr>
      <vt:lpstr>PowerPoint Presentation</vt:lpstr>
      <vt:lpstr>Key Model Changes to Support RTC+B Effort</vt:lpstr>
      <vt:lpstr>Representation of Energy Storage Resources in the OS</vt:lpstr>
      <vt:lpstr>Prior to October 29: Combo-Model Only Available in OS</vt:lpstr>
      <vt:lpstr>Combo and Single Model Representations in the OS</vt:lpstr>
      <vt:lpstr>Combo and Single Model Representations in the OS</vt:lpstr>
      <vt:lpstr>Post RTC Go-Live: All Outages Will Be Single-Model</vt:lpstr>
      <vt:lpstr>Conversion of Combo-Model Outages During RTC Cutover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Badri, Sreenivas</cp:lastModifiedBy>
  <cp:revision>44</cp:revision>
  <cp:lastPrinted>2016-01-21T20:53:15Z</cp:lastPrinted>
  <dcterms:created xsi:type="dcterms:W3CDTF">2016-01-21T15:20:31Z</dcterms:created>
  <dcterms:modified xsi:type="dcterms:W3CDTF">2025-10-22T17:16:16Z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2025-10-16T18:30:53Z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ef0a4721-44ef-44b0-9695-51f911e7e44a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10, 3, 0, 1</vt:lpwstr>
  </property>
</Properties>
</file>