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8" r:id="rId6"/>
    <p:sldId id="285" r:id="rId7"/>
    <p:sldId id="287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28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1506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1E487-B2BC-4A5B-8867-1EBC1ADC89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11DB0D-7527-442A-9113-48134874230F}">
      <dgm:prSet custT="1"/>
      <dgm:spPr/>
      <dgm:t>
        <a:bodyPr/>
        <a:lstStyle/>
        <a:p>
          <a:r>
            <a:rPr lang="en-US" sz="2200" dirty="0"/>
            <a:t>Far West Texas Event on June 24, 2025 @ 01:08 AM</a:t>
          </a:r>
        </a:p>
        <a:p>
          <a:r>
            <a:rPr lang="en-US" sz="2200" dirty="0"/>
            <a:t>~350 MW total load reduction (~184 MW consequential load loss)</a:t>
          </a:r>
        </a:p>
      </dgm:t>
    </dgm:pt>
    <dgm:pt modelId="{7A672DC0-58DF-4108-B701-14244DD4405F}" type="parTrans" cxnId="{DD3E393D-3925-4145-B684-D692DA9CB9BC}">
      <dgm:prSet/>
      <dgm:spPr/>
      <dgm:t>
        <a:bodyPr/>
        <a:lstStyle/>
        <a:p>
          <a:endParaRPr lang="en-US"/>
        </a:p>
      </dgm:t>
    </dgm:pt>
    <dgm:pt modelId="{908C49E9-CCA1-4B7C-B711-87BBC5C480D8}" type="sibTrans" cxnId="{DD3E393D-3925-4145-B684-D692DA9CB9BC}">
      <dgm:prSet/>
      <dgm:spPr/>
      <dgm:t>
        <a:bodyPr/>
        <a:lstStyle/>
        <a:p>
          <a:endParaRPr lang="en-US"/>
        </a:p>
      </dgm:t>
    </dgm:pt>
    <dgm:pt modelId="{D635BB58-723D-42AB-9D51-AAC66153C829}">
      <dgm:prSet custT="1"/>
      <dgm:spPr/>
      <dgm:t>
        <a:bodyPr/>
        <a:lstStyle/>
        <a:p>
          <a:r>
            <a:rPr lang="en-US" sz="1600" dirty="0">
              <a:solidFill>
                <a:schemeClr val="tx2"/>
              </a:solidFill>
            </a:rPr>
            <a:t>Consequential load loss of ~184 MW</a:t>
          </a:r>
        </a:p>
      </dgm:t>
    </dgm:pt>
    <dgm:pt modelId="{833445D6-D564-4E86-9FD9-04EC0FBA30F1}" type="parTrans" cxnId="{F694E58E-B2CA-41FC-961D-DD9D177403DA}">
      <dgm:prSet/>
      <dgm:spPr/>
      <dgm:t>
        <a:bodyPr/>
        <a:lstStyle/>
        <a:p>
          <a:endParaRPr lang="en-US"/>
        </a:p>
      </dgm:t>
    </dgm:pt>
    <dgm:pt modelId="{08480EE9-AEC7-4FCB-B349-C98704CC4D1C}" type="sibTrans" cxnId="{F694E58E-B2CA-41FC-961D-DD9D177403DA}">
      <dgm:prSet/>
      <dgm:spPr/>
      <dgm:t>
        <a:bodyPr/>
        <a:lstStyle/>
        <a:p>
          <a:endParaRPr lang="en-US"/>
        </a:p>
      </dgm:t>
    </dgm:pt>
    <dgm:pt modelId="{E51796FB-DD33-4545-AD66-B8D9570BAD97}">
      <dgm:prSet custT="1"/>
      <dgm:spPr/>
      <dgm:t>
        <a:bodyPr/>
        <a:lstStyle/>
        <a:p>
          <a:r>
            <a:rPr lang="en-US" sz="1600" dirty="0">
              <a:solidFill>
                <a:schemeClr val="tx2"/>
              </a:solidFill>
            </a:rPr>
            <a:t>Non-consequential load loss of ~166 MW </a:t>
          </a:r>
        </a:p>
      </dgm:t>
    </dgm:pt>
    <dgm:pt modelId="{291EE70A-BFF1-4933-9BE4-297C848D51EF}" type="parTrans" cxnId="{BD508A6C-F301-4B75-9F86-949D40BB3CE3}">
      <dgm:prSet/>
      <dgm:spPr/>
      <dgm:t>
        <a:bodyPr/>
        <a:lstStyle/>
        <a:p>
          <a:endParaRPr lang="en-US"/>
        </a:p>
      </dgm:t>
    </dgm:pt>
    <dgm:pt modelId="{97F09BB8-32B8-4622-985D-A89FD17CF6EC}" type="sibTrans" cxnId="{BD508A6C-F301-4B75-9F86-949D40BB3CE3}">
      <dgm:prSet/>
      <dgm:spPr/>
      <dgm:t>
        <a:bodyPr/>
        <a:lstStyle/>
        <a:p>
          <a:endParaRPr lang="en-US"/>
        </a:p>
      </dgm:t>
    </dgm:pt>
    <dgm:pt modelId="{E425CEBB-E4B4-41DD-B16A-BE2DE6C35BF8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600" dirty="0">
              <a:solidFill>
                <a:schemeClr val="tx2"/>
              </a:solidFill>
            </a:rPr>
            <a:t> 2 nearby crypto facilities reduced ~89 MW of consumption</a:t>
          </a:r>
        </a:p>
      </dgm:t>
    </dgm:pt>
    <dgm:pt modelId="{FDE5BA9F-F772-4246-BADD-8194B98215D8}" type="parTrans" cxnId="{1E0B04C7-9B69-413B-8501-D7F7CAF0976D}">
      <dgm:prSet/>
      <dgm:spPr/>
      <dgm:t>
        <a:bodyPr/>
        <a:lstStyle/>
        <a:p>
          <a:endParaRPr lang="en-US"/>
        </a:p>
      </dgm:t>
    </dgm:pt>
    <dgm:pt modelId="{B1724AB7-B7F9-410D-AC23-7575613A5D2D}" type="sibTrans" cxnId="{1E0B04C7-9B69-413B-8501-D7F7CAF0976D}">
      <dgm:prSet/>
      <dgm:spPr/>
      <dgm:t>
        <a:bodyPr/>
        <a:lstStyle/>
        <a:p>
          <a:endParaRPr lang="en-US"/>
        </a:p>
      </dgm:t>
    </dgm:pt>
    <dgm:pt modelId="{3263529F-BF9A-4247-A916-BA94B1992EA3}">
      <dgm:prSet custT="1"/>
      <dgm:spPr/>
      <dgm:t>
        <a:bodyPr/>
        <a:lstStyle/>
        <a:p>
          <a:r>
            <a:rPr lang="en-US" sz="1600" dirty="0">
              <a:solidFill>
                <a:schemeClr val="tx2"/>
              </a:solidFill>
            </a:rPr>
            <a:t>System frequency increased to 60.06 Hz and</a:t>
          </a:r>
        </a:p>
      </dgm:t>
    </dgm:pt>
    <dgm:pt modelId="{9EF2CA18-94A0-4CA2-BC18-617172D9621B}" type="parTrans" cxnId="{910568C0-CC16-49C4-88F4-56FFBBFDB354}">
      <dgm:prSet/>
      <dgm:spPr/>
      <dgm:t>
        <a:bodyPr/>
        <a:lstStyle/>
        <a:p>
          <a:endParaRPr lang="en-US"/>
        </a:p>
      </dgm:t>
    </dgm:pt>
    <dgm:pt modelId="{E6640F3A-75FC-4285-B917-674EFFCF53F6}" type="sibTrans" cxnId="{910568C0-CC16-49C4-88F4-56FFBBFDB354}">
      <dgm:prSet/>
      <dgm:spPr/>
      <dgm:t>
        <a:bodyPr/>
        <a:lstStyle/>
        <a:p>
          <a:endParaRPr lang="en-US"/>
        </a:p>
      </dgm:t>
    </dgm:pt>
    <dgm:pt modelId="{E6BA1FF4-75D5-4605-A9F1-61E02C0F335B}">
      <dgm:prSet/>
      <dgm:spPr/>
      <dgm:t>
        <a:bodyPr/>
        <a:lstStyle/>
        <a:p>
          <a:endParaRPr lang="en-US" sz="2100" dirty="0"/>
        </a:p>
      </dgm:t>
    </dgm:pt>
    <dgm:pt modelId="{72A56555-BF33-4E80-81A8-518E2C369B32}" type="parTrans" cxnId="{283DEB2C-9061-434E-9224-C0E2631ADDAC}">
      <dgm:prSet/>
      <dgm:spPr/>
      <dgm:t>
        <a:bodyPr/>
        <a:lstStyle/>
        <a:p>
          <a:endParaRPr lang="en-US"/>
        </a:p>
      </dgm:t>
    </dgm:pt>
    <dgm:pt modelId="{3E5C1BED-60CB-4CA9-99CA-E3F3238B129C}" type="sibTrans" cxnId="{283DEB2C-9061-434E-9224-C0E2631ADDAC}">
      <dgm:prSet/>
      <dgm:spPr/>
      <dgm:t>
        <a:bodyPr/>
        <a:lstStyle/>
        <a:p>
          <a:endParaRPr lang="en-US"/>
        </a:p>
      </dgm:t>
    </dgm:pt>
    <dgm:pt modelId="{04A8A071-004B-4459-A3A1-E5F488EB53FF}">
      <dgm:prSet custT="1"/>
      <dgm:spPr/>
      <dgm:t>
        <a:bodyPr/>
        <a:lstStyle/>
        <a:p>
          <a:r>
            <a:rPr lang="en-US" sz="1600" dirty="0">
              <a:solidFill>
                <a:schemeClr val="tx2"/>
              </a:solidFill>
            </a:rPr>
            <a:t>Line-Line-to-Ground (LLG) fault due to lightning strike on 138 kV in Far West Texas area with high concentration of oil and gas facilities; fault cleared in ~5 cycles</a:t>
          </a:r>
        </a:p>
      </dgm:t>
    </dgm:pt>
    <dgm:pt modelId="{68597296-6D48-46D1-B963-26F73973CBB0}" type="parTrans" cxnId="{7BC79931-343F-4037-9125-90BCA2C15DBA}">
      <dgm:prSet/>
      <dgm:spPr/>
      <dgm:t>
        <a:bodyPr/>
        <a:lstStyle/>
        <a:p>
          <a:endParaRPr lang="en-US"/>
        </a:p>
      </dgm:t>
    </dgm:pt>
    <dgm:pt modelId="{A57A40A1-C3C8-460E-A2E8-DA5B12D04DB5}" type="sibTrans" cxnId="{7BC79931-343F-4037-9125-90BCA2C15DBA}">
      <dgm:prSet/>
      <dgm:spPr/>
      <dgm:t>
        <a:bodyPr/>
        <a:lstStyle/>
        <a:p>
          <a:endParaRPr lang="en-US"/>
        </a:p>
      </dgm:t>
    </dgm:pt>
    <dgm:pt modelId="{9A34EBAC-E36E-4955-B17C-FB82F8F6F70B}">
      <dgm:prSet custT="1"/>
      <dgm:spPr/>
      <dgm:t>
        <a:bodyPr/>
        <a:lstStyle/>
        <a:p>
          <a:r>
            <a:rPr lang="en-US" sz="1600" dirty="0">
              <a:solidFill>
                <a:schemeClr val="tx2"/>
              </a:solidFill>
            </a:rPr>
            <a:t>All individual oil/gas loads involved are &lt;75 MW</a:t>
          </a:r>
        </a:p>
      </dgm:t>
    </dgm:pt>
    <dgm:pt modelId="{FB37051B-91C2-4F1B-B418-7581B585D71F}" type="parTrans" cxnId="{DBA5F1D3-3813-4188-9709-34337633CE5F}">
      <dgm:prSet/>
      <dgm:spPr/>
      <dgm:t>
        <a:bodyPr/>
        <a:lstStyle/>
        <a:p>
          <a:endParaRPr lang="en-US"/>
        </a:p>
      </dgm:t>
    </dgm:pt>
    <dgm:pt modelId="{1E16F3B6-3938-4BDF-9313-AF8D185E1C5A}" type="sibTrans" cxnId="{DBA5F1D3-3813-4188-9709-34337633CE5F}">
      <dgm:prSet/>
      <dgm:spPr/>
      <dgm:t>
        <a:bodyPr/>
        <a:lstStyle/>
        <a:p>
          <a:endParaRPr lang="en-US"/>
        </a:p>
      </dgm:t>
    </dgm:pt>
    <dgm:pt modelId="{51EA54F8-C57F-4BB4-BEA6-CD31787673D6}">
      <dgm:prSet custT="1"/>
      <dgm:spPr/>
      <dgm:t>
        <a:bodyPr/>
        <a:lstStyle/>
        <a:p>
          <a:pPr>
            <a:buNone/>
          </a:pPr>
          <a:r>
            <a:rPr lang="en-US" sz="1600" dirty="0">
              <a:solidFill>
                <a:schemeClr val="tx2"/>
              </a:solidFill>
            </a:rPr>
            <a:t>   recovered in 5min 8sec</a:t>
          </a:r>
        </a:p>
      </dgm:t>
    </dgm:pt>
    <dgm:pt modelId="{3A3124A9-C2DE-4D7E-8DE3-E6FA0BF358E9}" type="parTrans" cxnId="{27060AB3-B485-40A3-8F73-A685B6BC185D}">
      <dgm:prSet/>
      <dgm:spPr/>
      <dgm:t>
        <a:bodyPr/>
        <a:lstStyle/>
        <a:p>
          <a:endParaRPr lang="en-US"/>
        </a:p>
      </dgm:t>
    </dgm:pt>
    <dgm:pt modelId="{5BFB3EDC-0D1F-4242-99E8-04B20F280C59}" type="sibTrans" cxnId="{27060AB3-B485-40A3-8F73-A685B6BC185D}">
      <dgm:prSet/>
      <dgm:spPr/>
      <dgm:t>
        <a:bodyPr/>
        <a:lstStyle/>
        <a:p>
          <a:endParaRPr lang="en-US"/>
        </a:p>
      </dgm:t>
    </dgm:pt>
    <dgm:pt modelId="{4C807725-40D8-499C-8EE4-5CA09F620592}">
      <dgm:prSet custT="1"/>
      <dgm:spPr/>
      <dgm:t>
        <a:bodyPr/>
        <a:lstStyle/>
        <a:p>
          <a:pPr>
            <a:buNone/>
          </a:pPr>
          <a:r>
            <a:rPr lang="en-US" sz="1600" dirty="0">
              <a:solidFill>
                <a:schemeClr val="tx2"/>
              </a:solidFill>
            </a:rPr>
            <a:t>   (some &gt;75 MW if aggregated by substation)</a:t>
          </a:r>
        </a:p>
      </dgm:t>
    </dgm:pt>
    <dgm:pt modelId="{11118F5B-2C37-490E-AE9F-37BDF6AE1F83}" type="parTrans" cxnId="{942AACA0-1FAD-42FB-B750-96E227D016DE}">
      <dgm:prSet/>
      <dgm:spPr/>
      <dgm:t>
        <a:bodyPr/>
        <a:lstStyle/>
        <a:p>
          <a:endParaRPr lang="en-US"/>
        </a:p>
      </dgm:t>
    </dgm:pt>
    <dgm:pt modelId="{ABD290B4-A5CC-4894-B223-718BB9D1A7E7}" type="sibTrans" cxnId="{942AACA0-1FAD-42FB-B750-96E227D016DE}">
      <dgm:prSet/>
      <dgm:spPr/>
      <dgm:t>
        <a:bodyPr/>
        <a:lstStyle/>
        <a:p>
          <a:endParaRPr lang="en-US"/>
        </a:p>
      </dgm:t>
    </dgm:pt>
    <dgm:pt modelId="{D48DAEF9-2F22-4C6D-A675-2381CB90456B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600" dirty="0">
              <a:solidFill>
                <a:schemeClr val="tx2"/>
              </a:solidFill>
            </a:rPr>
            <a:t>Multiple line circuits experienced an outage of ~1 second, causing 9 oil/gas loads to connected to the outage lines to disconnect from the system</a:t>
          </a:r>
        </a:p>
      </dgm:t>
    </dgm:pt>
    <dgm:pt modelId="{F388EC75-58BC-484D-B5B1-193BE7C30F2E}" type="parTrans" cxnId="{D4974BCB-6665-4AA1-BAF1-9B7364901FBB}">
      <dgm:prSet/>
      <dgm:spPr/>
      <dgm:t>
        <a:bodyPr/>
        <a:lstStyle/>
        <a:p>
          <a:endParaRPr lang="en-US"/>
        </a:p>
      </dgm:t>
    </dgm:pt>
    <dgm:pt modelId="{547225C2-A7CF-4611-8920-6FF1EABE38B6}" type="sibTrans" cxnId="{D4974BCB-6665-4AA1-BAF1-9B7364901FBB}">
      <dgm:prSet/>
      <dgm:spPr/>
      <dgm:t>
        <a:bodyPr/>
        <a:lstStyle/>
        <a:p>
          <a:endParaRPr lang="en-US"/>
        </a:p>
      </dgm:t>
    </dgm:pt>
    <dgm:pt modelId="{D83F5674-031B-4BCD-8724-5F67D813418D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600" dirty="0">
              <a:solidFill>
                <a:schemeClr val="tx2"/>
              </a:solidFill>
            </a:rPr>
            <a:t> Additional 10 oil/gas loads remained connected and did not fully ride-through the voltage sag and reduced a combined ~77 MW of consumption </a:t>
          </a:r>
        </a:p>
      </dgm:t>
    </dgm:pt>
    <dgm:pt modelId="{FB246F39-087F-4B79-8DF5-156A6F53C653}" type="parTrans" cxnId="{054A9C9E-39A7-4124-94BF-4DA48A0A0A26}">
      <dgm:prSet/>
      <dgm:spPr/>
      <dgm:t>
        <a:bodyPr/>
        <a:lstStyle/>
        <a:p>
          <a:endParaRPr lang="en-US"/>
        </a:p>
      </dgm:t>
    </dgm:pt>
    <dgm:pt modelId="{D5194E24-AFE3-4E30-95BC-5834A4CAD7A4}" type="sibTrans" cxnId="{054A9C9E-39A7-4124-94BF-4DA48A0A0A26}">
      <dgm:prSet/>
      <dgm:spPr/>
      <dgm:t>
        <a:bodyPr/>
        <a:lstStyle/>
        <a:p>
          <a:endParaRPr lang="en-US"/>
        </a:p>
      </dgm:t>
    </dgm:pt>
    <dgm:pt modelId="{6EEE6EBD-73DA-4C55-B679-FE80E12F9AE4}" type="pres">
      <dgm:prSet presAssocID="{A131E487-B2BC-4A5B-8867-1EBC1ADC897F}" presName="linear" presStyleCnt="0">
        <dgm:presLayoutVars>
          <dgm:animLvl val="lvl"/>
          <dgm:resizeHandles val="exact"/>
        </dgm:presLayoutVars>
      </dgm:prSet>
      <dgm:spPr/>
    </dgm:pt>
    <dgm:pt modelId="{635B458A-C3C9-493C-9B1F-656F493184FA}" type="pres">
      <dgm:prSet presAssocID="{4411DB0D-7527-442A-9113-48134874230F}" presName="parentText" presStyleLbl="node1" presStyleIdx="0" presStyleCnt="1" custScaleY="71561" custLinFactNeighborX="-54" custLinFactNeighborY="-7588">
        <dgm:presLayoutVars>
          <dgm:chMax val="0"/>
          <dgm:bulletEnabled val="1"/>
        </dgm:presLayoutVars>
      </dgm:prSet>
      <dgm:spPr/>
    </dgm:pt>
    <dgm:pt modelId="{28DA9BAE-77E5-44AA-B739-6368AC5C8E96}" type="pres">
      <dgm:prSet presAssocID="{4411DB0D-7527-442A-9113-48134874230F}" presName="childText" presStyleLbl="revTx" presStyleIdx="0" presStyleCnt="1" custLinFactNeighborX="63" custLinFactNeighborY="-5284">
        <dgm:presLayoutVars>
          <dgm:bulletEnabled val="1"/>
        </dgm:presLayoutVars>
      </dgm:prSet>
      <dgm:spPr/>
    </dgm:pt>
  </dgm:ptLst>
  <dgm:cxnLst>
    <dgm:cxn modelId="{884BAB26-D474-4062-8D61-751BBA35B1CE}" type="presOf" srcId="{4411DB0D-7527-442A-9113-48134874230F}" destId="{635B458A-C3C9-493C-9B1F-656F493184FA}" srcOrd="0" destOrd="0" presId="urn:microsoft.com/office/officeart/2005/8/layout/vList2"/>
    <dgm:cxn modelId="{283DEB2C-9061-434E-9224-C0E2631ADDAC}" srcId="{4411DB0D-7527-442A-9113-48134874230F}" destId="{E6BA1FF4-75D5-4605-A9F1-61E02C0F335B}" srcOrd="7" destOrd="0" parTransId="{72A56555-BF33-4E80-81A8-518E2C369B32}" sibTransId="{3E5C1BED-60CB-4CA9-99CA-E3F3238B129C}"/>
    <dgm:cxn modelId="{7BC79931-343F-4037-9125-90BCA2C15DBA}" srcId="{4411DB0D-7527-442A-9113-48134874230F}" destId="{04A8A071-004B-4459-A3A1-E5F488EB53FF}" srcOrd="0" destOrd="0" parTransId="{68597296-6D48-46D1-B963-26F73973CBB0}" sibTransId="{A57A40A1-C3C8-460E-A2E8-DA5B12D04DB5}"/>
    <dgm:cxn modelId="{DD3E393D-3925-4145-B684-D692DA9CB9BC}" srcId="{A131E487-B2BC-4A5B-8867-1EBC1ADC897F}" destId="{4411DB0D-7527-442A-9113-48134874230F}" srcOrd="0" destOrd="0" parTransId="{7A672DC0-58DF-4108-B701-14244DD4405F}" sibTransId="{908C49E9-CCA1-4B7C-B711-87BBC5C480D8}"/>
    <dgm:cxn modelId="{E440B362-E90B-4F40-96A7-AFCB49E04DC5}" type="presOf" srcId="{3263529F-BF9A-4247-A916-BA94B1992EA3}" destId="{28DA9BAE-77E5-44AA-B739-6368AC5C8E96}" srcOrd="0" destOrd="8" presId="urn:microsoft.com/office/officeart/2005/8/layout/vList2"/>
    <dgm:cxn modelId="{39F44B63-4E70-4E33-802B-AF13BB4F04CC}" type="presOf" srcId="{51EA54F8-C57F-4BB4-BEA6-CD31787673D6}" destId="{28DA9BAE-77E5-44AA-B739-6368AC5C8E96}" srcOrd="0" destOrd="9" presId="urn:microsoft.com/office/officeart/2005/8/layout/vList2"/>
    <dgm:cxn modelId="{A71E386A-3A2C-4A6D-AAA4-6FDBF52BB719}" type="presOf" srcId="{E6BA1FF4-75D5-4605-A9F1-61E02C0F335B}" destId="{28DA9BAE-77E5-44AA-B739-6368AC5C8E96}" srcOrd="0" destOrd="10" presId="urn:microsoft.com/office/officeart/2005/8/layout/vList2"/>
    <dgm:cxn modelId="{EDBAD74A-FDBD-490F-8E7D-A385FED079FC}" type="presOf" srcId="{D635BB58-723D-42AB-9D51-AAC66153C829}" destId="{28DA9BAE-77E5-44AA-B739-6368AC5C8E96}" srcOrd="0" destOrd="1" presId="urn:microsoft.com/office/officeart/2005/8/layout/vList2"/>
    <dgm:cxn modelId="{BD508A6C-F301-4B75-9F86-949D40BB3CE3}" srcId="{4411DB0D-7527-442A-9113-48134874230F}" destId="{E51796FB-DD33-4545-AD66-B8D9570BAD97}" srcOrd="2" destOrd="0" parTransId="{291EE70A-BFF1-4933-9BE4-297C848D51EF}" sibTransId="{97F09BB8-32B8-4622-985D-A89FD17CF6EC}"/>
    <dgm:cxn modelId="{606F477D-1CA2-4A0A-8069-64698873BA4B}" type="presOf" srcId="{E51796FB-DD33-4545-AD66-B8D9570BAD97}" destId="{28DA9BAE-77E5-44AA-B739-6368AC5C8E96}" srcOrd="0" destOrd="3" presId="urn:microsoft.com/office/officeart/2005/8/layout/vList2"/>
    <dgm:cxn modelId="{ABDE657E-DCA5-4C9F-8E88-CE999707D6D2}" type="presOf" srcId="{D48DAEF9-2F22-4C6D-A675-2381CB90456B}" destId="{28DA9BAE-77E5-44AA-B739-6368AC5C8E96}" srcOrd="0" destOrd="2" presId="urn:microsoft.com/office/officeart/2005/8/layout/vList2"/>
    <dgm:cxn modelId="{4EE93C89-91AC-455E-90DB-66D976E2950E}" type="presOf" srcId="{04A8A071-004B-4459-A3A1-E5F488EB53FF}" destId="{28DA9BAE-77E5-44AA-B739-6368AC5C8E96}" srcOrd="0" destOrd="0" presId="urn:microsoft.com/office/officeart/2005/8/layout/vList2"/>
    <dgm:cxn modelId="{F694E58E-B2CA-41FC-961D-DD9D177403DA}" srcId="{4411DB0D-7527-442A-9113-48134874230F}" destId="{D635BB58-723D-42AB-9D51-AAC66153C829}" srcOrd="1" destOrd="0" parTransId="{833445D6-D564-4E86-9FD9-04EC0FBA30F1}" sibTransId="{08480EE9-AEC7-4FCB-B349-C98704CC4D1C}"/>
    <dgm:cxn modelId="{DFDCB598-4FBF-4943-9A48-64FE0E55498C}" type="presOf" srcId="{A131E487-B2BC-4A5B-8867-1EBC1ADC897F}" destId="{6EEE6EBD-73DA-4C55-B679-FE80E12F9AE4}" srcOrd="0" destOrd="0" presId="urn:microsoft.com/office/officeart/2005/8/layout/vList2"/>
    <dgm:cxn modelId="{4E23D89C-52A5-4531-B789-A1783B313C8A}" type="presOf" srcId="{9A34EBAC-E36E-4955-B17C-FB82F8F6F70B}" destId="{28DA9BAE-77E5-44AA-B739-6368AC5C8E96}" srcOrd="0" destOrd="6" presId="urn:microsoft.com/office/officeart/2005/8/layout/vList2"/>
    <dgm:cxn modelId="{054A9C9E-39A7-4124-94BF-4DA48A0A0A26}" srcId="{E51796FB-DD33-4545-AD66-B8D9570BAD97}" destId="{D83F5674-031B-4BCD-8724-5F67D813418D}" srcOrd="0" destOrd="0" parTransId="{FB246F39-087F-4B79-8DF5-156A6F53C653}" sibTransId="{D5194E24-AFE3-4E30-95BC-5834A4CAD7A4}"/>
    <dgm:cxn modelId="{942AACA0-1FAD-42FB-B750-96E227D016DE}" srcId="{4411DB0D-7527-442A-9113-48134874230F}" destId="{4C807725-40D8-499C-8EE4-5CA09F620592}" srcOrd="4" destOrd="0" parTransId="{11118F5B-2C37-490E-AE9F-37BDF6AE1F83}" sibTransId="{ABD290B4-A5CC-4894-B223-718BB9D1A7E7}"/>
    <dgm:cxn modelId="{27060AB3-B485-40A3-8F73-A685B6BC185D}" srcId="{4411DB0D-7527-442A-9113-48134874230F}" destId="{51EA54F8-C57F-4BB4-BEA6-CD31787673D6}" srcOrd="6" destOrd="0" parTransId="{3A3124A9-C2DE-4D7E-8DE3-E6FA0BF358E9}" sibTransId="{5BFB3EDC-0D1F-4242-99E8-04B20F280C59}"/>
    <dgm:cxn modelId="{910568C0-CC16-49C4-88F4-56FFBBFDB354}" srcId="{4411DB0D-7527-442A-9113-48134874230F}" destId="{3263529F-BF9A-4247-A916-BA94B1992EA3}" srcOrd="5" destOrd="0" parTransId="{9EF2CA18-94A0-4CA2-BC18-617172D9621B}" sibTransId="{E6640F3A-75FC-4285-B917-674EFFCF53F6}"/>
    <dgm:cxn modelId="{1E0B04C7-9B69-413B-8501-D7F7CAF0976D}" srcId="{E51796FB-DD33-4545-AD66-B8D9570BAD97}" destId="{E425CEBB-E4B4-41DD-B16A-BE2DE6C35BF8}" srcOrd="1" destOrd="0" parTransId="{FDE5BA9F-F772-4246-BADD-8194B98215D8}" sibTransId="{B1724AB7-B7F9-410D-AC23-7575613A5D2D}"/>
    <dgm:cxn modelId="{D4974BCB-6665-4AA1-BAF1-9B7364901FBB}" srcId="{D635BB58-723D-42AB-9D51-AAC66153C829}" destId="{D48DAEF9-2F22-4C6D-A675-2381CB90456B}" srcOrd="0" destOrd="0" parTransId="{F388EC75-58BC-484D-B5B1-193BE7C30F2E}" sibTransId="{547225C2-A7CF-4611-8920-6FF1EABE38B6}"/>
    <dgm:cxn modelId="{DBA5F1D3-3813-4188-9709-34337633CE5F}" srcId="{4411DB0D-7527-442A-9113-48134874230F}" destId="{9A34EBAC-E36E-4955-B17C-FB82F8F6F70B}" srcOrd="3" destOrd="0" parTransId="{FB37051B-91C2-4F1B-B418-7581B585D71F}" sibTransId="{1E16F3B6-3938-4BDF-9313-AF8D185E1C5A}"/>
    <dgm:cxn modelId="{0DF2D1EA-9B62-4D4E-9B82-8E47709F5003}" type="presOf" srcId="{E425CEBB-E4B4-41DD-B16A-BE2DE6C35BF8}" destId="{28DA9BAE-77E5-44AA-B739-6368AC5C8E96}" srcOrd="0" destOrd="5" presId="urn:microsoft.com/office/officeart/2005/8/layout/vList2"/>
    <dgm:cxn modelId="{3DC0D0F8-9AE2-4A34-87E6-B4A94EDDAEE7}" type="presOf" srcId="{D83F5674-031B-4BCD-8724-5F67D813418D}" destId="{28DA9BAE-77E5-44AA-B739-6368AC5C8E96}" srcOrd="0" destOrd="4" presId="urn:microsoft.com/office/officeart/2005/8/layout/vList2"/>
    <dgm:cxn modelId="{5130FAFF-FB16-44A2-850C-2BD01C1FD024}" type="presOf" srcId="{4C807725-40D8-499C-8EE4-5CA09F620592}" destId="{28DA9BAE-77E5-44AA-B739-6368AC5C8E96}" srcOrd="0" destOrd="7" presId="urn:microsoft.com/office/officeart/2005/8/layout/vList2"/>
    <dgm:cxn modelId="{23B07FB4-DBF8-4BB5-BD00-B12A79FE2A6F}" type="presParOf" srcId="{6EEE6EBD-73DA-4C55-B679-FE80E12F9AE4}" destId="{635B458A-C3C9-493C-9B1F-656F493184FA}" srcOrd="0" destOrd="0" presId="urn:microsoft.com/office/officeart/2005/8/layout/vList2"/>
    <dgm:cxn modelId="{63714679-3F42-4428-AA57-E5D75314EE31}" type="presParOf" srcId="{6EEE6EBD-73DA-4C55-B679-FE80E12F9AE4}" destId="{28DA9BAE-77E5-44AA-B739-6368AC5C8E9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31E487-B2BC-4A5B-8867-1EBC1ADC89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11DB0D-7527-442A-9113-48134874230F}">
      <dgm:prSet custT="1"/>
      <dgm:spPr/>
      <dgm:t>
        <a:bodyPr/>
        <a:lstStyle/>
        <a:p>
          <a:r>
            <a:rPr lang="en-US" sz="2200" dirty="0"/>
            <a:t>Texas Coast Event on July 30, 2025 @ 05:39 AM;</a:t>
          </a:r>
        </a:p>
        <a:p>
          <a:r>
            <a:rPr lang="en-US" sz="2200" dirty="0"/>
            <a:t>~426 MW total load reduction</a:t>
          </a:r>
        </a:p>
      </dgm:t>
    </dgm:pt>
    <dgm:pt modelId="{7A672DC0-58DF-4108-B701-14244DD4405F}" type="parTrans" cxnId="{DD3E393D-3925-4145-B684-D692DA9CB9BC}">
      <dgm:prSet/>
      <dgm:spPr/>
      <dgm:t>
        <a:bodyPr/>
        <a:lstStyle/>
        <a:p>
          <a:endParaRPr lang="en-US"/>
        </a:p>
      </dgm:t>
    </dgm:pt>
    <dgm:pt modelId="{908C49E9-CCA1-4B7C-B711-87BBC5C480D8}" type="sibTrans" cxnId="{DD3E393D-3925-4145-B684-D692DA9CB9BC}">
      <dgm:prSet/>
      <dgm:spPr/>
      <dgm:t>
        <a:bodyPr/>
        <a:lstStyle/>
        <a:p>
          <a:endParaRPr lang="en-US"/>
        </a:p>
      </dgm:t>
    </dgm:pt>
    <dgm:pt modelId="{2173FD1A-2791-42C5-B7B6-B57AA2DB2104}">
      <dgm:prSet custT="1"/>
      <dgm:spPr/>
      <dgm:t>
        <a:bodyPr/>
        <a:lstStyle/>
        <a:p>
          <a:r>
            <a:rPr lang="en-US" sz="2000" dirty="0">
              <a:solidFill>
                <a:schemeClr val="tx2"/>
              </a:solidFill>
            </a:rPr>
            <a:t>Line-Line-to-Ground (LLG) fault on 138 kV due to conductor falling in Texas Coast area near multiple large industrial oil/gas facilities </a:t>
          </a:r>
        </a:p>
      </dgm:t>
    </dgm:pt>
    <dgm:pt modelId="{B876D0E5-92DE-4FB5-BF61-AC17DE3E9B7C}" type="parTrans" cxnId="{6E0E750F-8CF1-4E5C-A6C8-42D8FE7E48A8}">
      <dgm:prSet/>
      <dgm:spPr/>
      <dgm:t>
        <a:bodyPr/>
        <a:lstStyle/>
        <a:p>
          <a:endParaRPr lang="en-US"/>
        </a:p>
      </dgm:t>
    </dgm:pt>
    <dgm:pt modelId="{605F96FC-A7F8-41D1-9F4E-C44C91CFA5B6}" type="sibTrans" cxnId="{6E0E750F-8CF1-4E5C-A6C8-42D8FE7E48A8}">
      <dgm:prSet/>
      <dgm:spPr/>
      <dgm:t>
        <a:bodyPr/>
        <a:lstStyle/>
        <a:p>
          <a:endParaRPr lang="en-US"/>
        </a:p>
      </dgm:t>
    </dgm:pt>
    <dgm:pt modelId="{D635BB58-723D-42AB-9D51-AAC66153C829}">
      <dgm:prSet custT="1"/>
      <dgm:spPr/>
      <dgm:t>
        <a:bodyPr/>
        <a:lstStyle/>
        <a:p>
          <a:r>
            <a:rPr lang="en-US" sz="2000" dirty="0">
              <a:solidFill>
                <a:schemeClr val="tx2"/>
              </a:solidFill>
            </a:rPr>
            <a:t>3 large industrial oil/gas facilities reduced a combined 426 MW during the event</a:t>
          </a:r>
        </a:p>
      </dgm:t>
    </dgm:pt>
    <dgm:pt modelId="{833445D6-D564-4E86-9FD9-04EC0FBA30F1}" type="parTrans" cxnId="{F694E58E-B2CA-41FC-961D-DD9D177403DA}">
      <dgm:prSet/>
      <dgm:spPr/>
      <dgm:t>
        <a:bodyPr/>
        <a:lstStyle/>
        <a:p>
          <a:endParaRPr lang="en-US"/>
        </a:p>
      </dgm:t>
    </dgm:pt>
    <dgm:pt modelId="{08480EE9-AEC7-4FCB-B349-C98704CC4D1C}" type="sibTrans" cxnId="{F694E58E-B2CA-41FC-961D-DD9D177403DA}">
      <dgm:prSet/>
      <dgm:spPr/>
      <dgm:t>
        <a:bodyPr/>
        <a:lstStyle/>
        <a:p>
          <a:endParaRPr lang="en-US"/>
        </a:p>
      </dgm:t>
    </dgm:pt>
    <dgm:pt modelId="{3263529F-BF9A-4247-A916-BA94B1992EA3}">
      <dgm:prSet custT="1"/>
      <dgm:spPr/>
      <dgm:t>
        <a:bodyPr/>
        <a:lstStyle/>
        <a:p>
          <a:r>
            <a:rPr lang="en-US" sz="2000" dirty="0">
              <a:solidFill>
                <a:schemeClr val="tx2"/>
              </a:solidFill>
            </a:rPr>
            <a:t>System frequency increased to 60.037 Hz and recovered in ~3min</a:t>
          </a:r>
        </a:p>
      </dgm:t>
    </dgm:pt>
    <dgm:pt modelId="{9EF2CA18-94A0-4CA2-BC18-617172D9621B}" type="parTrans" cxnId="{910568C0-CC16-49C4-88F4-56FFBBFDB354}">
      <dgm:prSet/>
      <dgm:spPr/>
      <dgm:t>
        <a:bodyPr/>
        <a:lstStyle/>
        <a:p>
          <a:endParaRPr lang="en-US"/>
        </a:p>
      </dgm:t>
    </dgm:pt>
    <dgm:pt modelId="{E6640F3A-75FC-4285-B917-674EFFCF53F6}" type="sibTrans" cxnId="{910568C0-CC16-49C4-88F4-56FFBBFDB354}">
      <dgm:prSet/>
      <dgm:spPr/>
      <dgm:t>
        <a:bodyPr/>
        <a:lstStyle/>
        <a:p>
          <a:endParaRPr lang="en-US"/>
        </a:p>
      </dgm:t>
    </dgm:pt>
    <dgm:pt modelId="{E6BA1FF4-75D5-4605-A9F1-61E02C0F335B}">
      <dgm:prSet/>
      <dgm:spPr/>
      <dgm:t>
        <a:bodyPr/>
        <a:lstStyle/>
        <a:p>
          <a:endParaRPr lang="en-US" sz="3100" dirty="0"/>
        </a:p>
      </dgm:t>
    </dgm:pt>
    <dgm:pt modelId="{72A56555-BF33-4E80-81A8-518E2C369B32}" type="parTrans" cxnId="{283DEB2C-9061-434E-9224-C0E2631ADDAC}">
      <dgm:prSet/>
      <dgm:spPr/>
      <dgm:t>
        <a:bodyPr/>
        <a:lstStyle/>
        <a:p>
          <a:endParaRPr lang="en-US"/>
        </a:p>
      </dgm:t>
    </dgm:pt>
    <dgm:pt modelId="{3E5C1BED-60CB-4CA9-99CA-E3F3238B129C}" type="sibTrans" cxnId="{283DEB2C-9061-434E-9224-C0E2631ADDAC}">
      <dgm:prSet/>
      <dgm:spPr/>
      <dgm:t>
        <a:bodyPr/>
        <a:lstStyle/>
        <a:p>
          <a:endParaRPr lang="en-US"/>
        </a:p>
      </dgm:t>
    </dgm:pt>
    <dgm:pt modelId="{E6E603EB-437A-4132-A784-F4A1D802F6EE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2000" dirty="0">
              <a:solidFill>
                <a:schemeClr val="tx2"/>
              </a:solidFill>
            </a:rPr>
            <a:t>Fault cleared in ~5 cycles</a:t>
          </a:r>
        </a:p>
      </dgm:t>
    </dgm:pt>
    <dgm:pt modelId="{DD7BD3E3-65A0-4010-B5D0-38ABCA0FBE9F}" type="parTrans" cxnId="{91379C23-2090-49F5-835F-D1F4E71445D9}">
      <dgm:prSet/>
      <dgm:spPr/>
      <dgm:t>
        <a:bodyPr/>
        <a:lstStyle/>
        <a:p>
          <a:endParaRPr lang="en-US"/>
        </a:p>
      </dgm:t>
    </dgm:pt>
    <dgm:pt modelId="{2EB6D63C-1E82-46C4-A48F-CFEAA9575454}" type="sibTrans" cxnId="{91379C23-2090-49F5-835F-D1F4E71445D9}">
      <dgm:prSet/>
      <dgm:spPr/>
      <dgm:t>
        <a:bodyPr/>
        <a:lstStyle/>
        <a:p>
          <a:endParaRPr lang="en-US"/>
        </a:p>
      </dgm:t>
    </dgm:pt>
    <dgm:pt modelId="{FA4D0423-1965-4767-B0D8-828FFDA8C45F}">
      <dgm:prSet custT="1"/>
      <dgm:spPr/>
      <dgm:t>
        <a:bodyPr/>
        <a:lstStyle/>
        <a:p>
          <a:r>
            <a:rPr lang="en-US" sz="2000" dirty="0">
              <a:solidFill>
                <a:schemeClr val="tx2"/>
              </a:solidFill>
            </a:rPr>
            <a:t>One facility involved in multiple events between 2020 and 2023</a:t>
          </a:r>
        </a:p>
      </dgm:t>
    </dgm:pt>
    <dgm:pt modelId="{791E84F9-5575-4D4F-A97F-4E302C47B540}" type="parTrans" cxnId="{85859865-8113-4844-A18B-35A6D3873C36}">
      <dgm:prSet/>
      <dgm:spPr/>
      <dgm:t>
        <a:bodyPr/>
        <a:lstStyle/>
        <a:p>
          <a:endParaRPr lang="en-US"/>
        </a:p>
      </dgm:t>
    </dgm:pt>
    <dgm:pt modelId="{9E60ED4F-A51A-4762-8933-F65C92EDC820}" type="sibTrans" cxnId="{85859865-8113-4844-A18B-35A6D3873C36}">
      <dgm:prSet/>
      <dgm:spPr/>
      <dgm:t>
        <a:bodyPr/>
        <a:lstStyle/>
        <a:p>
          <a:endParaRPr lang="en-US"/>
        </a:p>
      </dgm:t>
    </dgm:pt>
    <dgm:pt modelId="{6EEE6EBD-73DA-4C55-B679-FE80E12F9AE4}" type="pres">
      <dgm:prSet presAssocID="{A131E487-B2BC-4A5B-8867-1EBC1ADC897F}" presName="linear" presStyleCnt="0">
        <dgm:presLayoutVars>
          <dgm:animLvl val="lvl"/>
          <dgm:resizeHandles val="exact"/>
        </dgm:presLayoutVars>
      </dgm:prSet>
      <dgm:spPr/>
    </dgm:pt>
    <dgm:pt modelId="{635B458A-C3C9-493C-9B1F-656F493184FA}" type="pres">
      <dgm:prSet presAssocID="{4411DB0D-7527-442A-9113-48134874230F}" presName="parentText" presStyleLbl="node1" presStyleIdx="0" presStyleCnt="1" custScaleY="75345" custLinFactNeighborY="-36380">
        <dgm:presLayoutVars>
          <dgm:chMax val="0"/>
          <dgm:bulletEnabled val="1"/>
        </dgm:presLayoutVars>
      </dgm:prSet>
      <dgm:spPr/>
    </dgm:pt>
    <dgm:pt modelId="{28DA9BAE-77E5-44AA-B739-6368AC5C8E96}" type="pres">
      <dgm:prSet presAssocID="{4411DB0D-7527-442A-9113-48134874230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E0E750F-8CF1-4E5C-A6C8-42D8FE7E48A8}" srcId="{4411DB0D-7527-442A-9113-48134874230F}" destId="{2173FD1A-2791-42C5-B7B6-B57AA2DB2104}" srcOrd="0" destOrd="0" parTransId="{B876D0E5-92DE-4FB5-BF61-AC17DE3E9B7C}" sibTransId="{605F96FC-A7F8-41D1-9F4E-C44C91CFA5B6}"/>
    <dgm:cxn modelId="{46D5821D-2307-42A6-990C-D64E5B2B7F12}" type="presOf" srcId="{2173FD1A-2791-42C5-B7B6-B57AA2DB2104}" destId="{28DA9BAE-77E5-44AA-B739-6368AC5C8E96}" srcOrd="0" destOrd="0" presId="urn:microsoft.com/office/officeart/2005/8/layout/vList2"/>
    <dgm:cxn modelId="{91379C23-2090-49F5-835F-D1F4E71445D9}" srcId="{2173FD1A-2791-42C5-B7B6-B57AA2DB2104}" destId="{E6E603EB-437A-4132-A784-F4A1D802F6EE}" srcOrd="0" destOrd="0" parTransId="{DD7BD3E3-65A0-4010-B5D0-38ABCA0FBE9F}" sibTransId="{2EB6D63C-1E82-46C4-A48F-CFEAA9575454}"/>
    <dgm:cxn modelId="{884BAB26-D474-4062-8D61-751BBA35B1CE}" type="presOf" srcId="{4411DB0D-7527-442A-9113-48134874230F}" destId="{635B458A-C3C9-493C-9B1F-656F493184FA}" srcOrd="0" destOrd="0" presId="urn:microsoft.com/office/officeart/2005/8/layout/vList2"/>
    <dgm:cxn modelId="{283DEB2C-9061-434E-9224-C0E2631ADDAC}" srcId="{4411DB0D-7527-442A-9113-48134874230F}" destId="{E6BA1FF4-75D5-4605-A9F1-61E02C0F335B}" srcOrd="4" destOrd="0" parTransId="{72A56555-BF33-4E80-81A8-518E2C369B32}" sibTransId="{3E5C1BED-60CB-4CA9-99CA-E3F3238B129C}"/>
    <dgm:cxn modelId="{DD3E393D-3925-4145-B684-D692DA9CB9BC}" srcId="{A131E487-B2BC-4A5B-8867-1EBC1ADC897F}" destId="{4411DB0D-7527-442A-9113-48134874230F}" srcOrd="0" destOrd="0" parTransId="{7A672DC0-58DF-4108-B701-14244DD4405F}" sibTransId="{908C49E9-CCA1-4B7C-B711-87BBC5C480D8}"/>
    <dgm:cxn modelId="{E440B362-E90B-4F40-96A7-AFCB49E04DC5}" type="presOf" srcId="{3263529F-BF9A-4247-A916-BA94B1992EA3}" destId="{28DA9BAE-77E5-44AA-B739-6368AC5C8E96}" srcOrd="0" destOrd="4" presId="urn:microsoft.com/office/officeart/2005/8/layout/vList2"/>
    <dgm:cxn modelId="{85859865-8113-4844-A18B-35A6D3873C36}" srcId="{4411DB0D-7527-442A-9113-48134874230F}" destId="{FA4D0423-1965-4767-B0D8-828FFDA8C45F}" srcOrd="2" destOrd="0" parTransId="{791E84F9-5575-4D4F-A97F-4E302C47B540}" sibTransId="{9E60ED4F-A51A-4762-8933-F65C92EDC820}"/>
    <dgm:cxn modelId="{373D286A-F1AB-4480-9327-059845A4C4AE}" type="presOf" srcId="{E6E603EB-437A-4132-A784-F4A1D802F6EE}" destId="{28DA9BAE-77E5-44AA-B739-6368AC5C8E96}" srcOrd="0" destOrd="1" presId="urn:microsoft.com/office/officeart/2005/8/layout/vList2"/>
    <dgm:cxn modelId="{A71E386A-3A2C-4A6D-AAA4-6FDBF52BB719}" type="presOf" srcId="{E6BA1FF4-75D5-4605-A9F1-61E02C0F335B}" destId="{28DA9BAE-77E5-44AA-B739-6368AC5C8E96}" srcOrd="0" destOrd="5" presId="urn:microsoft.com/office/officeart/2005/8/layout/vList2"/>
    <dgm:cxn modelId="{EDBAD74A-FDBD-490F-8E7D-A385FED079FC}" type="presOf" srcId="{D635BB58-723D-42AB-9D51-AAC66153C829}" destId="{28DA9BAE-77E5-44AA-B739-6368AC5C8E96}" srcOrd="0" destOrd="2" presId="urn:microsoft.com/office/officeart/2005/8/layout/vList2"/>
    <dgm:cxn modelId="{FC6EE04A-210C-44B4-82B4-4E34BCA6FFAA}" type="presOf" srcId="{FA4D0423-1965-4767-B0D8-828FFDA8C45F}" destId="{28DA9BAE-77E5-44AA-B739-6368AC5C8E96}" srcOrd="0" destOrd="3" presId="urn:microsoft.com/office/officeart/2005/8/layout/vList2"/>
    <dgm:cxn modelId="{F694E58E-B2CA-41FC-961D-DD9D177403DA}" srcId="{4411DB0D-7527-442A-9113-48134874230F}" destId="{D635BB58-723D-42AB-9D51-AAC66153C829}" srcOrd="1" destOrd="0" parTransId="{833445D6-D564-4E86-9FD9-04EC0FBA30F1}" sibTransId="{08480EE9-AEC7-4FCB-B349-C98704CC4D1C}"/>
    <dgm:cxn modelId="{DFDCB598-4FBF-4943-9A48-64FE0E55498C}" type="presOf" srcId="{A131E487-B2BC-4A5B-8867-1EBC1ADC897F}" destId="{6EEE6EBD-73DA-4C55-B679-FE80E12F9AE4}" srcOrd="0" destOrd="0" presId="urn:microsoft.com/office/officeart/2005/8/layout/vList2"/>
    <dgm:cxn modelId="{910568C0-CC16-49C4-88F4-56FFBBFDB354}" srcId="{4411DB0D-7527-442A-9113-48134874230F}" destId="{3263529F-BF9A-4247-A916-BA94B1992EA3}" srcOrd="3" destOrd="0" parTransId="{9EF2CA18-94A0-4CA2-BC18-617172D9621B}" sibTransId="{E6640F3A-75FC-4285-B917-674EFFCF53F6}"/>
    <dgm:cxn modelId="{23B07FB4-DBF8-4BB5-BD00-B12A79FE2A6F}" type="presParOf" srcId="{6EEE6EBD-73DA-4C55-B679-FE80E12F9AE4}" destId="{635B458A-C3C9-493C-9B1F-656F493184FA}" srcOrd="0" destOrd="0" presId="urn:microsoft.com/office/officeart/2005/8/layout/vList2"/>
    <dgm:cxn modelId="{63714679-3F42-4428-AA57-E5D75314EE31}" type="presParOf" srcId="{6EEE6EBD-73DA-4C55-B679-FE80E12F9AE4}" destId="{28DA9BAE-77E5-44AA-B739-6368AC5C8E9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B458A-C3C9-493C-9B1F-656F493184FA}">
      <dsp:nvSpPr>
        <dsp:cNvPr id="0" name=""/>
        <dsp:cNvSpPr/>
      </dsp:nvSpPr>
      <dsp:spPr>
        <a:xfrm>
          <a:off x="0" y="151831"/>
          <a:ext cx="8534400" cy="8573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Far West Texas Event on June 24, 2025 @ 01:08 AM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~350 MW total load reduction (~184 MW consequential load loss)</a:t>
          </a:r>
        </a:p>
      </dsp:txBody>
      <dsp:txXfrm>
        <a:off x="41853" y="193684"/>
        <a:ext cx="8450694" cy="773652"/>
      </dsp:txXfrm>
    </dsp:sp>
    <dsp:sp modelId="{28DA9BAE-77E5-44AA-B739-6368AC5C8E96}">
      <dsp:nvSpPr>
        <dsp:cNvPr id="0" name=""/>
        <dsp:cNvSpPr/>
      </dsp:nvSpPr>
      <dsp:spPr>
        <a:xfrm>
          <a:off x="0" y="1217302"/>
          <a:ext cx="8534400" cy="357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>
              <a:solidFill>
                <a:schemeClr val="tx2"/>
              </a:solidFill>
            </a:rPr>
            <a:t>Line-Line-to-Ground (LLG) fault due to lightning strike on 138 kV in Far West Texas area with high concentration of oil and gas facilities; fault cleared in ~5 cycles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>
              <a:solidFill>
                <a:schemeClr val="tx2"/>
              </a:solidFill>
            </a:rPr>
            <a:t>Consequential load loss of ~184 MW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n-US" sz="1600" kern="1200" dirty="0">
              <a:solidFill>
                <a:schemeClr val="tx2"/>
              </a:solidFill>
            </a:rPr>
            <a:t>Multiple line circuits experienced an outage of ~1 second, causing 9 oil/gas loads to connected to the outage lines to disconnect from the system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>
              <a:solidFill>
                <a:schemeClr val="tx2"/>
              </a:solidFill>
            </a:rPr>
            <a:t>Non-consequential load loss of ~166 MW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n-US" sz="1600" kern="1200" dirty="0">
              <a:solidFill>
                <a:schemeClr val="tx2"/>
              </a:solidFill>
            </a:rPr>
            <a:t> Additional 10 oil/gas loads remained connected and did not fully ride-through the voltage sag and reduced a combined ~77 MW of consumption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n-US" sz="1600" kern="1200" dirty="0">
              <a:solidFill>
                <a:schemeClr val="tx2"/>
              </a:solidFill>
            </a:rPr>
            <a:t> 2 nearby crypto facilities reduced ~89 MW of consumption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>
              <a:solidFill>
                <a:schemeClr val="tx2"/>
              </a:solidFill>
            </a:rPr>
            <a:t>All individual oil/gas loads involved are &lt;75 MW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600" kern="1200" dirty="0">
              <a:solidFill>
                <a:schemeClr val="tx2"/>
              </a:solidFill>
            </a:rPr>
            <a:t>   (some &gt;75 MW if aggregated by substation)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>
              <a:solidFill>
                <a:schemeClr val="tx2"/>
              </a:solidFill>
            </a:rPr>
            <a:t>System frequency increased to 60.06 Hz and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600" kern="1200" dirty="0">
              <a:solidFill>
                <a:schemeClr val="tx2"/>
              </a:solidFill>
            </a:rPr>
            <a:t>   recovered in 5min 8sec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100" kern="1200" dirty="0"/>
        </a:p>
      </dsp:txBody>
      <dsp:txXfrm>
        <a:off x="0" y="1217302"/>
        <a:ext cx="8534400" cy="3576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B458A-C3C9-493C-9B1F-656F493184FA}">
      <dsp:nvSpPr>
        <dsp:cNvPr id="0" name=""/>
        <dsp:cNvSpPr/>
      </dsp:nvSpPr>
      <dsp:spPr>
        <a:xfrm>
          <a:off x="0" y="0"/>
          <a:ext cx="8534400" cy="902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Texas Coast Event on July 30, 2025 @ 05:39 AM;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~426 MW total load reduction</a:t>
          </a:r>
        </a:p>
      </dsp:txBody>
      <dsp:txXfrm>
        <a:off x="44066" y="44066"/>
        <a:ext cx="8446268" cy="814561"/>
      </dsp:txXfrm>
    </dsp:sp>
    <dsp:sp modelId="{28DA9BAE-77E5-44AA-B739-6368AC5C8E96}">
      <dsp:nvSpPr>
        <dsp:cNvPr id="0" name=""/>
        <dsp:cNvSpPr/>
      </dsp:nvSpPr>
      <dsp:spPr>
        <a:xfrm>
          <a:off x="0" y="969352"/>
          <a:ext cx="8534400" cy="264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solidFill>
                <a:schemeClr val="tx2"/>
              </a:solidFill>
            </a:rPr>
            <a:t>Line-Line-to-Ground (LLG) fault on 138 kV due to conductor falling in Texas Coast area near multiple large industrial oil/gas facilities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n-US" sz="2000" kern="1200" dirty="0">
              <a:solidFill>
                <a:schemeClr val="tx2"/>
              </a:solidFill>
            </a:rPr>
            <a:t>Fault cleared in ~5 cycles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solidFill>
                <a:schemeClr val="tx2"/>
              </a:solidFill>
            </a:rPr>
            <a:t>3 large industrial oil/gas facilities reduced a combined 426 MW during the event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solidFill>
                <a:schemeClr val="tx2"/>
              </a:solidFill>
            </a:rPr>
            <a:t>One facility involved in multiple events between 2020 and 2023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solidFill>
                <a:schemeClr val="tx2"/>
              </a:solidFill>
            </a:rPr>
            <a:t>System frequency increased to 60.037 Hz and recovered in ~3min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3100" kern="1200" dirty="0"/>
        </a:p>
      </dsp:txBody>
      <dsp:txXfrm>
        <a:off x="0" y="969352"/>
        <a:ext cx="8534400" cy="2649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18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1981200"/>
            <a:ext cx="564603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ERCOT Recent Large Load Loss/Reduction Events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Patrick Gravois</a:t>
            </a:r>
          </a:p>
          <a:p>
            <a:r>
              <a:rPr lang="en-US" dirty="0">
                <a:solidFill>
                  <a:schemeClr val="tx2"/>
                </a:solidFill>
              </a:rPr>
              <a:t>Operations Engineer – Event Analysis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LLWG</a:t>
            </a:r>
          </a:p>
          <a:p>
            <a:r>
              <a:rPr lang="en-US" dirty="0">
                <a:solidFill>
                  <a:schemeClr val="tx2"/>
                </a:solidFill>
              </a:rPr>
              <a:t>October 24,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199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ADA84-FBD5-CCA2-C906-A6586B13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Observations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5F889-E4CC-17A4-6833-EBB5133E9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Non-electronic Large Loads have shown to be sensitive to voltage sags; particularly for multi-phase faults</a:t>
            </a:r>
          </a:p>
          <a:p>
            <a:r>
              <a:rPr lang="en-US" sz="2000" dirty="0"/>
              <a:t>Recent events continue to verify that crypto mining facilities trip or reduce consumption for voltage sags close to 0.7pu at the Service Delivery Point; faulted phase(s) have most significant loss</a:t>
            </a:r>
          </a:p>
          <a:p>
            <a:r>
              <a:rPr lang="en-US" sz="2000" dirty="0"/>
              <a:t>ERCOT waiting on interconnecting TSP to coordinate with loads involved in July 30 event to determine specifics of load that reduced and if ride-through capabilities can be improved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3A18D-7117-656E-CFB2-07C4E2FD0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5F5BBA-EABC-DAFA-7073-3D40D35A54B6}"/>
              </a:ext>
            </a:extLst>
          </p:cNvPr>
          <p:cNvSpPr txBox="1"/>
          <p:nvPr/>
        </p:nvSpPr>
        <p:spPr>
          <a:xfrm>
            <a:off x="4267200" y="289560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accent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42584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48126-C747-582E-3A68-F94DEDE40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</a:t>
            </a:r>
            <a:r>
              <a:rPr lang="en-US" sz="2400" dirty="0"/>
              <a:t>Large Load </a:t>
            </a:r>
            <a:r>
              <a:rPr lang="en-US" sz="2400" b="1" dirty="0">
                <a:solidFill>
                  <a:schemeClr val="accent1"/>
                </a:solidFill>
              </a:rPr>
              <a:t>Loss/Reduction Events 2023-Present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AB7D6-435A-6B44-9EAC-1C2F0B8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84A4CA-2459-78E8-3531-2D44E62D5E8E}"/>
              </a:ext>
            </a:extLst>
          </p:cNvPr>
          <p:cNvSpPr txBox="1"/>
          <p:nvPr/>
        </p:nvSpPr>
        <p:spPr>
          <a:xfrm>
            <a:off x="304800" y="5486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Recent events involve both Large Electronic Loads (LEL) and other types of Large Loads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6/24/2025 event included additional consequential load loss not shown in chart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8/22 and 8/30 events involved single crypto facility in Panhandle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F6C9FA3-F8BA-D564-B05E-261E1907DF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" y="864070"/>
            <a:ext cx="8534400" cy="4652240"/>
          </a:xfrm>
        </p:spPr>
      </p:pic>
    </p:spTree>
    <p:extLst>
      <p:ext uri="{BB962C8B-B14F-4D97-AF65-F5344CB8AC3E}">
        <p14:creationId xmlns:p14="http://schemas.microsoft.com/office/powerpoint/2010/main" val="287002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09E1ABC-D28E-72CB-E3E8-A222BACFC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3747408"/>
            <a:ext cx="3048000" cy="30343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0FEDC7-736A-6D91-0942-C0D480137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sz="2600" b="1" dirty="0"/>
              <a:t>ERCOT Load Loss/Reduction Event – June 24, 2025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3A1F8-A39D-14A5-AD64-CC9EC9B9E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900" dirty="0"/>
          </a:p>
        </p:txBody>
      </p:sp>
      <p:graphicFrame>
        <p:nvGraphicFramePr>
          <p:cNvPr id="15" name="Content Placeholder 12">
            <a:extLst>
              <a:ext uri="{FF2B5EF4-FFF2-40B4-BE49-F238E27FC236}">
                <a16:creationId xmlns:a16="http://schemas.microsoft.com/office/drawing/2014/main" id="{DCC901A7-6B8D-A83F-63E4-27CDB8B2C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53642"/>
              </p:ext>
            </p:extLst>
          </p:nvPr>
        </p:nvGraphicFramePr>
        <p:xfrm>
          <a:off x="304800" y="690843"/>
          <a:ext cx="8534400" cy="5280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4875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46AF-1248-E7B3-AC57-258BA23CC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Load Loss/Reduction Event – June 24,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D1B54EA-A683-081B-726D-AA92FD2220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180229"/>
              </p:ext>
            </p:extLst>
          </p:nvPr>
        </p:nvGraphicFramePr>
        <p:xfrm>
          <a:off x="736600" y="838200"/>
          <a:ext cx="7670800" cy="4659630"/>
        </p:xfrm>
        <a:graphic>
          <a:graphicData uri="http://schemas.openxmlformats.org/drawingml/2006/table">
            <a:tbl>
              <a:tblPr firstRow="1" lastRow="1">
                <a:tableStyleId>{5C22544A-7EE6-4342-B048-85BDC9FD1C3A}</a:tableStyleId>
              </a:tblPr>
              <a:tblGrid>
                <a:gridCol w="984698">
                  <a:extLst>
                    <a:ext uri="{9D8B030D-6E8A-4147-A177-3AD203B41FA5}">
                      <a16:colId xmlns:a16="http://schemas.microsoft.com/office/drawing/2014/main" val="1195696242"/>
                    </a:ext>
                  </a:extLst>
                </a:gridCol>
                <a:gridCol w="1486895">
                  <a:extLst>
                    <a:ext uri="{9D8B030D-6E8A-4147-A177-3AD203B41FA5}">
                      <a16:colId xmlns:a16="http://schemas.microsoft.com/office/drawing/2014/main" val="3850069377"/>
                    </a:ext>
                  </a:extLst>
                </a:gridCol>
                <a:gridCol w="1562388">
                  <a:extLst>
                    <a:ext uri="{9D8B030D-6E8A-4147-A177-3AD203B41FA5}">
                      <a16:colId xmlns:a16="http://schemas.microsoft.com/office/drawing/2014/main" val="3360827095"/>
                    </a:ext>
                  </a:extLst>
                </a:gridCol>
                <a:gridCol w="1221026">
                  <a:extLst>
                    <a:ext uri="{9D8B030D-6E8A-4147-A177-3AD203B41FA5}">
                      <a16:colId xmlns:a16="http://schemas.microsoft.com/office/drawing/2014/main" val="155836633"/>
                    </a:ext>
                  </a:extLst>
                </a:gridCol>
                <a:gridCol w="498913">
                  <a:extLst>
                    <a:ext uri="{9D8B030D-6E8A-4147-A177-3AD203B41FA5}">
                      <a16:colId xmlns:a16="http://schemas.microsoft.com/office/drawing/2014/main" val="1932814068"/>
                    </a:ext>
                  </a:extLst>
                </a:gridCol>
                <a:gridCol w="1221026">
                  <a:extLst>
                    <a:ext uri="{9D8B030D-6E8A-4147-A177-3AD203B41FA5}">
                      <a16:colId xmlns:a16="http://schemas.microsoft.com/office/drawing/2014/main" val="1296117535"/>
                    </a:ext>
                  </a:extLst>
                </a:gridCol>
                <a:gridCol w="695854">
                  <a:extLst>
                    <a:ext uri="{9D8B030D-6E8A-4147-A177-3AD203B41FA5}">
                      <a16:colId xmlns:a16="http://schemas.microsoft.com/office/drawing/2014/main" val="37263998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Load Identifier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Pre-fault consumption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Post-fault consumption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Consumption loss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% Loss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Low Voltage at POI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Load Type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32432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112.3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60.6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51.7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46.0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0.535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Crypto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5935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157.0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119.3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37.7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24.0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0.670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Crypto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6458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36.9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36.9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6431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28976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27.5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27.5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05407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F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23.4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23.4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16025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6776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3401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40247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J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22.7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52.4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0.287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43649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45.4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34.2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24.7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0.287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2753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31.2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20.1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35.6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0.525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4448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20.6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44.6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0.279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7655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08485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9.2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outaged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839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12.4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53.2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0.287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0582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Q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10.2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37.4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0.295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56061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13.8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7.7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44.2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0.295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8358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21.2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24.5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0.266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6638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17.0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11.9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30.0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0.529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64881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35.2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30.5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13.2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0.525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7902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 689.6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 338.6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351.0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267382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6359D-E130-C431-1A45-EF85F7458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AD0D4-1FE1-8192-4FBB-84DCE6249B9E}"/>
              </a:ext>
            </a:extLst>
          </p:cNvPr>
          <p:cNvSpPr txBox="1"/>
          <p:nvPr/>
        </p:nvSpPr>
        <p:spPr>
          <a:xfrm>
            <a:off x="736600" y="5574030"/>
            <a:ext cx="767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Note: Partial tripping (non-consequential) of oil/gas loads varied between 10%-55% load loss of pre-disturbance consumption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B751A3-D532-7FC8-E4D7-DC94523195F0}"/>
              </a:ext>
            </a:extLst>
          </p:cNvPr>
          <p:cNvSpPr/>
          <p:nvPr/>
        </p:nvSpPr>
        <p:spPr>
          <a:xfrm>
            <a:off x="4800600" y="2971800"/>
            <a:ext cx="35052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7F2681-E83B-F36C-03BF-8B58BA56DE07}"/>
              </a:ext>
            </a:extLst>
          </p:cNvPr>
          <p:cNvSpPr/>
          <p:nvPr/>
        </p:nvSpPr>
        <p:spPr>
          <a:xfrm>
            <a:off x="4800600" y="4114800"/>
            <a:ext cx="35052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05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F9964-401E-8891-CD74-B33FD4BB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June 24 Event – Crypto Facility Reduction (Load A)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B98213-8E0F-AF9C-F65B-64AF4F9319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301" y="990600"/>
            <a:ext cx="5422631" cy="505301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FD48F-D4FF-FC96-DE07-61537F06D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D68788-808C-E7EC-8C48-76D2805CD51C}"/>
              </a:ext>
            </a:extLst>
          </p:cNvPr>
          <p:cNvSpPr txBox="1"/>
          <p:nvPr/>
        </p:nvSpPr>
        <p:spPr>
          <a:xfrm>
            <a:off x="5943600" y="990600"/>
            <a:ext cx="304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A-phase and B-phase voltages drop below 0.7pu for &gt;20 msec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Active power reduction in A-phase and B-phase consists of 80% of total reduction (52 MW)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Current spikes to 160% of pre-fault current during fault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Facility returns to pre-fault consumption in ~2 hours</a:t>
            </a:r>
          </a:p>
        </p:txBody>
      </p:sp>
    </p:spTree>
    <p:extLst>
      <p:ext uri="{BB962C8B-B14F-4D97-AF65-F5344CB8AC3E}">
        <p14:creationId xmlns:p14="http://schemas.microsoft.com/office/powerpoint/2010/main" val="62222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4E679-2677-D2F8-F648-3ED6C631E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B533-719F-EA3B-96B5-E6EF0FA1E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June 24 Event – Crypto Facility Reduction (Load B)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D000B-4323-0F71-AA51-4003A3075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EB997C-B2E8-6E6A-F000-72F5F767AD56}"/>
              </a:ext>
            </a:extLst>
          </p:cNvPr>
          <p:cNvSpPr txBox="1"/>
          <p:nvPr/>
        </p:nvSpPr>
        <p:spPr>
          <a:xfrm>
            <a:off x="5867400" y="990600"/>
            <a:ext cx="312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Only A-phase voltage drops below 0.7pu for &gt;20 msec (barely)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Active power reduction in A-phase consists of 70% of total reduction (38 MW)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Current spikes to 150% of pre-fault current during fault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Facility returns to pre-fault consumption in ~5 mins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9D35EC3-5232-E36A-C957-E0B8499B70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90600"/>
            <a:ext cx="5268233" cy="5053013"/>
          </a:xfrm>
        </p:spPr>
      </p:pic>
    </p:spTree>
    <p:extLst>
      <p:ext uri="{BB962C8B-B14F-4D97-AF65-F5344CB8AC3E}">
        <p14:creationId xmlns:p14="http://schemas.microsoft.com/office/powerpoint/2010/main" val="17626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4810F-93E8-3ABA-19C8-23678E700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35C0F-0D84-B53E-C409-B364F0F5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sz="2600" b="1" dirty="0"/>
              <a:t>ERCOT Load Loss/Reduction Event – July 30,2025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7A081-6DA7-0EE9-4EA7-82F73D09C8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900" dirty="0"/>
          </a:p>
        </p:txBody>
      </p:sp>
      <p:graphicFrame>
        <p:nvGraphicFramePr>
          <p:cNvPr id="15" name="Content Placeholder 12">
            <a:extLst>
              <a:ext uri="{FF2B5EF4-FFF2-40B4-BE49-F238E27FC236}">
                <a16:creationId xmlns:a16="http://schemas.microsoft.com/office/drawing/2014/main" id="{6ED2DEC6-49B0-E80F-DB7E-11AE0D0C2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365962"/>
              </p:ext>
            </p:extLst>
          </p:nvPr>
        </p:nvGraphicFramePr>
        <p:xfrm>
          <a:off x="304800" y="990600"/>
          <a:ext cx="8534400" cy="368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A20DB0-8CA7-6642-66A3-1A0D897908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098526"/>
              </p:ext>
            </p:extLst>
          </p:nvPr>
        </p:nvGraphicFramePr>
        <p:xfrm>
          <a:off x="523874" y="4267200"/>
          <a:ext cx="8172451" cy="1929043"/>
        </p:xfrm>
        <a:graphic>
          <a:graphicData uri="http://schemas.openxmlformats.org/drawingml/2006/table">
            <a:tbl>
              <a:tblPr firstRow="1" lastRow="1">
                <a:tableStyleId>{5C22544A-7EE6-4342-B048-85BDC9FD1C3A}</a:tableStyleId>
              </a:tblPr>
              <a:tblGrid>
                <a:gridCol w="695326">
                  <a:extLst>
                    <a:ext uri="{9D8B030D-6E8A-4147-A177-3AD203B41FA5}">
                      <a16:colId xmlns:a16="http://schemas.microsoft.com/office/drawing/2014/main" val="26011473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7127983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414503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67458034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50604838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646952550"/>
                    </a:ext>
                  </a:extLst>
                </a:gridCol>
                <a:gridCol w="874990">
                  <a:extLst>
                    <a:ext uri="{9D8B030D-6E8A-4147-A177-3AD203B41FA5}">
                      <a16:colId xmlns:a16="http://schemas.microsoft.com/office/drawing/2014/main" val="279762133"/>
                    </a:ext>
                  </a:extLst>
                </a:gridCol>
                <a:gridCol w="2411135">
                  <a:extLst>
                    <a:ext uri="{9D8B030D-6E8A-4147-A177-3AD203B41FA5}">
                      <a16:colId xmlns:a16="http://schemas.microsoft.com/office/drawing/2014/main" val="130673570"/>
                    </a:ext>
                  </a:extLst>
                </a:gridCol>
              </a:tblGrid>
              <a:tr h="6093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Identifier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Max Load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Pre-fault consumption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Post-fault consumption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Consumption loss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% Loss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Low Voltage at POI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Description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extLst>
                  <a:ext uri="{0D108BD9-81ED-4DB2-BD59-A6C34878D82A}">
                    <a16:rowId xmlns:a16="http://schemas.microsoft.com/office/drawing/2014/main" val="1424526550"/>
                  </a:ext>
                </a:extLst>
              </a:tr>
              <a:tr h="3730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61.8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30.7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31.1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50.3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0.687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 Production, Processing and Transmission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extLst>
                  <a:ext uri="{0D108BD9-81ED-4DB2-BD59-A6C34878D82A}">
                    <a16:rowId xmlns:a16="http://schemas.microsoft.com/office/drawing/2014/main" val="3835014428"/>
                  </a:ext>
                </a:extLst>
              </a:tr>
              <a:tr h="3730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700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666.6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418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248.6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37.3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Between 0.5 and 0.7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 Production, Processing and Transmission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extLst>
                  <a:ext uri="{0D108BD9-81ED-4DB2-BD59-A6C34878D82A}">
                    <a16:rowId xmlns:a16="http://schemas.microsoft.com/office/drawing/2014/main" val="3934280091"/>
                  </a:ext>
                </a:extLst>
              </a:tr>
              <a:tr h="3730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Load 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166.5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20.5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146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87.7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0.728 pu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Oil/Gas Production, Processing and Transmission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extLst>
                  <a:ext uri="{0D108BD9-81ED-4DB2-BD59-A6C34878D82A}">
                    <a16:rowId xmlns:a16="http://schemas.microsoft.com/office/drawing/2014/main" val="3068835910"/>
                  </a:ext>
                </a:extLst>
              </a:tr>
              <a:tr h="2005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Totals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894.9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469.2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425.7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47.6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04" marR="8004" marT="800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8004" marR="8004" marT="8004" marB="0" anchor="b"/>
                </a:tc>
                <a:extLst>
                  <a:ext uri="{0D108BD9-81ED-4DB2-BD59-A6C34878D82A}">
                    <a16:rowId xmlns:a16="http://schemas.microsoft.com/office/drawing/2014/main" val="3463769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64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19316-8848-73DA-53EB-DEA4FABF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July 30 Event – Oil/Gas Facility Reduction (Load A)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EC08A95-CBFF-7A68-C3F8-AE59FE3F9A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3949" y="2590800"/>
            <a:ext cx="6596101" cy="362642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AD0AA7-6D51-BBDB-6784-63D4F9F0C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6F22FD-95F0-1302-23B4-F2A579B9DB97}"/>
              </a:ext>
            </a:extLst>
          </p:cNvPr>
          <p:cNvSpPr txBox="1"/>
          <p:nvPr/>
        </p:nvSpPr>
        <p:spPr>
          <a:xfrm>
            <a:off x="467473" y="91440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Voltage at Service Delivery Point shown below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A-phase and B-phase voltages drop close to 0.7 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Current data toward LL from Service Delivery Point not available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LL reduced consumption by ~50% and returns to pre-disturbance consumption ~5 hours later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19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2523F-E947-E7E4-8A3D-A9E640C77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4196-82C6-98E5-C8ED-36C57E628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July 30 Event – Oil/Gas Facility Reduction (Load 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85B06-31BE-5729-00F1-895BDAB7A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455DB3-1F81-D985-FC05-F7ADE55E02AC}"/>
              </a:ext>
            </a:extLst>
          </p:cNvPr>
          <p:cNvSpPr txBox="1"/>
          <p:nvPr/>
        </p:nvSpPr>
        <p:spPr>
          <a:xfrm>
            <a:off x="467473" y="91440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Voltage at Service Delivery Point shown below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A-phase and B-phase voltages drop close to 0.75 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Current data toward LL from Service Delivery Point not available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LL reduced consumption by ~90% and returns to pre-disturbance consumption several hours later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EEADA8E-0679-076C-1C64-2FC0FEC3C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2438400"/>
            <a:ext cx="6477000" cy="3773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91605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344f560a-88f6-462e-96a6-e44784eab4f1">ERCOT Limited</Information_x0020_Classification>
    <Status xmlns="4a591e47-97d7-4168-9476-f927c155b88a" xsi:nil="true"/>
    <Description0 xmlns="4a591e47-97d7-4168-9476-f927c155b88a" xsi:nil="true"/>
    <Audience xmlns="4a591e47-97d7-4168-9476-f927c155b88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DFBC458AA45B4EBB63CEF8DC9AEE9F" ma:contentTypeVersion="16" ma:contentTypeDescription="Create a new document." ma:contentTypeScope="" ma:versionID="f44d4818a37934afb5f08812155ea181">
  <xsd:schema xmlns:xsd="http://www.w3.org/2001/XMLSchema" xmlns:xs="http://www.w3.org/2001/XMLSchema" xmlns:p="http://schemas.microsoft.com/office/2006/metadata/properties" xmlns:ns2="344f560a-88f6-462e-96a6-e44784eab4f1" xmlns:ns3="4a591e47-97d7-4168-9476-f927c155b88a" targetNamespace="http://schemas.microsoft.com/office/2006/metadata/properties" ma:root="true" ma:fieldsID="dfbef300ebd5604dea4ca3be1a265b9c" ns2:_="" ns3:_="">
    <xsd:import namespace="344f560a-88f6-462e-96a6-e44784eab4f1"/>
    <xsd:import namespace="4a591e47-97d7-4168-9476-f927c155b88a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3:Audience" minOccurs="0"/>
                <xsd:element ref="ns3:Description0" minOccurs="0"/>
                <xsd:element ref="ns3:Statu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560a-88f6-462e-96a6-e44784eab4f1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4" nillable="true" ma:displayName="Information Classification" ma:default="ERCOT Limited" ma:description="ERCOT Information Classification" ma:format="Dropdown" ma:internalName="Information_x0020_Classification" ma:readOnly="false">
      <xsd:simpleType>
        <xsd:union memberTypes="dms:Text">
          <xsd:simpleType>
            <xsd:restriction base="dms:Choice">
              <xsd:enumeration value="Public"/>
              <xsd:enumeration value="ERCOT Limited"/>
              <xsd:enumeration value="ERCOT Confidential"/>
              <xsd:enumeration value="ERCOT Restrict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591e47-97d7-4168-9476-f927c155b88a" elementFormDefault="qualified">
    <xsd:import namespace="http://schemas.microsoft.com/office/2006/documentManagement/types"/>
    <xsd:import namespace="http://schemas.microsoft.com/office/infopath/2007/PartnerControls"/>
    <xsd:element name="Audience" ma:index="5" nillable="true" ma:displayName="Audience" ma:default="Internal" ma:format="Dropdown" ma:internalName="Audience" ma:readOnly="false">
      <xsd:simpleType>
        <xsd:restriction base="dms:Choice">
          <xsd:enumeration value="Internal"/>
          <xsd:enumeration value="Public"/>
        </xsd:restriction>
      </xsd:simpleType>
    </xsd:element>
    <xsd:element name="Description0" ma:index="6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Status" ma:index="7" nillable="true" ma:displayName="Status" ma:default="Official Document" ma:format="Dropdown" ma:internalName="Status" ma:readOnly="false">
      <xsd:simpleType>
        <xsd:restriction base="dms:Choice">
          <xsd:enumeration value="Official Document"/>
          <xsd:enumeration value="Draft"/>
          <xsd:enumeration value="In progress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670CCB-D6F2-4C33-9B74-E2E385C110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purl.org/dc/elements/1.1/"/>
    <ds:schemaRef ds:uri="http://schemas.microsoft.com/office/2006/metadata/properties"/>
    <ds:schemaRef ds:uri="4a591e47-97d7-4168-9476-f927c155b88a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44f560a-88f6-462e-96a6-e44784eab4f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41A3D0-8B61-481E-855C-C676AB33CE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f560a-88f6-462e-96a6-e44784eab4f1"/>
    <ds:schemaRef ds:uri="4a591e47-97d7-4168-9476-f927c155b8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16229</TotalTime>
  <Words>1013</Words>
  <Application>Microsoft Office PowerPoint</Application>
  <PresentationFormat>On-screen Show (4:3)</PresentationFormat>
  <Paragraphs>281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Calibri</vt:lpstr>
      <vt:lpstr>Segoe UI</vt:lpstr>
      <vt:lpstr>Wingdings</vt:lpstr>
      <vt:lpstr>1_Custom Design</vt:lpstr>
      <vt:lpstr>Office Theme</vt:lpstr>
      <vt:lpstr>PowerPoint Presentation</vt:lpstr>
      <vt:lpstr>ERCOT Large Load Loss/Reduction Events 2023-Present</vt:lpstr>
      <vt:lpstr>ERCOT Load Loss/Reduction Event – June 24, 2025</vt:lpstr>
      <vt:lpstr>ERCOT Load Loss/Reduction Event – June 24, 2025</vt:lpstr>
      <vt:lpstr>June 24 Event – Crypto Facility Reduction (Load A)</vt:lpstr>
      <vt:lpstr>June 24 Event – Crypto Facility Reduction (Load B)</vt:lpstr>
      <vt:lpstr>ERCOT Load Loss/Reduction Event – July 30,2025</vt:lpstr>
      <vt:lpstr>July 30 Event – Oil/Gas Facility Reduction (Load A)</vt:lpstr>
      <vt:lpstr>July 30 Event – Oil/Gas Facility Reduction (Load C)</vt:lpstr>
      <vt:lpstr>Key Observations and Next Steps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Gravois, Patrick</cp:lastModifiedBy>
  <cp:revision>81</cp:revision>
  <cp:lastPrinted>2016-01-21T20:53:15Z</cp:lastPrinted>
  <dcterms:created xsi:type="dcterms:W3CDTF">2016-01-21T15:20:31Z</dcterms:created>
  <dcterms:modified xsi:type="dcterms:W3CDTF">2025-10-22T15:24:29Z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0x01010011DFBC458AA45B4EBB63CEF8DC9AEE9F</vt:lpwstr>
  </property>
  <property fmtid="{D5CDD505-2E9C-101B-9397-08002B2CF9AE}" pid="3" name="Order">
    <vt:r8>2700</vt:r8>
  </property>
  <property fmtid="{D5CDD505-2E9C-101B-9397-08002B2CF9AE}" pid="4" name="_ExtendedDescription">
    <vt:lpwstr/>
  </property>
  <property fmtid="{D5CDD505-2E9C-101B-9397-08002B2CF9AE}" pid="5" name="MSIP_Label_7084cbda-52b8-46fb-a7b7-cb5bd465ed85_Enabled">
    <vt:lpwstr>true</vt:lpwstr>
  </property>
  <property fmtid="{D5CDD505-2E9C-101B-9397-08002B2CF9AE}" pid="6" name="MSIP_Label_7084cbda-52b8-46fb-a7b7-cb5bd465ed85_SetDate">
    <vt:lpwstr>2024-11-14T21:37:59Z</vt:lpwstr>
  </property>
  <property fmtid="{D5CDD505-2E9C-101B-9397-08002B2CF9AE}" pid="7" name="MSIP_Label_7084cbda-52b8-46fb-a7b7-cb5bd465ed85_Method">
    <vt:lpwstr>Standard</vt:lpwstr>
  </property>
  <property fmtid="{D5CDD505-2E9C-101B-9397-08002B2CF9AE}" pid="8" name="MSIP_Label_7084cbda-52b8-46fb-a7b7-cb5bd465ed85_Name">
    <vt:lpwstr>Internal</vt:lpwstr>
  </property>
  <property fmtid="{D5CDD505-2E9C-101B-9397-08002B2CF9AE}" pid="9" name="MSIP_Label_7084cbda-52b8-46fb-a7b7-cb5bd465ed85_SiteId">
    <vt:lpwstr>0afb747d-bff7-4596-a9fc-950ef9e0ec45</vt:lpwstr>
  </property>
  <property fmtid="{D5CDD505-2E9C-101B-9397-08002B2CF9AE}" pid="10" name="MSIP_Label_7084cbda-52b8-46fb-a7b7-cb5bd465ed85_ActionId">
    <vt:lpwstr>98b424ce-9c52-4315-a721-8dad6596f10d</vt:lpwstr>
  </property>
  <property fmtid="{D5CDD505-2E9C-101B-9397-08002B2CF9AE}" pid="11" name="MSIP_Label_7084cbda-52b8-46fb-a7b7-cb5bd465ed85_ContentBits">
    <vt:lpwstr>0</vt:lpwstr>
  </property>
</Properties>
</file>