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325" r:id="rId7"/>
    <p:sldId id="326" r:id="rId8"/>
    <p:sldId id="327" r:id="rId9"/>
    <p:sldId id="328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7"/>
    <a:srgbClr val="5B6770"/>
    <a:srgbClr val="00B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81" autoAdjust="0"/>
  </p:normalViewPr>
  <p:slideViewPr>
    <p:cSldViewPr showGuides="1">
      <p:cViewPr varScale="1">
        <p:scale>
          <a:sx n="75" d="100"/>
          <a:sy n="75" d="100"/>
        </p:scale>
        <p:origin x="66" y="3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0200" y="1524000"/>
            <a:ext cx="56460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2026 Reliability Assessment Preparation Update</a:t>
            </a:r>
            <a:endParaRPr lang="en-US" sz="3600" b="1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sz="2400" dirty="0"/>
              <a:t>Supply Analysis Working Group</a:t>
            </a:r>
          </a:p>
          <a:p>
            <a:endParaRPr lang="en-US" dirty="0"/>
          </a:p>
          <a:p>
            <a:r>
              <a:rPr lang="en-US" sz="2000" dirty="0"/>
              <a:t>Pete Warnken</a:t>
            </a:r>
          </a:p>
          <a:p>
            <a:r>
              <a:rPr lang="en-US" sz="2000" dirty="0"/>
              <a:t>Resource Adequacy Department</a:t>
            </a:r>
          </a:p>
          <a:p>
            <a:endParaRPr lang="en-US" dirty="0"/>
          </a:p>
          <a:p>
            <a:r>
              <a:rPr lang="en-US" dirty="0"/>
              <a:t>October 24, 2025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A8295-F817-2D3E-07A0-5042F6FB7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CC522-E7FC-6080-A277-E1A3EFD81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dirty="0"/>
              <a:t>Current SERVM Project Schedule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6A8ED-48F7-248E-544F-8449D1525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9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2BD742-20BB-3229-21F4-6D1F29D2B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440" y="1219200"/>
            <a:ext cx="9288720" cy="39941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B939EA-9262-4625-123B-F778B1381AD1}"/>
              </a:ext>
            </a:extLst>
          </p:cNvPr>
          <p:cNvSpPr txBox="1"/>
          <p:nvPr/>
        </p:nvSpPr>
        <p:spPr>
          <a:xfrm>
            <a:off x="1502440" y="5284857"/>
            <a:ext cx="9525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Only change from last month has been to move the start of the thermal ELCC methodology development from October to November</a:t>
            </a:r>
          </a:p>
        </p:txBody>
      </p:sp>
    </p:spTree>
    <p:extLst>
      <p:ext uri="{BB962C8B-B14F-4D97-AF65-F5344CB8AC3E}">
        <p14:creationId xmlns:p14="http://schemas.microsoft.com/office/powerpoint/2010/main" val="409025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5CE4-BA0A-D8C4-D59C-D3075CCE9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DD90E-0B38-5F9C-83A3-6DC5C4B5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dirty="0"/>
              <a:t>SERVM Project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F34AB-D03E-AACB-1FF7-53D9F1EEE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900"/>
          </a:p>
        </p:txBody>
      </p:sp>
      <p:pic>
        <p:nvPicPr>
          <p:cNvPr id="3" name="table">
            <a:extLst>
              <a:ext uri="{FF2B5EF4-FFF2-40B4-BE49-F238E27FC236}">
                <a16:creationId xmlns:a16="http://schemas.microsoft.com/office/drawing/2014/main" id="{2BC2CC5B-CDD2-39B1-CE59-0F1D32F6D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188" y="1217107"/>
            <a:ext cx="8409624" cy="442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350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1196E-EA91-6533-9C07-896DA780F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FFC57-F4E1-2DD7-9006-A63A78C5E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dirty="0"/>
              <a:t>Reliability Assessment Assumption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DBA3FD-B13F-A4A3-1FFC-071131E3C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B6C47A-F913-4AB9-16A8-A77C5C44CB1D}"/>
              </a:ext>
            </a:extLst>
          </p:cNvPr>
          <p:cNvSpPr txBox="1"/>
          <p:nvPr/>
        </p:nvSpPr>
        <p:spPr>
          <a:xfrm>
            <a:off x="366962" y="931531"/>
            <a:ext cx="3269953" cy="2410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kern="0" dirty="0">
                <a:cs typeface="Calibri" panose="020F0502020204030204" pitchFamily="34" charset="0"/>
              </a:rPr>
              <a:t>Table at right is not intended to cover all assumptions that may be documented in ERCOT’s Assumptions filing 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kern="0" dirty="0">
                <a:cs typeface="Calibri" panose="020F0502020204030204" pitchFamily="34" charset="0"/>
              </a:rPr>
              <a:t>Updates since the last SAWG meeting indicated in red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87644C-1333-7F61-DA8A-65BFA25CF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2162" y="931531"/>
            <a:ext cx="7862638" cy="554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1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96B21-37B5-71A1-C793-3AB3EEBC3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0846C-A210-6088-5AFD-D71B5C3B6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dirty="0"/>
              <a:t>Proposed Weather-Year Weighting Method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EC204-8F3D-F4A3-41F5-121CA7BDD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F363A1-5E56-6101-8F8C-12E9B4119EC9}"/>
              </a:ext>
            </a:extLst>
          </p:cNvPr>
          <p:cNvSpPr txBox="1"/>
          <p:nvPr/>
        </p:nvSpPr>
        <p:spPr>
          <a:xfrm>
            <a:off x="366960" y="931531"/>
            <a:ext cx="7557839" cy="5391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Currently, each weather year has the same probability of occurrence; the method proposed by PowerGem applies larger weights for weather years with higher-than-normal summer temperatures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Plot the number of days where the daily maximum system-average temperature exceeded a certain high level for each weather year being modeled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Create a linear trend line for the plotted number of days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Compare the average number of temp exceedance days across all the weather years with the average for the most current weather years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cs typeface="Calibri" panose="020F0502020204030204" pitchFamily="34" charset="0"/>
              </a:rPr>
              <a:t>Apply linear scaling adjustments to weight each weather year that exceeds the average number of temp exceedance days</a:t>
            </a:r>
          </a:p>
          <a:p>
            <a:pPr marL="914400" lvl="3" indent="-45085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‒"/>
            </a:pPr>
            <a:r>
              <a:rPr lang="en-US" sz="1700" kern="0" dirty="0">
                <a:cs typeface="Calibri" panose="020F0502020204030204" pitchFamily="34" charset="0"/>
              </a:rPr>
              <a:t>The weights would result in the new weighted average number of exceedance days to match the exceedance days for the most current weather years</a:t>
            </a:r>
            <a:endParaRPr lang="en-US" kern="0" dirty="0"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18F19CD-AF8B-BAB8-A1C8-9ABB89916E2E}"/>
              </a:ext>
            </a:extLst>
          </p:cNvPr>
          <p:cNvGrpSpPr/>
          <p:nvPr/>
        </p:nvGrpSpPr>
        <p:grpSpPr>
          <a:xfrm>
            <a:off x="7924800" y="1793440"/>
            <a:ext cx="4089400" cy="3464360"/>
            <a:chOff x="5448300" y="1388439"/>
            <a:chExt cx="5524500" cy="440276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178F73C-A52D-81E9-57AD-0EE2A1C385B9}"/>
                </a:ext>
              </a:extLst>
            </p:cNvPr>
            <p:cNvSpPr txBox="1"/>
            <p:nvPr/>
          </p:nvSpPr>
          <p:spPr>
            <a:xfrm>
              <a:off x="6139345" y="1388439"/>
              <a:ext cx="4503136" cy="449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# of Days with Temps &gt; __ °F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FA0F119-40D4-808C-0B46-0E8B37A3AC65}"/>
                </a:ext>
              </a:extLst>
            </p:cNvPr>
            <p:cNvGrpSpPr/>
            <p:nvPr/>
          </p:nvGrpSpPr>
          <p:grpSpPr>
            <a:xfrm>
              <a:off x="5448300" y="1828800"/>
              <a:ext cx="5524500" cy="3962400"/>
              <a:chOff x="6477000" y="1600200"/>
              <a:chExt cx="4495800" cy="3391373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EF03E63-10D7-43D7-0B4E-6FFEA54D44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477000" y="1600200"/>
                <a:ext cx="4382112" cy="3391373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383B09F-A0E1-F5C9-2310-ECD63243EC6E}"/>
                  </a:ext>
                </a:extLst>
              </p:cNvPr>
              <p:cNvSpPr txBox="1"/>
              <p:nvPr/>
            </p:nvSpPr>
            <p:spPr>
              <a:xfrm>
                <a:off x="10744200" y="2685857"/>
                <a:ext cx="228600" cy="7431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2A2453A-CE7A-9B40-A370-F60A47A32B81}"/>
              </a:ext>
            </a:extLst>
          </p:cNvPr>
          <p:cNvSpPr txBox="1"/>
          <p:nvPr/>
        </p:nvSpPr>
        <p:spPr>
          <a:xfrm>
            <a:off x="8733536" y="5375910"/>
            <a:ext cx="330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Chart source: DTE Energy Resource Adequacy Assessment report, September 2022</a:t>
            </a:r>
          </a:p>
        </p:txBody>
      </p:sp>
    </p:spTree>
    <p:extLst>
      <p:ext uri="{BB962C8B-B14F-4D97-AF65-F5344CB8AC3E}">
        <p14:creationId xmlns:p14="http://schemas.microsoft.com/office/powerpoint/2010/main" val="395711255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D7B7B8-5774-4569-A810-363B3D6AD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6108</TotalTime>
  <Words>231</Words>
  <Application>Microsoft Office PowerPoint</Application>
  <PresentationFormat>Widescreen</PresentationFormat>
  <Paragraphs>30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Current SERVM Project Schedule</vt:lpstr>
      <vt:lpstr>SERVM Project Status</vt:lpstr>
      <vt:lpstr>Reliability Assessment Assumption Status</vt:lpstr>
      <vt:lpstr>Proposed Weather-Year Weighting Method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201</cp:revision>
  <cp:lastPrinted>2016-01-21T20:53:15Z</cp:lastPrinted>
  <dcterms:created xsi:type="dcterms:W3CDTF">2016-01-21T15:20:31Z</dcterms:created>
  <dcterms:modified xsi:type="dcterms:W3CDTF">2025-10-22T21:12:44Z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2024-02-08T17:01:12Z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0a8d9ea7-79db-4382-947d-ff9e11214bd8</vt:lpwstr>
  </property>
  <property fmtid="{D5CDD505-2E9C-101B-9397-08002B2CF9AE}" pid="9" name="MSIP_Label_7084cbda-52b8-46fb-a7b7-cb5bd465ed85_ContentBits">
    <vt:lpwstr>0</vt:lpwstr>
  </property>
</Properties>
</file>