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1" r:id="rId3"/>
    <p:sldId id="262" r:id="rId4"/>
    <p:sldId id="264" r:id="rId5"/>
    <p:sldId id="263" r:id="rId6"/>
    <p:sldId id="265" r:id="rId7"/>
    <p:sldId id="266" r:id="rId8"/>
    <p:sldId id="267" r:id="rId9"/>
    <p:sldId id="258" r:id="rId10"/>
    <p:sldId id="259" r:id="rId11"/>
    <p:sldId id="260" r:id="rId12"/>
    <p:sldId id="25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93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DD9608-F897-4ECA-B4B0-8A3526379414}" type="datetimeFigureOut">
              <a:rPr lang="en-US" smtClean="0"/>
              <a:t>10/16/2025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B64CE9-9C77-45DF-B5D8-FC51EA02C4DE}" type="slidenum">
              <a:rPr lang="en-US" smtClean="0"/>
              <a:t>‹#›</a:t>
            </a:fld>
            <a:endParaRPr lang="en-US"/>
          </a:p>
        </p:txBody>
      </p:sp>
    </p:spTree>
    <p:extLst>
      <p:ext uri="{BB962C8B-B14F-4D97-AF65-F5344CB8AC3E}">
        <p14:creationId xmlns:p14="http://schemas.microsoft.com/office/powerpoint/2010/main" val="2699449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DCB5D-61E2-6A9F-0AE1-63BE08FC38B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B300EA-4413-9441-F18E-5005F86FD53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F303195-6D17-2D7A-87E1-51C21C04A670}"/>
              </a:ext>
            </a:extLst>
          </p:cNvPr>
          <p:cNvSpPr>
            <a:spLocks noGrp="1"/>
          </p:cNvSpPr>
          <p:nvPr>
            <p:ph type="dt" sz="half" idx="10"/>
          </p:nvPr>
        </p:nvSpPr>
        <p:spPr/>
        <p:txBody>
          <a:bodyPr/>
          <a:lstStyle/>
          <a:p>
            <a:fld id="{88B05C5F-9092-4389-A126-37433DEDCB9A}" type="datetime1">
              <a:rPr lang="en-US" smtClean="0"/>
              <a:t>10/16/2025</a:t>
            </a:fld>
            <a:endParaRPr lang="en-US"/>
          </a:p>
        </p:txBody>
      </p:sp>
      <p:sp>
        <p:nvSpPr>
          <p:cNvPr id="5" name="Footer Placeholder 4">
            <a:extLst>
              <a:ext uri="{FF2B5EF4-FFF2-40B4-BE49-F238E27FC236}">
                <a16:creationId xmlns:a16="http://schemas.microsoft.com/office/drawing/2014/main" id="{4A676C95-90AF-2345-93C7-7135FB7803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3B5643-5622-3D9D-D25B-8BD9242A3BFB}"/>
              </a:ext>
            </a:extLst>
          </p:cNvPr>
          <p:cNvSpPr>
            <a:spLocks noGrp="1"/>
          </p:cNvSpPr>
          <p:nvPr>
            <p:ph type="sldNum" sz="quarter" idx="12"/>
          </p:nvPr>
        </p:nvSpPr>
        <p:spPr/>
        <p:txBody>
          <a:bodyPr/>
          <a:lstStyle/>
          <a:p>
            <a:fld id="{3ACE7CBB-A690-47AB-8979-88F4846B25F3}" type="slidenum">
              <a:rPr lang="en-US" smtClean="0"/>
              <a:t>‹#›</a:t>
            </a:fld>
            <a:endParaRPr lang="en-US"/>
          </a:p>
        </p:txBody>
      </p:sp>
    </p:spTree>
    <p:extLst>
      <p:ext uri="{BB962C8B-B14F-4D97-AF65-F5344CB8AC3E}">
        <p14:creationId xmlns:p14="http://schemas.microsoft.com/office/powerpoint/2010/main" val="3108579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F92C7-EC9C-2C36-05C9-4684E8835F4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E6D78A8-CB6C-7E5D-ADEB-43F6F3F913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A87D40-C327-9BC9-A42C-C2DD1A7AF69E}"/>
              </a:ext>
            </a:extLst>
          </p:cNvPr>
          <p:cNvSpPr>
            <a:spLocks noGrp="1"/>
          </p:cNvSpPr>
          <p:nvPr>
            <p:ph type="dt" sz="half" idx="10"/>
          </p:nvPr>
        </p:nvSpPr>
        <p:spPr/>
        <p:txBody>
          <a:bodyPr/>
          <a:lstStyle/>
          <a:p>
            <a:fld id="{314D6FEA-F5CC-4518-9D32-83A24209EB8B}" type="datetime1">
              <a:rPr lang="en-US" smtClean="0"/>
              <a:t>10/16/2025</a:t>
            </a:fld>
            <a:endParaRPr lang="en-US"/>
          </a:p>
        </p:txBody>
      </p:sp>
      <p:sp>
        <p:nvSpPr>
          <p:cNvPr id="5" name="Footer Placeholder 4">
            <a:extLst>
              <a:ext uri="{FF2B5EF4-FFF2-40B4-BE49-F238E27FC236}">
                <a16:creationId xmlns:a16="http://schemas.microsoft.com/office/drawing/2014/main" id="{450F1DD9-0AE8-1D06-424F-EE98794299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567A5F-5157-9599-BA44-8B9B26789440}"/>
              </a:ext>
            </a:extLst>
          </p:cNvPr>
          <p:cNvSpPr>
            <a:spLocks noGrp="1"/>
          </p:cNvSpPr>
          <p:nvPr>
            <p:ph type="sldNum" sz="quarter" idx="12"/>
          </p:nvPr>
        </p:nvSpPr>
        <p:spPr/>
        <p:txBody>
          <a:bodyPr/>
          <a:lstStyle/>
          <a:p>
            <a:fld id="{3ACE7CBB-A690-47AB-8979-88F4846B25F3}" type="slidenum">
              <a:rPr lang="en-US" smtClean="0"/>
              <a:t>‹#›</a:t>
            </a:fld>
            <a:endParaRPr lang="en-US"/>
          </a:p>
        </p:txBody>
      </p:sp>
    </p:spTree>
    <p:extLst>
      <p:ext uri="{BB962C8B-B14F-4D97-AF65-F5344CB8AC3E}">
        <p14:creationId xmlns:p14="http://schemas.microsoft.com/office/powerpoint/2010/main" val="1583862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F9BFC7-B8E4-F4E7-ED24-F79BFAD8C1D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EE3BC33-9485-D87D-79D9-8209724F20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791708-44EF-2054-939A-C999CD04FD03}"/>
              </a:ext>
            </a:extLst>
          </p:cNvPr>
          <p:cNvSpPr>
            <a:spLocks noGrp="1"/>
          </p:cNvSpPr>
          <p:nvPr>
            <p:ph type="dt" sz="half" idx="10"/>
          </p:nvPr>
        </p:nvSpPr>
        <p:spPr/>
        <p:txBody>
          <a:bodyPr/>
          <a:lstStyle/>
          <a:p>
            <a:fld id="{53199BB2-4CA5-4F88-95F7-F0D295EB0C4A}" type="datetime1">
              <a:rPr lang="en-US" smtClean="0"/>
              <a:t>10/16/2025</a:t>
            </a:fld>
            <a:endParaRPr lang="en-US"/>
          </a:p>
        </p:txBody>
      </p:sp>
      <p:sp>
        <p:nvSpPr>
          <p:cNvPr id="5" name="Footer Placeholder 4">
            <a:extLst>
              <a:ext uri="{FF2B5EF4-FFF2-40B4-BE49-F238E27FC236}">
                <a16:creationId xmlns:a16="http://schemas.microsoft.com/office/drawing/2014/main" id="{891D9D87-D73E-1939-B641-701361A06B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01584A-D38D-FAD9-92C6-58C4AC97AE21}"/>
              </a:ext>
            </a:extLst>
          </p:cNvPr>
          <p:cNvSpPr>
            <a:spLocks noGrp="1"/>
          </p:cNvSpPr>
          <p:nvPr>
            <p:ph type="sldNum" sz="quarter" idx="12"/>
          </p:nvPr>
        </p:nvSpPr>
        <p:spPr/>
        <p:txBody>
          <a:bodyPr/>
          <a:lstStyle/>
          <a:p>
            <a:fld id="{3ACE7CBB-A690-47AB-8979-88F4846B25F3}" type="slidenum">
              <a:rPr lang="en-US" smtClean="0"/>
              <a:t>‹#›</a:t>
            </a:fld>
            <a:endParaRPr lang="en-US"/>
          </a:p>
        </p:txBody>
      </p:sp>
    </p:spTree>
    <p:extLst>
      <p:ext uri="{BB962C8B-B14F-4D97-AF65-F5344CB8AC3E}">
        <p14:creationId xmlns:p14="http://schemas.microsoft.com/office/powerpoint/2010/main" val="1223605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83F67-8303-6FFC-BB1F-C2A8522607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906A75-18C5-052F-6EEF-389DED9813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4CA012-C6EF-E8BF-A10F-226A41F47E5C}"/>
              </a:ext>
            </a:extLst>
          </p:cNvPr>
          <p:cNvSpPr>
            <a:spLocks noGrp="1"/>
          </p:cNvSpPr>
          <p:nvPr>
            <p:ph type="dt" sz="half" idx="10"/>
          </p:nvPr>
        </p:nvSpPr>
        <p:spPr/>
        <p:txBody>
          <a:bodyPr/>
          <a:lstStyle/>
          <a:p>
            <a:fld id="{36AD8BA0-8296-4BB1-83D6-51BBA3C8E9D3}" type="datetime1">
              <a:rPr lang="en-US" smtClean="0"/>
              <a:t>10/16/2025</a:t>
            </a:fld>
            <a:endParaRPr lang="en-US"/>
          </a:p>
        </p:txBody>
      </p:sp>
      <p:sp>
        <p:nvSpPr>
          <p:cNvPr id="5" name="Footer Placeholder 4">
            <a:extLst>
              <a:ext uri="{FF2B5EF4-FFF2-40B4-BE49-F238E27FC236}">
                <a16:creationId xmlns:a16="http://schemas.microsoft.com/office/drawing/2014/main" id="{6780023E-0C22-C575-B268-2FE12A22F6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0EDFCD-E56F-ABAF-C005-388AFAA710FC}"/>
              </a:ext>
            </a:extLst>
          </p:cNvPr>
          <p:cNvSpPr>
            <a:spLocks noGrp="1"/>
          </p:cNvSpPr>
          <p:nvPr>
            <p:ph type="sldNum" sz="quarter" idx="12"/>
          </p:nvPr>
        </p:nvSpPr>
        <p:spPr/>
        <p:txBody>
          <a:bodyPr/>
          <a:lstStyle/>
          <a:p>
            <a:fld id="{3ACE7CBB-A690-47AB-8979-88F4846B25F3}" type="slidenum">
              <a:rPr lang="en-US" smtClean="0"/>
              <a:t>‹#›</a:t>
            </a:fld>
            <a:endParaRPr lang="en-US"/>
          </a:p>
        </p:txBody>
      </p:sp>
    </p:spTree>
    <p:extLst>
      <p:ext uri="{BB962C8B-B14F-4D97-AF65-F5344CB8AC3E}">
        <p14:creationId xmlns:p14="http://schemas.microsoft.com/office/powerpoint/2010/main" val="2029747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9E781-887F-165A-01F6-CC9B993E7E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2ECCF74-E367-5A45-925C-2CEE4C4A0E9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464DF67-2308-8FC9-67AA-02282A926398}"/>
              </a:ext>
            </a:extLst>
          </p:cNvPr>
          <p:cNvSpPr>
            <a:spLocks noGrp="1"/>
          </p:cNvSpPr>
          <p:nvPr>
            <p:ph type="dt" sz="half" idx="10"/>
          </p:nvPr>
        </p:nvSpPr>
        <p:spPr/>
        <p:txBody>
          <a:bodyPr/>
          <a:lstStyle/>
          <a:p>
            <a:fld id="{D5BEC500-250D-4FD6-B130-867A1E3CF1BB}" type="datetime1">
              <a:rPr lang="en-US" smtClean="0"/>
              <a:t>10/16/2025</a:t>
            </a:fld>
            <a:endParaRPr lang="en-US"/>
          </a:p>
        </p:txBody>
      </p:sp>
      <p:sp>
        <p:nvSpPr>
          <p:cNvPr id="5" name="Footer Placeholder 4">
            <a:extLst>
              <a:ext uri="{FF2B5EF4-FFF2-40B4-BE49-F238E27FC236}">
                <a16:creationId xmlns:a16="http://schemas.microsoft.com/office/drawing/2014/main" id="{BE6F7629-4DD4-5F78-C361-A335F4B3BE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EE4FD8-E4FE-B991-FD33-7EA2553137FC}"/>
              </a:ext>
            </a:extLst>
          </p:cNvPr>
          <p:cNvSpPr>
            <a:spLocks noGrp="1"/>
          </p:cNvSpPr>
          <p:nvPr>
            <p:ph type="sldNum" sz="quarter" idx="12"/>
          </p:nvPr>
        </p:nvSpPr>
        <p:spPr/>
        <p:txBody>
          <a:bodyPr/>
          <a:lstStyle/>
          <a:p>
            <a:fld id="{3ACE7CBB-A690-47AB-8979-88F4846B25F3}" type="slidenum">
              <a:rPr lang="en-US" smtClean="0"/>
              <a:t>‹#›</a:t>
            </a:fld>
            <a:endParaRPr lang="en-US"/>
          </a:p>
        </p:txBody>
      </p:sp>
    </p:spTree>
    <p:extLst>
      <p:ext uri="{BB962C8B-B14F-4D97-AF65-F5344CB8AC3E}">
        <p14:creationId xmlns:p14="http://schemas.microsoft.com/office/powerpoint/2010/main" val="2739441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CA432-4704-FE90-0774-F6749BC23D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FE78DD-259A-7DF5-E8EC-34DAE7D887E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A2A07D-7B55-DAE7-8BDD-21E42C2D439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CD8EA05-FCAC-10A7-5129-864737E881DB}"/>
              </a:ext>
            </a:extLst>
          </p:cNvPr>
          <p:cNvSpPr>
            <a:spLocks noGrp="1"/>
          </p:cNvSpPr>
          <p:nvPr>
            <p:ph type="dt" sz="half" idx="10"/>
          </p:nvPr>
        </p:nvSpPr>
        <p:spPr/>
        <p:txBody>
          <a:bodyPr/>
          <a:lstStyle/>
          <a:p>
            <a:fld id="{E1F1BD18-5C93-412A-B674-AC0E24759D17}" type="datetime1">
              <a:rPr lang="en-US" smtClean="0"/>
              <a:t>10/16/2025</a:t>
            </a:fld>
            <a:endParaRPr lang="en-US"/>
          </a:p>
        </p:txBody>
      </p:sp>
      <p:sp>
        <p:nvSpPr>
          <p:cNvPr id="6" name="Footer Placeholder 5">
            <a:extLst>
              <a:ext uri="{FF2B5EF4-FFF2-40B4-BE49-F238E27FC236}">
                <a16:creationId xmlns:a16="http://schemas.microsoft.com/office/drawing/2014/main" id="{B8D3A4CB-894E-7948-D4E8-19DDD75737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D49FB6-6303-AE21-7311-D7403B69323E}"/>
              </a:ext>
            </a:extLst>
          </p:cNvPr>
          <p:cNvSpPr>
            <a:spLocks noGrp="1"/>
          </p:cNvSpPr>
          <p:nvPr>
            <p:ph type="sldNum" sz="quarter" idx="12"/>
          </p:nvPr>
        </p:nvSpPr>
        <p:spPr/>
        <p:txBody>
          <a:bodyPr/>
          <a:lstStyle/>
          <a:p>
            <a:fld id="{3ACE7CBB-A690-47AB-8979-88F4846B25F3}" type="slidenum">
              <a:rPr lang="en-US" smtClean="0"/>
              <a:t>‹#›</a:t>
            </a:fld>
            <a:endParaRPr lang="en-US"/>
          </a:p>
        </p:txBody>
      </p:sp>
    </p:spTree>
    <p:extLst>
      <p:ext uri="{BB962C8B-B14F-4D97-AF65-F5344CB8AC3E}">
        <p14:creationId xmlns:p14="http://schemas.microsoft.com/office/powerpoint/2010/main" val="1586525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42CBC-4466-0D5D-9CA4-8741072AF33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3B97111-0890-EFF6-B931-424E0B4422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BDB777-3568-389D-9CA6-CD084C3C4E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3A2421A-4787-B834-B63C-37CA7702CF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FEA5B6-906A-DD04-F402-C48D91E21A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F04659-37CB-4034-2B70-8B7FFB8C8B1B}"/>
              </a:ext>
            </a:extLst>
          </p:cNvPr>
          <p:cNvSpPr>
            <a:spLocks noGrp="1"/>
          </p:cNvSpPr>
          <p:nvPr>
            <p:ph type="dt" sz="half" idx="10"/>
          </p:nvPr>
        </p:nvSpPr>
        <p:spPr/>
        <p:txBody>
          <a:bodyPr/>
          <a:lstStyle/>
          <a:p>
            <a:fld id="{8B04A8DA-24F7-41CA-923D-ECF071400370}" type="datetime1">
              <a:rPr lang="en-US" smtClean="0"/>
              <a:t>10/16/2025</a:t>
            </a:fld>
            <a:endParaRPr lang="en-US"/>
          </a:p>
        </p:txBody>
      </p:sp>
      <p:sp>
        <p:nvSpPr>
          <p:cNvPr id="8" name="Footer Placeholder 7">
            <a:extLst>
              <a:ext uri="{FF2B5EF4-FFF2-40B4-BE49-F238E27FC236}">
                <a16:creationId xmlns:a16="http://schemas.microsoft.com/office/drawing/2014/main" id="{B4781FA6-27B9-8EDB-CA4E-84E0279D87A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D492E3E-D586-B6A7-E6C4-75F69B97E745}"/>
              </a:ext>
            </a:extLst>
          </p:cNvPr>
          <p:cNvSpPr>
            <a:spLocks noGrp="1"/>
          </p:cNvSpPr>
          <p:nvPr>
            <p:ph type="sldNum" sz="quarter" idx="12"/>
          </p:nvPr>
        </p:nvSpPr>
        <p:spPr/>
        <p:txBody>
          <a:bodyPr/>
          <a:lstStyle/>
          <a:p>
            <a:fld id="{3ACE7CBB-A690-47AB-8979-88F4846B25F3}" type="slidenum">
              <a:rPr lang="en-US" smtClean="0"/>
              <a:t>‹#›</a:t>
            </a:fld>
            <a:endParaRPr lang="en-US"/>
          </a:p>
        </p:txBody>
      </p:sp>
    </p:spTree>
    <p:extLst>
      <p:ext uri="{BB962C8B-B14F-4D97-AF65-F5344CB8AC3E}">
        <p14:creationId xmlns:p14="http://schemas.microsoft.com/office/powerpoint/2010/main" val="3330896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93553-BBA3-2385-9DC7-BAC893640A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1188526-D3A3-AEE9-F04D-55AF08155451}"/>
              </a:ext>
            </a:extLst>
          </p:cNvPr>
          <p:cNvSpPr>
            <a:spLocks noGrp="1"/>
          </p:cNvSpPr>
          <p:nvPr>
            <p:ph type="dt" sz="half" idx="10"/>
          </p:nvPr>
        </p:nvSpPr>
        <p:spPr/>
        <p:txBody>
          <a:bodyPr/>
          <a:lstStyle/>
          <a:p>
            <a:fld id="{A6E74EF4-7CFB-498F-AA93-1BF0925D32BF}" type="datetime1">
              <a:rPr lang="en-US" smtClean="0"/>
              <a:t>10/16/2025</a:t>
            </a:fld>
            <a:endParaRPr lang="en-US"/>
          </a:p>
        </p:txBody>
      </p:sp>
      <p:sp>
        <p:nvSpPr>
          <p:cNvPr id="4" name="Footer Placeholder 3">
            <a:extLst>
              <a:ext uri="{FF2B5EF4-FFF2-40B4-BE49-F238E27FC236}">
                <a16:creationId xmlns:a16="http://schemas.microsoft.com/office/drawing/2014/main" id="{C37BC718-2D9A-8A57-8C2C-7868CCF2F84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684A2C8-3DED-0B06-5033-2BBFF978AC70}"/>
              </a:ext>
            </a:extLst>
          </p:cNvPr>
          <p:cNvSpPr>
            <a:spLocks noGrp="1"/>
          </p:cNvSpPr>
          <p:nvPr>
            <p:ph type="sldNum" sz="quarter" idx="12"/>
          </p:nvPr>
        </p:nvSpPr>
        <p:spPr/>
        <p:txBody>
          <a:bodyPr/>
          <a:lstStyle/>
          <a:p>
            <a:fld id="{3ACE7CBB-A690-47AB-8979-88F4846B25F3}" type="slidenum">
              <a:rPr lang="en-US" smtClean="0"/>
              <a:t>‹#›</a:t>
            </a:fld>
            <a:endParaRPr lang="en-US"/>
          </a:p>
        </p:txBody>
      </p:sp>
    </p:spTree>
    <p:extLst>
      <p:ext uri="{BB962C8B-B14F-4D97-AF65-F5344CB8AC3E}">
        <p14:creationId xmlns:p14="http://schemas.microsoft.com/office/powerpoint/2010/main" val="1257742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9CF6C4-5A5C-CA29-6967-3071B2E66E25}"/>
              </a:ext>
            </a:extLst>
          </p:cNvPr>
          <p:cNvSpPr>
            <a:spLocks noGrp="1"/>
          </p:cNvSpPr>
          <p:nvPr>
            <p:ph type="dt" sz="half" idx="10"/>
          </p:nvPr>
        </p:nvSpPr>
        <p:spPr/>
        <p:txBody>
          <a:bodyPr/>
          <a:lstStyle/>
          <a:p>
            <a:fld id="{A0A5E5CA-28EE-405A-ACDA-50D5ABC0A6E8}" type="datetime1">
              <a:rPr lang="en-US" smtClean="0"/>
              <a:t>10/16/2025</a:t>
            </a:fld>
            <a:endParaRPr lang="en-US"/>
          </a:p>
        </p:txBody>
      </p:sp>
      <p:sp>
        <p:nvSpPr>
          <p:cNvPr id="3" name="Footer Placeholder 2">
            <a:extLst>
              <a:ext uri="{FF2B5EF4-FFF2-40B4-BE49-F238E27FC236}">
                <a16:creationId xmlns:a16="http://schemas.microsoft.com/office/drawing/2014/main" id="{15B6EC60-E662-2ABD-5115-4177709794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58DE9D5-33F1-F548-CD38-5E89DC756895}"/>
              </a:ext>
            </a:extLst>
          </p:cNvPr>
          <p:cNvSpPr>
            <a:spLocks noGrp="1"/>
          </p:cNvSpPr>
          <p:nvPr>
            <p:ph type="sldNum" sz="quarter" idx="12"/>
          </p:nvPr>
        </p:nvSpPr>
        <p:spPr/>
        <p:txBody>
          <a:bodyPr/>
          <a:lstStyle/>
          <a:p>
            <a:fld id="{3ACE7CBB-A690-47AB-8979-88F4846B25F3}" type="slidenum">
              <a:rPr lang="en-US" smtClean="0"/>
              <a:t>‹#›</a:t>
            </a:fld>
            <a:endParaRPr lang="en-US"/>
          </a:p>
        </p:txBody>
      </p:sp>
    </p:spTree>
    <p:extLst>
      <p:ext uri="{BB962C8B-B14F-4D97-AF65-F5344CB8AC3E}">
        <p14:creationId xmlns:p14="http://schemas.microsoft.com/office/powerpoint/2010/main" val="1041011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81760-AE13-9951-1BA0-403CCDB42A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3B05D73-2CDF-67BF-F2AC-5EB60C792F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5EACB7-0B11-3A66-F1F6-8808244DAB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EA39A2-9A0C-A0B4-0D12-7F639A180811}"/>
              </a:ext>
            </a:extLst>
          </p:cNvPr>
          <p:cNvSpPr>
            <a:spLocks noGrp="1"/>
          </p:cNvSpPr>
          <p:nvPr>
            <p:ph type="dt" sz="half" idx="10"/>
          </p:nvPr>
        </p:nvSpPr>
        <p:spPr/>
        <p:txBody>
          <a:bodyPr/>
          <a:lstStyle/>
          <a:p>
            <a:fld id="{23E17CA7-3116-404A-B5B9-A008042969D1}" type="datetime1">
              <a:rPr lang="en-US" smtClean="0"/>
              <a:t>10/16/2025</a:t>
            </a:fld>
            <a:endParaRPr lang="en-US"/>
          </a:p>
        </p:txBody>
      </p:sp>
      <p:sp>
        <p:nvSpPr>
          <p:cNvPr id="6" name="Footer Placeholder 5">
            <a:extLst>
              <a:ext uri="{FF2B5EF4-FFF2-40B4-BE49-F238E27FC236}">
                <a16:creationId xmlns:a16="http://schemas.microsoft.com/office/drawing/2014/main" id="{13436347-B6E6-8554-BCF8-09B921DA26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2F082A-8AB9-6FBA-177C-42E3DD177A47}"/>
              </a:ext>
            </a:extLst>
          </p:cNvPr>
          <p:cNvSpPr>
            <a:spLocks noGrp="1"/>
          </p:cNvSpPr>
          <p:nvPr>
            <p:ph type="sldNum" sz="quarter" idx="12"/>
          </p:nvPr>
        </p:nvSpPr>
        <p:spPr/>
        <p:txBody>
          <a:bodyPr/>
          <a:lstStyle/>
          <a:p>
            <a:fld id="{3ACE7CBB-A690-47AB-8979-88F4846B25F3}" type="slidenum">
              <a:rPr lang="en-US" smtClean="0"/>
              <a:t>‹#›</a:t>
            </a:fld>
            <a:endParaRPr lang="en-US"/>
          </a:p>
        </p:txBody>
      </p:sp>
    </p:spTree>
    <p:extLst>
      <p:ext uri="{BB962C8B-B14F-4D97-AF65-F5344CB8AC3E}">
        <p14:creationId xmlns:p14="http://schemas.microsoft.com/office/powerpoint/2010/main" val="2398725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33A9F-5AD7-8E8D-17CA-6B903AB3C8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3B803D-D44D-E7CB-FA57-F57ABDD21B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AAB9379-054C-1D61-0F36-9ECD878622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39E8B6-BC7B-8E45-8F6D-484C09169247}"/>
              </a:ext>
            </a:extLst>
          </p:cNvPr>
          <p:cNvSpPr>
            <a:spLocks noGrp="1"/>
          </p:cNvSpPr>
          <p:nvPr>
            <p:ph type="dt" sz="half" idx="10"/>
          </p:nvPr>
        </p:nvSpPr>
        <p:spPr/>
        <p:txBody>
          <a:bodyPr/>
          <a:lstStyle/>
          <a:p>
            <a:fld id="{CA862EF0-CB36-4A50-947D-AD8411E21C79}" type="datetime1">
              <a:rPr lang="en-US" smtClean="0"/>
              <a:t>10/16/2025</a:t>
            </a:fld>
            <a:endParaRPr lang="en-US"/>
          </a:p>
        </p:txBody>
      </p:sp>
      <p:sp>
        <p:nvSpPr>
          <p:cNvPr id="6" name="Footer Placeholder 5">
            <a:extLst>
              <a:ext uri="{FF2B5EF4-FFF2-40B4-BE49-F238E27FC236}">
                <a16:creationId xmlns:a16="http://schemas.microsoft.com/office/drawing/2014/main" id="{5A227499-AECB-8287-27BA-B21F4EEDEB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25D35E-3249-3187-8F9B-45DACEB44744}"/>
              </a:ext>
            </a:extLst>
          </p:cNvPr>
          <p:cNvSpPr>
            <a:spLocks noGrp="1"/>
          </p:cNvSpPr>
          <p:nvPr>
            <p:ph type="sldNum" sz="quarter" idx="12"/>
          </p:nvPr>
        </p:nvSpPr>
        <p:spPr/>
        <p:txBody>
          <a:bodyPr/>
          <a:lstStyle/>
          <a:p>
            <a:fld id="{3ACE7CBB-A690-47AB-8979-88F4846B25F3}" type="slidenum">
              <a:rPr lang="en-US" smtClean="0"/>
              <a:t>‹#›</a:t>
            </a:fld>
            <a:endParaRPr lang="en-US"/>
          </a:p>
        </p:txBody>
      </p:sp>
    </p:spTree>
    <p:extLst>
      <p:ext uri="{BB962C8B-B14F-4D97-AF65-F5344CB8AC3E}">
        <p14:creationId xmlns:p14="http://schemas.microsoft.com/office/powerpoint/2010/main" val="2101754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C7496E-FDA9-3600-4C92-CE3D2BD915E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26BA92F-93B7-14C4-4850-5BD4063500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34FCB1-C549-C5E1-AB01-0101972E8E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F008678-CFD5-453B-8162-A54D86F1E6F1}" type="datetime1">
              <a:rPr lang="en-US" smtClean="0"/>
              <a:t>10/16/2025</a:t>
            </a:fld>
            <a:endParaRPr lang="en-US"/>
          </a:p>
        </p:txBody>
      </p:sp>
      <p:sp>
        <p:nvSpPr>
          <p:cNvPr id="5" name="Footer Placeholder 4">
            <a:extLst>
              <a:ext uri="{FF2B5EF4-FFF2-40B4-BE49-F238E27FC236}">
                <a16:creationId xmlns:a16="http://schemas.microsoft.com/office/drawing/2014/main" id="{5F67C0F9-122C-23C0-1896-50D67BC235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5DB21F0-2C80-4F6C-179A-DB942CB671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ACE7CBB-A690-47AB-8979-88F4846B25F3}" type="slidenum">
              <a:rPr lang="en-US" smtClean="0"/>
              <a:t>‹#›</a:t>
            </a:fld>
            <a:endParaRPr lang="en-US"/>
          </a:p>
        </p:txBody>
      </p:sp>
    </p:spTree>
    <p:extLst>
      <p:ext uri="{BB962C8B-B14F-4D97-AF65-F5344CB8AC3E}">
        <p14:creationId xmlns:p14="http://schemas.microsoft.com/office/powerpoint/2010/main" val="1165244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ercot.com/mp/data-products/data-product-details?id=NP3-965-ER"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6DB1E-DA1C-1939-FF18-FB2B7E6E7AA6}"/>
              </a:ext>
            </a:extLst>
          </p:cNvPr>
          <p:cNvSpPr>
            <a:spLocks noGrp="1"/>
          </p:cNvSpPr>
          <p:nvPr>
            <p:ph type="ctrTitle"/>
          </p:nvPr>
        </p:nvSpPr>
        <p:spPr/>
        <p:txBody>
          <a:bodyPr/>
          <a:lstStyle/>
          <a:p>
            <a:r>
              <a:rPr lang="en-US" dirty="0"/>
              <a:t>NPRR 1295 and PGRR 130 Joint Commenters</a:t>
            </a:r>
          </a:p>
        </p:txBody>
      </p:sp>
      <p:sp>
        <p:nvSpPr>
          <p:cNvPr id="3" name="Subtitle 2">
            <a:extLst>
              <a:ext uri="{FF2B5EF4-FFF2-40B4-BE49-F238E27FC236}">
                <a16:creationId xmlns:a16="http://schemas.microsoft.com/office/drawing/2014/main" id="{4F5909BB-C393-8B43-64A5-21E21B9A0D0B}"/>
              </a:ext>
            </a:extLst>
          </p:cNvPr>
          <p:cNvSpPr>
            <a:spLocks noGrp="1"/>
          </p:cNvSpPr>
          <p:nvPr>
            <p:ph type="subTitle" idx="1"/>
          </p:nvPr>
        </p:nvSpPr>
        <p:spPr/>
        <p:txBody>
          <a:bodyPr>
            <a:normAutofit/>
          </a:bodyPr>
          <a:lstStyle/>
          <a:p>
            <a:r>
              <a:rPr lang="en-US" sz="2800" dirty="0"/>
              <a:t>PLWG 10/28/2025</a:t>
            </a:r>
          </a:p>
        </p:txBody>
      </p:sp>
      <p:sp>
        <p:nvSpPr>
          <p:cNvPr id="4" name="Slide Number Placeholder 3">
            <a:extLst>
              <a:ext uri="{FF2B5EF4-FFF2-40B4-BE49-F238E27FC236}">
                <a16:creationId xmlns:a16="http://schemas.microsoft.com/office/drawing/2014/main" id="{1AB69FD6-69AB-FE2F-6148-A98DEEC801C1}"/>
              </a:ext>
            </a:extLst>
          </p:cNvPr>
          <p:cNvSpPr>
            <a:spLocks noGrp="1"/>
          </p:cNvSpPr>
          <p:nvPr>
            <p:ph type="sldNum" sz="quarter" idx="12"/>
          </p:nvPr>
        </p:nvSpPr>
        <p:spPr/>
        <p:txBody>
          <a:bodyPr/>
          <a:lstStyle/>
          <a:p>
            <a:fld id="{3ACE7CBB-A690-47AB-8979-88F4846B25F3}" type="slidenum">
              <a:rPr lang="en-US" smtClean="0"/>
              <a:t>1</a:t>
            </a:fld>
            <a:endParaRPr lang="en-US"/>
          </a:p>
        </p:txBody>
      </p:sp>
    </p:spTree>
    <p:extLst>
      <p:ext uri="{BB962C8B-B14F-4D97-AF65-F5344CB8AC3E}">
        <p14:creationId xmlns:p14="http://schemas.microsoft.com/office/powerpoint/2010/main" val="1919282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BAEB6-900B-85E4-3BBA-5AB39711B15D}"/>
              </a:ext>
            </a:extLst>
          </p:cNvPr>
          <p:cNvSpPr>
            <a:spLocks noGrp="1"/>
          </p:cNvSpPr>
          <p:nvPr>
            <p:ph type="title"/>
          </p:nvPr>
        </p:nvSpPr>
        <p:spPr>
          <a:xfrm>
            <a:off x="635161" y="314324"/>
            <a:ext cx="10921678" cy="1325563"/>
          </a:xfrm>
        </p:spPr>
        <p:txBody>
          <a:bodyPr>
            <a:normAutofit/>
          </a:bodyPr>
          <a:lstStyle/>
          <a:p>
            <a:r>
              <a:rPr lang="en-US" dirty="0"/>
              <a:t>New issue:  Accuracy of Congestion Cost Savings Test in Economic Evaluation of Projects</a:t>
            </a:r>
          </a:p>
        </p:txBody>
      </p:sp>
      <p:sp>
        <p:nvSpPr>
          <p:cNvPr id="3" name="Content Placeholder 2">
            <a:extLst>
              <a:ext uri="{FF2B5EF4-FFF2-40B4-BE49-F238E27FC236}">
                <a16:creationId xmlns:a16="http://schemas.microsoft.com/office/drawing/2014/main" id="{8E5489C2-00BC-809D-EC67-322E6DE3C8AD}"/>
              </a:ext>
            </a:extLst>
          </p:cNvPr>
          <p:cNvSpPr>
            <a:spLocks noGrp="1"/>
          </p:cNvSpPr>
          <p:nvPr>
            <p:ph idx="1"/>
          </p:nvPr>
        </p:nvSpPr>
        <p:spPr>
          <a:xfrm>
            <a:off x="838200" y="2005012"/>
            <a:ext cx="10515600" cy="4351338"/>
          </a:xfrm>
        </p:spPr>
        <p:txBody>
          <a:bodyPr>
            <a:normAutofit fontScale="92500" lnSpcReduction="20000"/>
          </a:bodyPr>
          <a:lstStyle/>
          <a:p>
            <a:r>
              <a:rPr lang="en-US" dirty="0"/>
              <a:t>ERCOT needs to benchmark the models being used to make sure that they align with real world congestion history.</a:t>
            </a:r>
          </a:p>
          <a:p>
            <a:endParaRPr lang="en-US" dirty="0"/>
          </a:p>
          <a:p>
            <a:r>
              <a:rPr lang="en-US" dirty="0"/>
              <a:t>A great source of data which is public and available is the 60 day SCED report. </a:t>
            </a:r>
            <a:r>
              <a:rPr lang="en-US" dirty="0">
                <a:hlinkClick r:id="rId2"/>
              </a:rPr>
              <a:t>Data Product Details</a:t>
            </a:r>
            <a:endParaRPr lang="en-US" dirty="0"/>
          </a:p>
          <a:p>
            <a:endParaRPr lang="en-US" dirty="0"/>
          </a:p>
          <a:p>
            <a:r>
              <a:rPr lang="en-US" dirty="0"/>
              <a:t>On the next slide, we look at one 15 minute period on 4/19/2025</a:t>
            </a:r>
          </a:p>
          <a:p>
            <a:endParaRPr lang="en-US" dirty="0"/>
          </a:p>
          <a:p>
            <a:r>
              <a:rPr lang="en-US" dirty="0"/>
              <a:t>Recommendation would be for ERCOT to use an annual average bid for each resource from the year prior in their models</a:t>
            </a:r>
          </a:p>
          <a:p>
            <a:pPr lvl="1"/>
            <a:r>
              <a:rPr lang="en-US" dirty="0"/>
              <a:t>Thermal would have to calculate the average heat rate based off FIP and apply the forward looking FIP to those curves</a:t>
            </a:r>
          </a:p>
          <a:p>
            <a:endParaRPr lang="en-US" dirty="0"/>
          </a:p>
        </p:txBody>
      </p:sp>
      <p:sp>
        <p:nvSpPr>
          <p:cNvPr id="4" name="Slide Number Placeholder 3">
            <a:extLst>
              <a:ext uri="{FF2B5EF4-FFF2-40B4-BE49-F238E27FC236}">
                <a16:creationId xmlns:a16="http://schemas.microsoft.com/office/drawing/2014/main" id="{CD7F5CAE-686C-E626-016C-392DBA5BB980}"/>
              </a:ext>
            </a:extLst>
          </p:cNvPr>
          <p:cNvSpPr>
            <a:spLocks noGrp="1"/>
          </p:cNvSpPr>
          <p:nvPr>
            <p:ph type="sldNum" sz="quarter" idx="12"/>
          </p:nvPr>
        </p:nvSpPr>
        <p:spPr/>
        <p:txBody>
          <a:bodyPr/>
          <a:lstStyle/>
          <a:p>
            <a:fld id="{3ACE7CBB-A690-47AB-8979-88F4846B25F3}" type="slidenum">
              <a:rPr lang="en-US" smtClean="0"/>
              <a:t>10</a:t>
            </a:fld>
            <a:endParaRPr lang="en-US"/>
          </a:p>
        </p:txBody>
      </p:sp>
    </p:spTree>
    <p:extLst>
      <p:ext uri="{BB962C8B-B14F-4D97-AF65-F5344CB8AC3E}">
        <p14:creationId xmlns:p14="http://schemas.microsoft.com/office/powerpoint/2010/main" val="2344664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59D6C-2DBA-2512-1C24-77E814509B9F}"/>
              </a:ext>
            </a:extLst>
          </p:cNvPr>
          <p:cNvSpPr>
            <a:spLocks noGrp="1"/>
          </p:cNvSpPr>
          <p:nvPr>
            <p:ph type="title"/>
          </p:nvPr>
        </p:nvSpPr>
        <p:spPr/>
        <p:txBody>
          <a:bodyPr/>
          <a:lstStyle/>
          <a:p>
            <a:r>
              <a:rPr lang="en-US" dirty="0"/>
              <a:t>60 Day SCED Data from 4/9/2025 11:45 am</a:t>
            </a:r>
          </a:p>
        </p:txBody>
      </p:sp>
      <p:sp>
        <p:nvSpPr>
          <p:cNvPr id="3" name="Content Placeholder 2">
            <a:extLst>
              <a:ext uri="{FF2B5EF4-FFF2-40B4-BE49-F238E27FC236}">
                <a16:creationId xmlns:a16="http://schemas.microsoft.com/office/drawing/2014/main" id="{8F62D613-5597-8827-7B95-2610B4721324}"/>
              </a:ext>
            </a:extLst>
          </p:cNvPr>
          <p:cNvSpPr>
            <a:spLocks noGrp="1"/>
          </p:cNvSpPr>
          <p:nvPr>
            <p:ph idx="1"/>
          </p:nvPr>
        </p:nvSpPr>
        <p:spPr>
          <a:xfrm>
            <a:off x="3688763" y="4384287"/>
            <a:ext cx="3884875" cy="1792676"/>
          </a:xfrm>
        </p:spPr>
        <p:txBody>
          <a:bodyPr>
            <a:normAutofit fontScale="77500" lnSpcReduction="20000"/>
          </a:bodyPr>
          <a:lstStyle/>
          <a:p>
            <a:r>
              <a:rPr lang="en-US" dirty="0"/>
              <a:t>Most renewables are clearly bidding below $0/MWh</a:t>
            </a:r>
          </a:p>
          <a:p>
            <a:r>
              <a:rPr lang="en-US" dirty="0"/>
              <a:t>Some thermals are bidding negative whereas other thermals are bidding more than their fuel costs</a:t>
            </a:r>
          </a:p>
        </p:txBody>
      </p:sp>
      <p:sp>
        <p:nvSpPr>
          <p:cNvPr id="4" name="Slide Number Placeholder 3">
            <a:extLst>
              <a:ext uri="{FF2B5EF4-FFF2-40B4-BE49-F238E27FC236}">
                <a16:creationId xmlns:a16="http://schemas.microsoft.com/office/drawing/2014/main" id="{B64F25ED-9883-7E24-81C5-8131F874C49F}"/>
              </a:ext>
            </a:extLst>
          </p:cNvPr>
          <p:cNvSpPr>
            <a:spLocks noGrp="1"/>
          </p:cNvSpPr>
          <p:nvPr>
            <p:ph type="sldNum" sz="quarter" idx="12"/>
          </p:nvPr>
        </p:nvSpPr>
        <p:spPr/>
        <p:txBody>
          <a:bodyPr/>
          <a:lstStyle/>
          <a:p>
            <a:fld id="{3ACE7CBB-A690-47AB-8979-88F4846B25F3}" type="slidenum">
              <a:rPr lang="en-US" smtClean="0"/>
              <a:t>11</a:t>
            </a:fld>
            <a:endParaRPr lang="en-US"/>
          </a:p>
        </p:txBody>
      </p:sp>
      <p:pic>
        <p:nvPicPr>
          <p:cNvPr id="5" name="Picture 4">
            <a:extLst>
              <a:ext uri="{FF2B5EF4-FFF2-40B4-BE49-F238E27FC236}">
                <a16:creationId xmlns:a16="http://schemas.microsoft.com/office/drawing/2014/main" id="{0C646E1D-1E00-283E-F238-D6A6F8DB4C87}"/>
              </a:ext>
            </a:extLst>
          </p:cNvPr>
          <p:cNvPicPr>
            <a:picLocks noChangeAspect="1"/>
          </p:cNvPicPr>
          <p:nvPr/>
        </p:nvPicPr>
        <p:blipFill>
          <a:blip r:embed="rId2"/>
          <a:stretch>
            <a:fillRect/>
          </a:stretch>
        </p:blipFill>
        <p:spPr>
          <a:xfrm>
            <a:off x="267394" y="4001294"/>
            <a:ext cx="2874993" cy="2116996"/>
          </a:xfrm>
          <a:prstGeom prst="rect">
            <a:avLst/>
          </a:prstGeom>
        </p:spPr>
      </p:pic>
      <p:pic>
        <p:nvPicPr>
          <p:cNvPr id="6" name="Picture 5">
            <a:extLst>
              <a:ext uri="{FF2B5EF4-FFF2-40B4-BE49-F238E27FC236}">
                <a16:creationId xmlns:a16="http://schemas.microsoft.com/office/drawing/2014/main" id="{957B0702-B6EE-1DCD-809F-5AF580D6FA0F}"/>
              </a:ext>
            </a:extLst>
          </p:cNvPr>
          <p:cNvPicPr>
            <a:picLocks noChangeAspect="1"/>
          </p:cNvPicPr>
          <p:nvPr/>
        </p:nvPicPr>
        <p:blipFill>
          <a:blip r:embed="rId3"/>
          <a:stretch>
            <a:fillRect/>
          </a:stretch>
        </p:blipFill>
        <p:spPr>
          <a:xfrm>
            <a:off x="7984533" y="4384287"/>
            <a:ext cx="2678167" cy="1972063"/>
          </a:xfrm>
          <a:prstGeom prst="rect">
            <a:avLst/>
          </a:prstGeom>
        </p:spPr>
      </p:pic>
      <p:pic>
        <p:nvPicPr>
          <p:cNvPr id="8" name="Picture 7">
            <a:extLst>
              <a:ext uri="{FF2B5EF4-FFF2-40B4-BE49-F238E27FC236}">
                <a16:creationId xmlns:a16="http://schemas.microsoft.com/office/drawing/2014/main" id="{828F5862-1142-F012-DCAA-0F730A64D958}"/>
              </a:ext>
            </a:extLst>
          </p:cNvPr>
          <p:cNvPicPr>
            <a:picLocks noChangeAspect="1"/>
          </p:cNvPicPr>
          <p:nvPr/>
        </p:nvPicPr>
        <p:blipFill>
          <a:blip r:embed="rId4"/>
          <a:stretch>
            <a:fillRect/>
          </a:stretch>
        </p:blipFill>
        <p:spPr>
          <a:xfrm>
            <a:off x="312374" y="1304431"/>
            <a:ext cx="5660026" cy="2484092"/>
          </a:xfrm>
          <a:prstGeom prst="rect">
            <a:avLst/>
          </a:prstGeom>
        </p:spPr>
      </p:pic>
      <p:pic>
        <p:nvPicPr>
          <p:cNvPr id="10" name="Picture 9">
            <a:extLst>
              <a:ext uri="{FF2B5EF4-FFF2-40B4-BE49-F238E27FC236}">
                <a16:creationId xmlns:a16="http://schemas.microsoft.com/office/drawing/2014/main" id="{81EE9024-8554-D86F-405D-34BDACAC5148}"/>
              </a:ext>
            </a:extLst>
          </p:cNvPr>
          <p:cNvPicPr>
            <a:picLocks noChangeAspect="1"/>
          </p:cNvPicPr>
          <p:nvPr/>
        </p:nvPicPr>
        <p:blipFill>
          <a:blip r:embed="rId5"/>
          <a:stretch>
            <a:fillRect/>
          </a:stretch>
        </p:blipFill>
        <p:spPr>
          <a:xfrm>
            <a:off x="6219602" y="1195963"/>
            <a:ext cx="5342392" cy="3087286"/>
          </a:xfrm>
          <a:prstGeom prst="rect">
            <a:avLst/>
          </a:prstGeom>
        </p:spPr>
      </p:pic>
    </p:spTree>
    <p:extLst>
      <p:ext uri="{BB962C8B-B14F-4D97-AF65-F5344CB8AC3E}">
        <p14:creationId xmlns:p14="http://schemas.microsoft.com/office/powerpoint/2010/main" val="4240360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C2B78-E3CA-012B-3C5E-C1C121C2C87C}"/>
              </a:ext>
            </a:extLst>
          </p:cNvPr>
          <p:cNvSpPr>
            <a:spLocks noGrp="1"/>
          </p:cNvSpPr>
          <p:nvPr>
            <p:ph type="title"/>
          </p:nvPr>
        </p:nvSpPr>
        <p:spPr/>
        <p:txBody>
          <a:bodyPr/>
          <a:lstStyle/>
          <a:p>
            <a:r>
              <a:rPr lang="en-US" dirty="0"/>
              <a:t>Proposed Language Addition in NPRR 1295</a:t>
            </a:r>
          </a:p>
        </p:txBody>
      </p:sp>
      <p:sp>
        <p:nvSpPr>
          <p:cNvPr id="3" name="Content Placeholder 2">
            <a:extLst>
              <a:ext uri="{FF2B5EF4-FFF2-40B4-BE49-F238E27FC236}">
                <a16:creationId xmlns:a16="http://schemas.microsoft.com/office/drawing/2014/main" id="{5737973D-148B-4925-8A65-3CC6958728C1}"/>
              </a:ext>
            </a:extLst>
          </p:cNvPr>
          <p:cNvSpPr>
            <a:spLocks noGrp="1"/>
          </p:cNvSpPr>
          <p:nvPr>
            <p:ph idx="1"/>
          </p:nvPr>
        </p:nvSpPr>
        <p:spPr/>
        <p:txBody>
          <a:bodyPr>
            <a:normAutofit fontScale="85000" lnSpcReduction="10000"/>
          </a:bodyPr>
          <a:lstStyle/>
          <a:p>
            <a:pPr marL="0" indent="0">
              <a:buNone/>
            </a:pPr>
            <a:r>
              <a:rPr lang="en-US" sz="1800" dirty="0"/>
              <a:t>(7) In order to improve system stability and resiliency by resolving identified Generic Transmission Constraints (GTCs) and/or improving Generic Transmission Limits (GTLs) ERCOT will:</a:t>
            </a:r>
          </a:p>
          <a:p>
            <a:endParaRPr lang="en-US" sz="1800" dirty="0"/>
          </a:p>
          <a:p>
            <a:pPr marL="0" indent="0">
              <a:buNone/>
            </a:pPr>
            <a:r>
              <a:rPr lang="en-US" sz="1800" dirty="0"/>
              <a:t>(a)	Show for all transmission project evaluations whether the project provides exit solutions for resolving nearby GTCs or increases any GTLs; </a:t>
            </a:r>
          </a:p>
          <a:p>
            <a:pPr marL="0" indent="0">
              <a:buNone/>
            </a:pPr>
            <a:r>
              <a:rPr lang="en-US" sz="1800" dirty="0"/>
              <a:t>(b)	Endorse any GTC solution option that is within $20 million of meeting the cost-to-benefit criteria when there are more than five GTCs, in order to reflect the intangible resiliency value of reducing the number of GTCs impacting system operations; and</a:t>
            </a:r>
          </a:p>
          <a:p>
            <a:pPr marL="457200" indent="-457200">
              <a:buAutoNum type="alphaLcParenBoth" startAt="3"/>
            </a:pPr>
            <a:r>
              <a:rPr lang="en-US" sz="1800" dirty="0"/>
              <a:t>Allow individual stakeholder(s) to pay for the additional difference above the threshold in paragraph (7)(b) above.  ERCOT will endorse that option when stakeholder(s) demonstrate commitment to pay the additional cost. </a:t>
            </a:r>
          </a:p>
          <a:p>
            <a:pPr marL="0" indent="0">
              <a:buNone/>
            </a:pPr>
            <a:r>
              <a:rPr lang="en-US" sz="1800" dirty="0"/>
              <a:t>(8) When evaluating the economic benefits of GTC exit solutions or projects that improve GTLs, in addition to the savings described in paragraphs (5) and (6) above, the impact of GTCs on generation available to serve system load during Emergency Conditions may be evaluated.  Any information available from generation adequacy studies or resiliency studies that consider a range of system conditions may be used to estimate the value of improved deliverability of generation due to relieving GTCs.</a:t>
            </a:r>
            <a:endParaRPr lang="en-US" sz="1800" dirty="0">
              <a:solidFill>
                <a:srgbClr val="FF0000"/>
              </a:solidFill>
            </a:endParaRPr>
          </a:p>
          <a:p>
            <a:pPr marL="514350" indent="-514350">
              <a:buAutoNum type="arabicParenBoth" startAt="9"/>
            </a:pPr>
            <a:r>
              <a:rPr lang="en-US" sz="1800" dirty="0">
                <a:solidFill>
                  <a:srgbClr val="FF0000"/>
                </a:solidFill>
              </a:rPr>
              <a:t>ERCOT will prepare by March 1 of each even year a benchmark of the production cost model utilized in performing the Congestion Cost Study against the prior year actual congestion costs.</a:t>
            </a:r>
          </a:p>
          <a:p>
            <a:pPr marL="514350" indent="-514350">
              <a:buAutoNum type="arabicParenBoth" startAt="9"/>
            </a:pPr>
            <a:r>
              <a:rPr lang="en-US" sz="1800" dirty="0">
                <a:solidFill>
                  <a:srgbClr val="FF0000"/>
                </a:solidFill>
              </a:rPr>
              <a:t>ERCOT will use the annual average bids for each resource from the 60-Day SCED Disclosure Reports Gen Resource Data from the year prior in their production cost model utilized in performing the Congestion Cost Study.</a:t>
            </a:r>
          </a:p>
        </p:txBody>
      </p:sp>
      <p:sp>
        <p:nvSpPr>
          <p:cNvPr id="4" name="Slide Number Placeholder 3">
            <a:extLst>
              <a:ext uri="{FF2B5EF4-FFF2-40B4-BE49-F238E27FC236}">
                <a16:creationId xmlns:a16="http://schemas.microsoft.com/office/drawing/2014/main" id="{8B268AB2-8C7E-BC0D-069A-39505905ACC2}"/>
              </a:ext>
            </a:extLst>
          </p:cNvPr>
          <p:cNvSpPr>
            <a:spLocks noGrp="1"/>
          </p:cNvSpPr>
          <p:nvPr>
            <p:ph type="sldNum" sz="quarter" idx="12"/>
          </p:nvPr>
        </p:nvSpPr>
        <p:spPr/>
        <p:txBody>
          <a:bodyPr/>
          <a:lstStyle/>
          <a:p>
            <a:fld id="{3ACE7CBB-A690-47AB-8979-88F4846B25F3}" type="slidenum">
              <a:rPr lang="en-US" smtClean="0"/>
              <a:t>12</a:t>
            </a:fld>
            <a:endParaRPr lang="en-US"/>
          </a:p>
        </p:txBody>
      </p:sp>
    </p:spTree>
    <p:extLst>
      <p:ext uri="{BB962C8B-B14F-4D97-AF65-F5344CB8AC3E}">
        <p14:creationId xmlns:p14="http://schemas.microsoft.com/office/powerpoint/2010/main" val="860904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36BD5-CC54-C3AF-EC01-44015A178F43}"/>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B50448B7-2020-8DB2-7BDC-D497D74BED8E}"/>
              </a:ext>
            </a:extLst>
          </p:cNvPr>
          <p:cNvSpPr>
            <a:spLocks noGrp="1"/>
          </p:cNvSpPr>
          <p:nvPr>
            <p:ph idx="1"/>
          </p:nvPr>
        </p:nvSpPr>
        <p:spPr/>
        <p:txBody>
          <a:bodyPr>
            <a:normAutofit lnSpcReduction="10000"/>
          </a:bodyPr>
          <a:lstStyle/>
          <a:p>
            <a:r>
              <a:rPr lang="en-US" dirty="0"/>
              <a:t>Introduction</a:t>
            </a:r>
          </a:p>
          <a:p>
            <a:r>
              <a:rPr lang="en-US" dirty="0"/>
              <a:t>GTC proliferation history</a:t>
            </a:r>
          </a:p>
          <a:p>
            <a:r>
              <a:rPr lang="en-US" dirty="0"/>
              <a:t>Relevant PUC rule </a:t>
            </a:r>
            <a:endParaRPr lang="en-US" i="1" dirty="0"/>
          </a:p>
          <a:p>
            <a:r>
              <a:rPr lang="en-US" dirty="0"/>
              <a:t>Language review and discussion</a:t>
            </a:r>
          </a:p>
          <a:p>
            <a:pPr lvl="1"/>
            <a:r>
              <a:rPr lang="en-US" dirty="0"/>
              <a:t>(7)(a) Transparency</a:t>
            </a:r>
          </a:p>
          <a:p>
            <a:pPr lvl="1"/>
            <a:r>
              <a:rPr lang="en-US" dirty="0"/>
              <a:t>(7)(b) Additional Benefit in Reducing Excessive Number of GTCs</a:t>
            </a:r>
          </a:p>
          <a:p>
            <a:pPr lvl="1"/>
            <a:r>
              <a:rPr lang="en-US" dirty="0"/>
              <a:t>(7)(c) Stakeholders partially funding Transmission Projects</a:t>
            </a:r>
          </a:p>
          <a:p>
            <a:pPr lvl="1"/>
            <a:r>
              <a:rPr lang="en-US" i="1" dirty="0"/>
              <a:t>(8) Benefit of Incremental Generation Deliverability During EEA (getting input from resource adequacy experts and will discuss this item in November)</a:t>
            </a:r>
          </a:p>
          <a:p>
            <a:pPr lvl="1"/>
            <a:r>
              <a:rPr lang="en-US" dirty="0"/>
              <a:t>(9-10) Potential language addition for benchmarking and bid price</a:t>
            </a:r>
          </a:p>
          <a:p>
            <a:pPr lvl="1"/>
            <a:endParaRPr lang="en-US" dirty="0"/>
          </a:p>
          <a:p>
            <a:endParaRPr lang="en-US" dirty="0"/>
          </a:p>
        </p:txBody>
      </p:sp>
      <p:sp>
        <p:nvSpPr>
          <p:cNvPr id="4" name="Slide Number Placeholder 3">
            <a:extLst>
              <a:ext uri="{FF2B5EF4-FFF2-40B4-BE49-F238E27FC236}">
                <a16:creationId xmlns:a16="http://schemas.microsoft.com/office/drawing/2014/main" id="{04E9C2CF-22BA-290A-FA85-0C442BDF975F}"/>
              </a:ext>
            </a:extLst>
          </p:cNvPr>
          <p:cNvSpPr>
            <a:spLocks noGrp="1"/>
          </p:cNvSpPr>
          <p:nvPr>
            <p:ph type="sldNum" sz="quarter" idx="12"/>
          </p:nvPr>
        </p:nvSpPr>
        <p:spPr/>
        <p:txBody>
          <a:bodyPr/>
          <a:lstStyle/>
          <a:p>
            <a:fld id="{3ACE7CBB-A690-47AB-8979-88F4846B25F3}" type="slidenum">
              <a:rPr lang="en-US" smtClean="0"/>
              <a:t>2</a:t>
            </a:fld>
            <a:endParaRPr lang="en-US"/>
          </a:p>
        </p:txBody>
      </p:sp>
    </p:spTree>
    <p:extLst>
      <p:ext uri="{BB962C8B-B14F-4D97-AF65-F5344CB8AC3E}">
        <p14:creationId xmlns:p14="http://schemas.microsoft.com/office/powerpoint/2010/main" val="1678417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59C29-BAED-1971-E6DB-91D6F217E79D}"/>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6F482039-D286-DD54-0EDC-AD5AD02B49F2}"/>
              </a:ext>
            </a:extLst>
          </p:cNvPr>
          <p:cNvSpPr>
            <a:spLocks noGrp="1"/>
          </p:cNvSpPr>
          <p:nvPr>
            <p:ph idx="1"/>
          </p:nvPr>
        </p:nvSpPr>
        <p:spPr>
          <a:xfrm>
            <a:off x="838200" y="1690688"/>
            <a:ext cx="10515600" cy="4665662"/>
          </a:xfrm>
        </p:spPr>
        <p:txBody>
          <a:bodyPr>
            <a:normAutofit fontScale="85000" lnSpcReduction="20000"/>
          </a:bodyPr>
          <a:lstStyle/>
          <a:p>
            <a:r>
              <a:rPr lang="en-US" dirty="0"/>
              <a:t>Joint commenters look forward to productive conversations around these issues and seek to improve the first draft of language for this crucial issue</a:t>
            </a:r>
          </a:p>
          <a:p>
            <a:r>
              <a:rPr lang="en-US" dirty="0"/>
              <a:t>EDF and Pattern are withdrawing NPRR 1070, as NPRR 1295 replaces the unresolved items in it</a:t>
            </a:r>
          </a:p>
          <a:p>
            <a:r>
              <a:rPr lang="en-US" dirty="0"/>
              <a:t>While there have been improvements in the planning process and rapidly growing loads are improving some GTC congestion, the number of GTCs continues to escalate in recent years with no significant process improvements to exit them – the only requirement is a one-time analysis to state the exit strategy with no further required updates or any limits on duration or number of GTCs</a:t>
            </a:r>
          </a:p>
          <a:p>
            <a:r>
              <a:rPr lang="en-US" dirty="0"/>
              <a:t>While GTCs are a powerful tool for operations to manage flows and system stability, having a large number of GTCs creates an operational burden and causes additional risks in the control room, multiplying the potential for cascading loss of load, as well as adding significant congestion cost to customers and affected generators</a:t>
            </a:r>
          </a:p>
        </p:txBody>
      </p:sp>
      <p:sp>
        <p:nvSpPr>
          <p:cNvPr id="4" name="Slide Number Placeholder 3">
            <a:extLst>
              <a:ext uri="{FF2B5EF4-FFF2-40B4-BE49-F238E27FC236}">
                <a16:creationId xmlns:a16="http://schemas.microsoft.com/office/drawing/2014/main" id="{50160B26-BB6C-5186-B59F-A205CFA4D6F8}"/>
              </a:ext>
            </a:extLst>
          </p:cNvPr>
          <p:cNvSpPr>
            <a:spLocks noGrp="1"/>
          </p:cNvSpPr>
          <p:nvPr>
            <p:ph type="sldNum" sz="quarter" idx="12"/>
          </p:nvPr>
        </p:nvSpPr>
        <p:spPr/>
        <p:txBody>
          <a:bodyPr/>
          <a:lstStyle/>
          <a:p>
            <a:fld id="{3ACE7CBB-A690-47AB-8979-88F4846B25F3}" type="slidenum">
              <a:rPr lang="en-US" smtClean="0"/>
              <a:t>3</a:t>
            </a:fld>
            <a:endParaRPr lang="en-US"/>
          </a:p>
        </p:txBody>
      </p:sp>
    </p:spTree>
    <p:extLst>
      <p:ext uri="{BB962C8B-B14F-4D97-AF65-F5344CB8AC3E}">
        <p14:creationId xmlns:p14="http://schemas.microsoft.com/office/powerpoint/2010/main" val="2922790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869A720-B054-5D84-9FD8-2E1C8E79F3DE}"/>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C97CDCD-E358-CA23-8F61-23DA0A167306}"/>
              </a:ext>
            </a:extLst>
          </p:cNvPr>
          <p:cNvSpPr>
            <a:spLocks noGrp="1"/>
          </p:cNvSpPr>
          <p:nvPr>
            <p:ph type="title"/>
          </p:nvPr>
        </p:nvSpPr>
        <p:spPr>
          <a:xfrm>
            <a:off x="630936" y="639520"/>
            <a:ext cx="3429000" cy="1719072"/>
          </a:xfrm>
        </p:spPr>
        <p:txBody>
          <a:bodyPr anchor="b">
            <a:normAutofit/>
          </a:bodyPr>
          <a:lstStyle/>
          <a:p>
            <a:r>
              <a:rPr lang="en-US" sz="3800"/>
              <a:t>GTC Proliferation – Number/Year</a:t>
            </a:r>
          </a:p>
        </p:txBody>
      </p:sp>
      <p:sp>
        <p:nvSpPr>
          <p:cNvPr id="13"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DB6ECD4-F5A7-BECB-7324-82A4F2175EEB}"/>
              </a:ext>
            </a:extLst>
          </p:cNvPr>
          <p:cNvSpPr>
            <a:spLocks noGrp="1"/>
          </p:cNvSpPr>
          <p:nvPr>
            <p:ph idx="1"/>
          </p:nvPr>
        </p:nvSpPr>
        <p:spPr>
          <a:xfrm>
            <a:off x="630936" y="2807207"/>
            <a:ext cx="3429000" cy="3914267"/>
          </a:xfrm>
        </p:spPr>
        <p:txBody>
          <a:bodyPr anchor="t">
            <a:normAutofit lnSpcReduction="10000"/>
          </a:bodyPr>
          <a:lstStyle/>
          <a:p>
            <a:r>
              <a:rPr lang="en-US" sz="2200" dirty="0"/>
              <a:t>The past 7 years show dramatic increase in number of GTCs to manage, creating complexity in control room</a:t>
            </a:r>
          </a:p>
          <a:p>
            <a:r>
              <a:rPr lang="en-US" sz="2200" dirty="0"/>
              <a:t>Note 2025 data does not include Q4, or the two new Far West Import GTCs (current total number = 25)</a:t>
            </a:r>
          </a:p>
          <a:p>
            <a:endParaRPr lang="en-US" sz="1200" dirty="0"/>
          </a:p>
          <a:p>
            <a:pPr marL="0" indent="0">
              <a:buNone/>
            </a:pPr>
            <a:r>
              <a:rPr lang="en-US" sz="1200" dirty="0"/>
              <a:t>Source Yes Energy</a:t>
            </a:r>
          </a:p>
        </p:txBody>
      </p:sp>
      <p:pic>
        <p:nvPicPr>
          <p:cNvPr id="6" name="Picture 5">
            <a:extLst>
              <a:ext uri="{FF2B5EF4-FFF2-40B4-BE49-F238E27FC236}">
                <a16:creationId xmlns:a16="http://schemas.microsoft.com/office/drawing/2014/main" id="{0942055C-AE2F-D533-6F7A-29BB2BF1C0C9}"/>
              </a:ext>
            </a:extLst>
          </p:cNvPr>
          <p:cNvPicPr>
            <a:picLocks noChangeAspect="1"/>
          </p:cNvPicPr>
          <p:nvPr/>
        </p:nvPicPr>
        <p:blipFill>
          <a:blip r:embed="rId2"/>
          <a:stretch>
            <a:fillRect/>
          </a:stretch>
        </p:blipFill>
        <p:spPr>
          <a:xfrm>
            <a:off x="4319624" y="1104405"/>
            <a:ext cx="7238392" cy="4443731"/>
          </a:xfrm>
          <a:prstGeom prst="rect">
            <a:avLst/>
          </a:prstGeom>
        </p:spPr>
      </p:pic>
      <p:sp>
        <p:nvSpPr>
          <p:cNvPr id="4" name="Slide Number Placeholder 3">
            <a:extLst>
              <a:ext uri="{FF2B5EF4-FFF2-40B4-BE49-F238E27FC236}">
                <a16:creationId xmlns:a16="http://schemas.microsoft.com/office/drawing/2014/main" id="{A552AD9B-14C1-67B7-EC98-7FDAB4AB5A9B}"/>
              </a:ext>
            </a:extLst>
          </p:cNvPr>
          <p:cNvSpPr>
            <a:spLocks noGrp="1"/>
          </p:cNvSpPr>
          <p:nvPr>
            <p:ph type="sldNum" sz="quarter" idx="12"/>
          </p:nvPr>
        </p:nvSpPr>
        <p:spPr>
          <a:xfrm>
            <a:off x="8610600" y="6356350"/>
            <a:ext cx="2743200" cy="365125"/>
          </a:xfrm>
        </p:spPr>
        <p:txBody>
          <a:bodyPr>
            <a:normAutofit/>
          </a:bodyPr>
          <a:lstStyle/>
          <a:p>
            <a:pPr>
              <a:spcAft>
                <a:spcPts val="600"/>
              </a:spcAft>
            </a:pPr>
            <a:fld id="{3ACE7CBB-A690-47AB-8979-88F4846B25F3}" type="slidenum">
              <a:rPr lang="en-US" smtClean="0"/>
              <a:pPr>
                <a:spcAft>
                  <a:spcPts val="600"/>
                </a:spcAft>
              </a:pPr>
              <a:t>4</a:t>
            </a:fld>
            <a:endParaRPr lang="en-US"/>
          </a:p>
        </p:txBody>
      </p:sp>
    </p:spTree>
    <p:extLst>
      <p:ext uri="{BB962C8B-B14F-4D97-AF65-F5344CB8AC3E}">
        <p14:creationId xmlns:p14="http://schemas.microsoft.com/office/powerpoint/2010/main" val="1512930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168D8F-564C-A1D7-7C77-C375DE6A9B65}"/>
              </a:ext>
            </a:extLst>
          </p:cNvPr>
          <p:cNvSpPr>
            <a:spLocks noGrp="1"/>
          </p:cNvSpPr>
          <p:nvPr>
            <p:ph type="title"/>
          </p:nvPr>
        </p:nvSpPr>
        <p:spPr>
          <a:xfrm>
            <a:off x="630936" y="639520"/>
            <a:ext cx="3429000" cy="1719072"/>
          </a:xfrm>
        </p:spPr>
        <p:txBody>
          <a:bodyPr anchor="b">
            <a:normAutofit/>
          </a:bodyPr>
          <a:lstStyle/>
          <a:p>
            <a:r>
              <a:rPr lang="en-US" sz="3800"/>
              <a:t>GTC Proliferation – Cost/Year</a:t>
            </a:r>
          </a:p>
        </p:txBody>
      </p:sp>
      <p:sp>
        <p:nvSpPr>
          <p:cNvPr id="13"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6C99D98-0C3B-BC87-01C2-D82039FA837C}"/>
              </a:ext>
            </a:extLst>
          </p:cNvPr>
          <p:cNvSpPr>
            <a:spLocks noGrp="1"/>
          </p:cNvSpPr>
          <p:nvPr>
            <p:ph idx="1"/>
          </p:nvPr>
        </p:nvSpPr>
        <p:spPr>
          <a:xfrm>
            <a:off x="630936" y="2807208"/>
            <a:ext cx="3429000" cy="3410712"/>
          </a:xfrm>
        </p:spPr>
        <p:txBody>
          <a:bodyPr anchor="t">
            <a:normAutofit lnSpcReduction="10000"/>
          </a:bodyPr>
          <a:lstStyle/>
          <a:p>
            <a:r>
              <a:rPr lang="en-US" sz="2200" dirty="0"/>
              <a:t>Improvements since 2022 include:</a:t>
            </a:r>
          </a:p>
          <a:p>
            <a:pPr lvl="1"/>
            <a:r>
              <a:rPr lang="en-US" sz="1800" dirty="0"/>
              <a:t>Increasing load in West and nearby Panhandle</a:t>
            </a:r>
          </a:p>
          <a:p>
            <a:pPr lvl="1"/>
            <a:r>
              <a:rPr lang="en-US" sz="1800" dirty="0"/>
              <a:t>Less impact from scarcity pricing</a:t>
            </a:r>
          </a:p>
          <a:p>
            <a:pPr lvl="1"/>
            <a:r>
              <a:rPr lang="en-US" sz="1800" dirty="0"/>
              <a:t>Some upgrades helping (e.g., second circuit in LRGV)</a:t>
            </a:r>
          </a:p>
          <a:p>
            <a:r>
              <a:rPr lang="en-US" sz="2200" dirty="0"/>
              <a:t>Does not yet include two new Far West Import GTCs</a:t>
            </a:r>
          </a:p>
        </p:txBody>
      </p:sp>
      <p:sp>
        <p:nvSpPr>
          <p:cNvPr id="4" name="Slide Number Placeholder 3">
            <a:extLst>
              <a:ext uri="{FF2B5EF4-FFF2-40B4-BE49-F238E27FC236}">
                <a16:creationId xmlns:a16="http://schemas.microsoft.com/office/drawing/2014/main" id="{00C926C0-ED4B-ECB6-348F-7E9EA8EB4A7C}"/>
              </a:ext>
            </a:extLst>
          </p:cNvPr>
          <p:cNvSpPr>
            <a:spLocks noGrp="1"/>
          </p:cNvSpPr>
          <p:nvPr>
            <p:ph type="sldNum" sz="quarter" idx="12"/>
          </p:nvPr>
        </p:nvSpPr>
        <p:spPr>
          <a:xfrm>
            <a:off x="8610600" y="6356350"/>
            <a:ext cx="2743200" cy="365125"/>
          </a:xfrm>
        </p:spPr>
        <p:txBody>
          <a:bodyPr>
            <a:normAutofit/>
          </a:bodyPr>
          <a:lstStyle/>
          <a:p>
            <a:pPr>
              <a:spcAft>
                <a:spcPts val="600"/>
              </a:spcAft>
            </a:pPr>
            <a:fld id="{3ACE7CBB-A690-47AB-8979-88F4846B25F3}" type="slidenum">
              <a:rPr lang="en-US" smtClean="0"/>
              <a:pPr>
                <a:spcAft>
                  <a:spcPts val="600"/>
                </a:spcAft>
              </a:pPr>
              <a:t>5</a:t>
            </a:fld>
            <a:endParaRPr lang="en-US"/>
          </a:p>
        </p:txBody>
      </p:sp>
      <p:pic>
        <p:nvPicPr>
          <p:cNvPr id="7" name="Picture 6">
            <a:extLst>
              <a:ext uri="{FF2B5EF4-FFF2-40B4-BE49-F238E27FC236}">
                <a16:creationId xmlns:a16="http://schemas.microsoft.com/office/drawing/2014/main" id="{579F8DE7-FE5B-1E04-31AB-881EBC316F43}"/>
              </a:ext>
            </a:extLst>
          </p:cNvPr>
          <p:cNvPicPr>
            <a:picLocks noChangeAspect="1"/>
          </p:cNvPicPr>
          <p:nvPr/>
        </p:nvPicPr>
        <p:blipFill>
          <a:blip r:embed="rId2"/>
          <a:stretch>
            <a:fillRect/>
          </a:stretch>
        </p:blipFill>
        <p:spPr>
          <a:xfrm>
            <a:off x="4237904" y="1075740"/>
            <a:ext cx="7614564" cy="4706520"/>
          </a:xfrm>
          <a:prstGeom prst="rect">
            <a:avLst/>
          </a:prstGeom>
        </p:spPr>
      </p:pic>
    </p:spTree>
    <p:extLst>
      <p:ext uri="{BB962C8B-B14F-4D97-AF65-F5344CB8AC3E}">
        <p14:creationId xmlns:p14="http://schemas.microsoft.com/office/powerpoint/2010/main" val="1665682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7BD24-5C69-E623-D17A-33E8EAE8026D}"/>
              </a:ext>
            </a:extLst>
          </p:cNvPr>
          <p:cNvSpPr>
            <a:spLocks noGrp="1"/>
          </p:cNvSpPr>
          <p:nvPr>
            <p:ph type="title"/>
          </p:nvPr>
        </p:nvSpPr>
        <p:spPr/>
        <p:txBody>
          <a:bodyPr/>
          <a:lstStyle/>
          <a:p>
            <a:r>
              <a:rPr lang="en-US" dirty="0"/>
              <a:t>Relevant PUC Rule</a:t>
            </a:r>
          </a:p>
        </p:txBody>
      </p:sp>
      <p:sp>
        <p:nvSpPr>
          <p:cNvPr id="3" name="Content Placeholder 2">
            <a:extLst>
              <a:ext uri="{FF2B5EF4-FFF2-40B4-BE49-F238E27FC236}">
                <a16:creationId xmlns:a16="http://schemas.microsoft.com/office/drawing/2014/main" id="{8924E47F-9AB7-32C4-44AA-F662440F2ECB}"/>
              </a:ext>
            </a:extLst>
          </p:cNvPr>
          <p:cNvSpPr>
            <a:spLocks noGrp="1"/>
          </p:cNvSpPr>
          <p:nvPr>
            <p:ph idx="1"/>
          </p:nvPr>
        </p:nvSpPr>
        <p:spPr/>
        <p:txBody>
          <a:bodyPr>
            <a:normAutofit fontScale="85000" lnSpcReduction="20000"/>
          </a:bodyPr>
          <a:lstStyle/>
          <a:p>
            <a:r>
              <a:rPr lang="en-US" dirty="0"/>
              <a:t>While NPRR 1295 comments do reference the GTC impact to resiliency and an opportunity to leverage information gained by studies already required, Sponsors are not citing PUC Subst. R. 25.101(b)(3)(A)(iii) which concerns Resiliency Projects.</a:t>
            </a:r>
          </a:p>
          <a:p>
            <a:r>
              <a:rPr lang="en-US" dirty="0"/>
              <a:t>This revision request is based on PUC Subst. R. 25.101(b) )(3)(A)(</a:t>
            </a:r>
            <a:r>
              <a:rPr lang="en-US" dirty="0" err="1"/>
              <a:t>i</a:t>
            </a:r>
            <a:r>
              <a:rPr lang="en-US" dirty="0"/>
              <a:t>) concerning economic projects.  This rule provides that “adequately quantifiable and ongoing direct and indirect costs and benefits to the transmission system attributable to the project may be included in the cost-benefit study.”  </a:t>
            </a:r>
          </a:p>
          <a:p>
            <a:r>
              <a:rPr lang="en-US" dirty="0"/>
              <a:t>Although ERCOT has not utilized this provision, the rule clearly allows additional benefits to be considered in evaluating economic projects.  The unique nature of GTC exit strategies warrants consideration of additional benefits that meet this criteria, expanding on the concept included in 3.11.2 Planning Criteria (5)&amp;(6): “Other adequately quantifiable and ongoing direct and indirect costs and benefits to the transmission system attributable to the project may be considered as appropriate.”</a:t>
            </a:r>
          </a:p>
          <a:p>
            <a:endParaRPr lang="en-US" dirty="0"/>
          </a:p>
        </p:txBody>
      </p:sp>
      <p:sp>
        <p:nvSpPr>
          <p:cNvPr id="4" name="Slide Number Placeholder 3">
            <a:extLst>
              <a:ext uri="{FF2B5EF4-FFF2-40B4-BE49-F238E27FC236}">
                <a16:creationId xmlns:a16="http://schemas.microsoft.com/office/drawing/2014/main" id="{20D3AB85-DF10-44B7-96F0-79B9B5855B52}"/>
              </a:ext>
            </a:extLst>
          </p:cNvPr>
          <p:cNvSpPr>
            <a:spLocks noGrp="1"/>
          </p:cNvSpPr>
          <p:nvPr>
            <p:ph type="sldNum" sz="quarter" idx="12"/>
          </p:nvPr>
        </p:nvSpPr>
        <p:spPr/>
        <p:txBody>
          <a:bodyPr/>
          <a:lstStyle/>
          <a:p>
            <a:fld id="{3ACE7CBB-A690-47AB-8979-88F4846B25F3}" type="slidenum">
              <a:rPr lang="en-US" smtClean="0"/>
              <a:t>6</a:t>
            </a:fld>
            <a:endParaRPr lang="en-US"/>
          </a:p>
        </p:txBody>
      </p:sp>
    </p:spTree>
    <p:extLst>
      <p:ext uri="{BB962C8B-B14F-4D97-AF65-F5344CB8AC3E}">
        <p14:creationId xmlns:p14="http://schemas.microsoft.com/office/powerpoint/2010/main" val="44156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E3AC2-3036-50E9-DEFD-11F2B7E2C39B}"/>
              </a:ext>
            </a:extLst>
          </p:cNvPr>
          <p:cNvSpPr>
            <a:spLocks noGrp="1"/>
          </p:cNvSpPr>
          <p:nvPr>
            <p:ph type="title"/>
          </p:nvPr>
        </p:nvSpPr>
        <p:spPr/>
        <p:txBody>
          <a:bodyPr/>
          <a:lstStyle/>
          <a:p>
            <a:r>
              <a:rPr lang="en-US" dirty="0"/>
              <a:t>(7)(a) Transparency and follow-up studies</a:t>
            </a:r>
          </a:p>
        </p:txBody>
      </p:sp>
      <p:sp>
        <p:nvSpPr>
          <p:cNvPr id="3" name="Content Placeholder 2">
            <a:extLst>
              <a:ext uri="{FF2B5EF4-FFF2-40B4-BE49-F238E27FC236}">
                <a16:creationId xmlns:a16="http://schemas.microsoft.com/office/drawing/2014/main" id="{1920F7B5-0046-65E4-7C0F-50C7E320FEA6}"/>
              </a:ext>
            </a:extLst>
          </p:cNvPr>
          <p:cNvSpPr>
            <a:spLocks noGrp="1"/>
          </p:cNvSpPr>
          <p:nvPr>
            <p:ph idx="1"/>
          </p:nvPr>
        </p:nvSpPr>
        <p:spPr/>
        <p:txBody>
          <a:bodyPr>
            <a:normAutofit lnSpcReduction="10000"/>
          </a:bodyPr>
          <a:lstStyle/>
          <a:p>
            <a:r>
              <a:rPr lang="en-US" dirty="0"/>
              <a:t>ERCOT staff feedback indicates the initial proposal is not practical</a:t>
            </a:r>
          </a:p>
          <a:p>
            <a:r>
              <a:rPr lang="en-US" dirty="0"/>
              <a:t>Stakeholders (TOs) need ERCOTs input on and ongoing basis on what projects could improve GTLs or exit GTCs beyond the initial posting of GTC exit alternative within 180 days</a:t>
            </a:r>
          </a:p>
          <a:p>
            <a:r>
              <a:rPr lang="en-US" dirty="0"/>
              <a:t>What level of analysis of existing GTCs would be feasible (including potentially increasing FTEs) and most beneficial to improve the situation?</a:t>
            </a:r>
          </a:p>
          <a:p>
            <a:pPr lvl="1"/>
            <a:r>
              <a:rPr lang="en-US" dirty="0"/>
              <a:t>In the February 2020 GTC Workshop, ERCOT Staff indicated an intention to: “Review the adequacy of the identified GRC exit alternatives (every 3 years)” and “Review if the GTC exit alternatives can be recommended based on the reliability and/or economic criteria”  … Is this what needs adding to protocols?  How could it be improved further?</a:t>
            </a:r>
          </a:p>
        </p:txBody>
      </p:sp>
      <p:sp>
        <p:nvSpPr>
          <p:cNvPr id="4" name="Slide Number Placeholder 3">
            <a:extLst>
              <a:ext uri="{FF2B5EF4-FFF2-40B4-BE49-F238E27FC236}">
                <a16:creationId xmlns:a16="http://schemas.microsoft.com/office/drawing/2014/main" id="{DF9F28DC-B8D1-AD91-2984-2E4EF0C70635}"/>
              </a:ext>
            </a:extLst>
          </p:cNvPr>
          <p:cNvSpPr>
            <a:spLocks noGrp="1"/>
          </p:cNvSpPr>
          <p:nvPr>
            <p:ph type="sldNum" sz="quarter" idx="12"/>
          </p:nvPr>
        </p:nvSpPr>
        <p:spPr/>
        <p:txBody>
          <a:bodyPr/>
          <a:lstStyle/>
          <a:p>
            <a:fld id="{3ACE7CBB-A690-47AB-8979-88F4846B25F3}" type="slidenum">
              <a:rPr lang="en-US" smtClean="0"/>
              <a:t>7</a:t>
            </a:fld>
            <a:endParaRPr lang="en-US"/>
          </a:p>
        </p:txBody>
      </p:sp>
    </p:spTree>
    <p:extLst>
      <p:ext uri="{BB962C8B-B14F-4D97-AF65-F5344CB8AC3E}">
        <p14:creationId xmlns:p14="http://schemas.microsoft.com/office/powerpoint/2010/main" val="2027677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7E793-C253-ECA9-F9C6-19379352C2FA}"/>
              </a:ext>
            </a:extLst>
          </p:cNvPr>
          <p:cNvSpPr>
            <a:spLocks noGrp="1"/>
          </p:cNvSpPr>
          <p:nvPr>
            <p:ph type="title"/>
          </p:nvPr>
        </p:nvSpPr>
        <p:spPr/>
        <p:txBody>
          <a:bodyPr/>
          <a:lstStyle/>
          <a:p>
            <a:r>
              <a:rPr lang="en-US" dirty="0"/>
              <a:t>(7)(b) Benefit in Reducing Number of GTCs</a:t>
            </a:r>
          </a:p>
        </p:txBody>
      </p:sp>
      <p:sp>
        <p:nvSpPr>
          <p:cNvPr id="3" name="Content Placeholder 2">
            <a:extLst>
              <a:ext uri="{FF2B5EF4-FFF2-40B4-BE49-F238E27FC236}">
                <a16:creationId xmlns:a16="http://schemas.microsoft.com/office/drawing/2014/main" id="{4D8AD5C8-9F5E-42A7-F7E0-A7D4808D3076}"/>
              </a:ext>
            </a:extLst>
          </p:cNvPr>
          <p:cNvSpPr>
            <a:spLocks noGrp="1"/>
          </p:cNvSpPr>
          <p:nvPr>
            <p:ph idx="1"/>
          </p:nvPr>
        </p:nvSpPr>
        <p:spPr/>
        <p:txBody>
          <a:bodyPr/>
          <a:lstStyle/>
          <a:p>
            <a:r>
              <a:rPr lang="en-US" dirty="0"/>
              <a:t>As noted in the NPRR comments, the number of GTCs that are problematic and the benefit amount are both placeholders and sponsors are seeking ERCOT and TO input on this item</a:t>
            </a:r>
          </a:p>
          <a:p>
            <a:r>
              <a:rPr lang="en-US" dirty="0"/>
              <a:t>We understand avoiding new GTCs could have a larger incremental benefit than eliminating existing ones – and that could be the focus of a different revision request</a:t>
            </a:r>
          </a:p>
          <a:p>
            <a:r>
              <a:rPr lang="en-US" dirty="0"/>
              <a:t>Brainstorming – How can we “adequately quantify” the incremental benefit of reducing the number of GTCs?</a:t>
            </a:r>
          </a:p>
        </p:txBody>
      </p:sp>
      <p:sp>
        <p:nvSpPr>
          <p:cNvPr id="4" name="Slide Number Placeholder 3">
            <a:extLst>
              <a:ext uri="{FF2B5EF4-FFF2-40B4-BE49-F238E27FC236}">
                <a16:creationId xmlns:a16="http://schemas.microsoft.com/office/drawing/2014/main" id="{FAF71FA8-86E7-5C40-F604-0FBCBE9563C4}"/>
              </a:ext>
            </a:extLst>
          </p:cNvPr>
          <p:cNvSpPr>
            <a:spLocks noGrp="1"/>
          </p:cNvSpPr>
          <p:nvPr>
            <p:ph type="sldNum" sz="quarter" idx="12"/>
          </p:nvPr>
        </p:nvSpPr>
        <p:spPr/>
        <p:txBody>
          <a:bodyPr/>
          <a:lstStyle/>
          <a:p>
            <a:fld id="{3ACE7CBB-A690-47AB-8979-88F4846B25F3}" type="slidenum">
              <a:rPr lang="en-US" smtClean="0"/>
              <a:t>8</a:t>
            </a:fld>
            <a:endParaRPr lang="en-US"/>
          </a:p>
        </p:txBody>
      </p:sp>
    </p:spTree>
    <p:extLst>
      <p:ext uri="{BB962C8B-B14F-4D97-AF65-F5344CB8AC3E}">
        <p14:creationId xmlns:p14="http://schemas.microsoft.com/office/powerpoint/2010/main" val="1134504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B71EF-CB4D-45B5-6E7E-E06BB1C9B970}"/>
              </a:ext>
            </a:extLst>
          </p:cNvPr>
          <p:cNvSpPr>
            <a:spLocks noGrp="1"/>
          </p:cNvSpPr>
          <p:nvPr>
            <p:ph type="title"/>
          </p:nvPr>
        </p:nvSpPr>
        <p:spPr/>
        <p:txBody>
          <a:bodyPr/>
          <a:lstStyle/>
          <a:p>
            <a:r>
              <a:rPr lang="en-US" dirty="0"/>
              <a:t>(7)(c) Generators partially funding Transmission Projects</a:t>
            </a:r>
          </a:p>
        </p:txBody>
      </p:sp>
      <p:sp>
        <p:nvSpPr>
          <p:cNvPr id="3" name="Content Placeholder 2">
            <a:extLst>
              <a:ext uri="{FF2B5EF4-FFF2-40B4-BE49-F238E27FC236}">
                <a16:creationId xmlns:a16="http://schemas.microsoft.com/office/drawing/2014/main" id="{F8C7395E-A40C-07E8-99E8-CC3574373316}"/>
              </a:ext>
            </a:extLst>
          </p:cNvPr>
          <p:cNvSpPr>
            <a:spLocks noGrp="1"/>
          </p:cNvSpPr>
          <p:nvPr>
            <p:ph idx="1"/>
          </p:nvPr>
        </p:nvSpPr>
        <p:spPr/>
        <p:txBody>
          <a:bodyPr>
            <a:normAutofit fontScale="92500" lnSpcReduction="10000"/>
          </a:bodyPr>
          <a:lstStyle/>
          <a:p>
            <a:r>
              <a:rPr lang="en-US" dirty="0"/>
              <a:t>Per Docket 55566 at the PUCT for generators with SGIAs after 12/31/2025</a:t>
            </a:r>
          </a:p>
          <a:p>
            <a:pPr lvl="1"/>
            <a:r>
              <a:rPr lang="en-US" dirty="0"/>
              <a:t>Allowance of $14 million for projects 138 kV or less</a:t>
            </a:r>
          </a:p>
          <a:p>
            <a:pPr lvl="1"/>
            <a:r>
              <a:rPr lang="en-US" dirty="0"/>
              <a:t>Allowance of $20 million for projects greater than 138 kV</a:t>
            </a:r>
          </a:p>
          <a:p>
            <a:pPr lvl="1"/>
            <a:r>
              <a:rPr lang="en-US" dirty="0"/>
              <a:t>A $50 million transmission upgrade for a generator at 345 kV will cost the generator $30 million</a:t>
            </a:r>
          </a:p>
          <a:p>
            <a:r>
              <a:rPr lang="en-US" dirty="0"/>
              <a:t>Per NP 3.11.4.11</a:t>
            </a:r>
          </a:p>
          <a:p>
            <a:pPr lvl="1"/>
            <a:r>
              <a:rPr lang="en-US" dirty="0"/>
              <a:t>Generators can pay for 100% of a new transmission project</a:t>
            </a:r>
          </a:p>
          <a:p>
            <a:r>
              <a:rPr lang="en-US" dirty="0"/>
              <a:t>We are looking to add an option to add </a:t>
            </a:r>
            <a:r>
              <a:rPr lang="en-US" u="sng" dirty="0"/>
              <a:t>incremental</a:t>
            </a:r>
            <a:r>
              <a:rPr lang="en-US" dirty="0"/>
              <a:t> transmission upgrades to remove GTCs and/or increase GTLs</a:t>
            </a:r>
          </a:p>
          <a:p>
            <a:pPr lvl="1"/>
            <a:r>
              <a:rPr lang="en-US" dirty="0"/>
              <a:t>Currently 25 GTCs with 2 being removed with new transmission projects (Hamilton and Sam Switch) without the additional cost allocations</a:t>
            </a:r>
          </a:p>
        </p:txBody>
      </p:sp>
      <p:sp>
        <p:nvSpPr>
          <p:cNvPr id="4" name="Slide Number Placeholder 3">
            <a:extLst>
              <a:ext uri="{FF2B5EF4-FFF2-40B4-BE49-F238E27FC236}">
                <a16:creationId xmlns:a16="http://schemas.microsoft.com/office/drawing/2014/main" id="{D77B2658-DDEC-E244-C5AA-07792C16C512}"/>
              </a:ext>
            </a:extLst>
          </p:cNvPr>
          <p:cNvSpPr>
            <a:spLocks noGrp="1"/>
          </p:cNvSpPr>
          <p:nvPr>
            <p:ph type="sldNum" sz="quarter" idx="12"/>
          </p:nvPr>
        </p:nvSpPr>
        <p:spPr/>
        <p:txBody>
          <a:bodyPr/>
          <a:lstStyle/>
          <a:p>
            <a:fld id="{3ACE7CBB-A690-47AB-8979-88F4846B25F3}" type="slidenum">
              <a:rPr lang="en-US" smtClean="0"/>
              <a:t>9</a:t>
            </a:fld>
            <a:endParaRPr lang="en-US"/>
          </a:p>
        </p:txBody>
      </p:sp>
    </p:spTree>
    <p:extLst>
      <p:ext uri="{BB962C8B-B14F-4D97-AF65-F5344CB8AC3E}">
        <p14:creationId xmlns:p14="http://schemas.microsoft.com/office/powerpoint/2010/main" val="15838917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5bfa934c-bca9-44c5-90a4-d9a36cfe12c0}" enabled="0" method="" siteId="{5bfa934c-bca9-44c5-90a4-d9a36cfe12c0}" removed="1"/>
</clbl:labelList>
</file>

<file path=docProps/app.xml><?xml version="1.0" encoding="utf-8"?>
<Properties xmlns="http://schemas.openxmlformats.org/officeDocument/2006/extended-properties" xmlns:vt="http://schemas.openxmlformats.org/officeDocument/2006/docPropsVTypes">
  <TotalTime>7138</TotalTime>
  <Words>1340</Words>
  <Application>Microsoft Office PowerPoint</Application>
  <PresentationFormat>Widescreen</PresentationFormat>
  <Paragraphs>83</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NPRR 1295 and PGRR 130 Joint Commenters</vt:lpstr>
      <vt:lpstr>Agenda</vt:lpstr>
      <vt:lpstr>Introduction</vt:lpstr>
      <vt:lpstr>GTC Proliferation – Number/Year</vt:lpstr>
      <vt:lpstr>GTC Proliferation – Cost/Year</vt:lpstr>
      <vt:lpstr>Relevant PUC Rule</vt:lpstr>
      <vt:lpstr>(7)(a) Transparency and follow-up studies</vt:lpstr>
      <vt:lpstr>(7)(b) Benefit in Reducing Number of GTCs</vt:lpstr>
      <vt:lpstr>(7)(c) Generators partially funding Transmission Projects</vt:lpstr>
      <vt:lpstr>New issue:  Accuracy of Congestion Cost Savings Test in Economic Evaluation of Projects</vt:lpstr>
      <vt:lpstr>60 Day SCED Data from 4/9/2025 11:45 am</vt:lpstr>
      <vt:lpstr>Proposed Language Addition in NPRR 1295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Hanson, Kevin</dc:creator>
  <cp:lastModifiedBy>Alexandra Miller</cp:lastModifiedBy>
  <cp:revision>5</cp:revision>
  <dcterms:created xsi:type="dcterms:W3CDTF">2025-07-20T22:56:28Z</dcterms:created>
  <dcterms:modified xsi:type="dcterms:W3CDTF">2025-10-21T17:25:02Z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0b5fe95-8f20-4bf1-a4bc-7cba4c4dcd39_Enabled">
    <vt:lpwstr>true</vt:lpwstr>
  </property>
  <property fmtid="{D5CDD505-2E9C-101B-9397-08002B2CF9AE}" pid="3" name="MSIP_Label_00b5fe95-8f20-4bf1-a4bc-7cba4c4dcd39_SetDate">
    <vt:lpwstr>2025-10-16T19:45:38Z</vt:lpwstr>
  </property>
  <property fmtid="{D5CDD505-2E9C-101B-9397-08002B2CF9AE}" pid="4" name="MSIP_Label_00b5fe95-8f20-4bf1-a4bc-7cba4c4dcd39_Method">
    <vt:lpwstr>Standard</vt:lpwstr>
  </property>
  <property fmtid="{D5CDD505-2E9C-101B-9397-08002B2CF9AE}" pid="5" name="MSIP_Label_00b5fe95-8f20-4bf1-a4bc-7cba4c4dcd39_Name">
    <vt:lpwstr>Internal access</vt:lpwstr>
  </property>
  <property fmtid="{D5CDD505-2E9C-101B-9397-08002B2CF9AE}" pid="6" name="MSIP_Label_00b5fe95-8f20-4bf1-a4bc-7cba4c4dcd39_SiteId">
    <vt:lpwstr>34c5e68e-b374-47fe-91da-0e3d638792fb</vt:lpwstr>
  </property>
  <property fmtid="{D5CDD505-2E9C-101B-9397-08002B2CF9AE}" pid="7" name="MSIP_Label_00b5fe95-8f20-4bf1-a4bc-7cba4c4dcd39_ActionId">
    <vt:lpwstr>4743f237-afe3-42a1-965c-79fbb0f3c211</vt:lpwstr>
  </property>
  <property fmtid="{D5CDD505-2E9C-101B-9397-08002B2CF9AE}" pid="8" name="MSIP_Label_00b5fe95-8f20-4bf1-a4bc-7cba4c4dcd39_ContentBits">
    <vt:lpwstr>0</vt:lpwstr>
  </property>
  <property fmtid="{D5CDD505-2E9C-101B-9397-08002B2CF9AE}" pid="9" name="MSIP_Label_00b5fe95-8f20-4bf1-a4bc-7cba4c4dcd39_Tag">
    <vt:lpwstr>10, 3, 0, 1</vt:lpwstr>
  </property>
</Properties>
</file>