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0"/>
  </p:notesMasterIdLst>
  <p:handoutMasterIdLst>
    <p:handoutMasterId r:id="rId11"/>
  </p:handoutMasterIdLst>
  <p:sldIdLst>
    <p:sldId id="542" r:id="rId7"/>
    <p:sldId id="546" r:id="rId8"/>
    <p:sldId id="550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E6EBF0"/>
    <a:srgbClr val="093C61"/>
    <a:srgbClr val="98C3FA"/>
    <a:srgbClr val="70CDD9"/>
    <a:srgbClr val="8DC3E5"/>
    <a:srgbClr val="A9E5EA"/>
    <a:srgbClr val="5B6770"/>
    <a:srgbClr val="26D07C"/>
    <a:srgbClr val="007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ete.Warnen@ercot.com" TargetMode="External"/><Relationship Id="rId2" Type="http://schemas.openxmlformats.org/officeDocument/2006/relationships/hyperlink" Target="mailto:Julie.Jin@ercot.co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Follow-up NERC 2025 Probabilistic Assessment Data Request</a:t>
            </a:r>
            <a:endParaRPr lang="en-US" sz="2000" b="1" dirty="0"/>
          </a:p>
          <a:p>
            <a:endParaRPr lang="en-US" dirty="0"/>
          </a:p>
          <a:p>
            <a:r>
              <a:rPr lang="en-US" sz="2000" dirty="0"/>
              <a:t>Supply Analysis Working Group</a:t>
            </a:r>
          </a:p>
          <a:p>
            <a:endParaRPr lang="en-US" dirty="0"/>
          </a:p>
          <a:p>
            <a:r>
              <a:rPr lang="en-US" dirty="0"/>
              <a:t>Resource Adequacy Department</a:t>
            </a:r>
          </a:p>
          <a:p>
            <a:endParaRPr lang="en-US" dirty="0"/>
          </a:p>
          <a:p>
            <a:r>
              <a:rPr lang="en-US" dirty="0"/>
              <a:t>October 24, 2025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7978D0-4B67-CCD1-8084-898DC57B7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090" y="243681"/>
            <a:ext cx="11277600" cy="899320"/>
          </a:xfrm>
        </p:spPr>
        <p:txBody>
          <a:bodyPr/>
          <a:lstStyle/>
          <a:p>
            <a:r>
              <a:rPr lang="en-US" dirty="0"/>
              <a:t>Combustion Turbine Capacity Factors and Curtailable Large Load Expected Call Hours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EBABE-899F-F463-8EB6-A801DF170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978" y="1021157"/>
            <a:ext cx="11379200" cy="528082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0" dirty="0">
                <a:solidFill>
                  <a:srgbClr val="000000"/>
                </a:solidFill>
              </a:rPr>
              <a:t>At the last SAWG meeting, ERCOT presented the results of probabilistic modeling for NERC’s Probabilistic Assessment. A request was made to provide additional data from the simulation results for study year 2029: specifically, combustion turbine (CT) average capacity factors and Large Load call hours</a:t>
            </a:r>
          </a:p>
          <a:p>
            <a:r>
              <a:rPr lang="en-US" altLang="en-US" sz="2200" b="0" dirty="0">
                <a:solidFill>
                  <a:srgbClr val="000000"/>
                </a:solidFill>
              </a:rPr>
              <a:t>The capacity-weighted average capacity factor for the CT units is 52%</a:t>
            </a:r>
          </a:p>
          <a:p>
            <a:r>
              <a:rPr lang="en-US" sz="2200" b="0" dirty="0"/>
              <a:t>The large flexible loads with three-tier strike prices, along with Contracts and Office Letters large loads, are expected to have call hours as shown in the table below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C55B8-2A8A-88CC-F89F-6D2C7331B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DC0F5FDD-2F7E-D128-C1D0-4B80C8865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140" y="4564323"/>
            <a:ext cx="6592876" cy="171926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15B8E44B-5607-789C-838A-997EBCF25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56" y="325274"/>
            <a:ext cx="65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</a:b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</a:rPr>
            </a:b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897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8E4D-7F40-5BAE-3D68-9390D98E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014D6-658C-FF86-2C1C-D50989B03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1601B5-6AEB-65DA-5BFE-91AE1338F650}"/>
              </a:ext>
            </a:extLst>
          </p:cNvPr>
          <p:cNvSpPr/>
          <p:nvPr/>
        </p:nvSpPr>
        <p:spPr>
          <a:xfrm>
            <a:off x="473841" y="1371600"/>
            <a:ext cx="3124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Julie Jin</a:t>
            </a:r>
          </a:p>
          <a:p>
            <a:r>
              <a:rPr lang="en-US" dirty="0">
                <a:hlinkClick r:id="rId2"/>
              </a:rPr>
              <a:t>Julie.Jin@ercot.com</a:t>
            </a:r>
            <a:endParaRPr lang="en-US" dirty="0"/>
          </a:p>
          <a:p>
            <a:endParaRPr lang="en-US" dirty="0"/>
          </a:p>
          <a:p>
            <a:r>
              <a:rPr lang="en-US" dirty="0"/>
              <a:t>Pete Warnken</a:t>
            </a:r>
          </a:p>
          <a:p>
            <a:r>
              <a:rPr lang="en-US" dirty="0">
                <a:hlinkClick r:id="rId3"/>
              </a:rPr>
              <a:t>Pete.Warnken@ercot.com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18686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6" ma:contentTypeDescription="Create a new document." ma:contentTypeScope="" ma:versionID="1bded566e3b1dbe1c9ef5062088b07f4">
  <xsd:schema xmlns:xsd="http://www.w3.org/2001/XMLSchema" xmlns:xs="http://www.w3.org/2001/XMLSchema" xmlns:p="http://schemas.microsoft.com/office/2006/metadata/properties" xmlns:ns3="97deaf5a-01d9-4834-89d2-802f43df07d1" xmlns:ns4="ded7f6be-006e-48d8-8435-0405bc84a9a7" targetNamespace="http://schemas.microsoft.com/office/2006/metadata/properties" ma:root="true" ma:fieldsID="6a15f18471e9421b50cb86d9abc32e77" ns3:_="" ns4:_="">
    <xsd:import namespace="97deaf5a-01d9-4834-89d2-802f43df07d1"/>
    <xsd:import namespace="ded7f6be-006e-48d8-8435-0405bc84a9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97deaf5a-01d9-4834-89d2-802f43df07d1"/>
    <ds:schemaRef ds:uri="ded7f6be-006e-48d8-8435-0405bc84a9a7"/>
    <ds:schemaRef ds:uri="http://schemas.openxmlformats.org/package/2006/metadata/core-properties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07A0DFF-548A-44BE-9954-49D60FC0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deaf5a-01d9-4834-89d2-802f43df07d1"/>
    <ds:schemaRef ds:uri="ded7f6be-006e-48d8-8435-0405bc84a9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71</TotalTime>
  <Words>144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Cover Slide</vt:lpstr>
      <vt:lpstr>Horizontal Theme</vt:lpstr>
      <vt:lpstr>Vertical Theme</vt:lpstr>
      <vt:lpstr>PowerPoint Presentation</vt:lpstr>
      <vt:lpstr>Combustion Turbine Capacity Factors and Curtailable Large Load Expected Call Hours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Jin, Julie</dc:creator>
  <cp:lastModifiedBy>Jin, Julie</cp:lastModifiedBy>
  <cp:revision>7</cp:revision>
  <cp:lastPrinted>2017-10-10T21:31:05Z</cp:lastPrinted>
  <dcterms:created xsi:type="dcterms:W3CDTF">2025-10-20T13:02:59Z</dcterms:created>
  <dcterms:modified xsi:type="dcterms:W3CDTF">2025-10-21T16:19:36Z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