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4.xml" ContentType="application/vnd.openxmlformats-officedocument.theme+xml"/>
  <Override PartName="/ppt/theme/theme5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  <p:sldMasterId id="2147483756" r:id="rId6"/>
  </p:sldMasterIdLst>
  <p:notesMasterIdLst>
    <p:notesMasterId r:id="rId22"/>
  </p:notesMasterIdLst>
  <p:handoutMasterIdLst>
    <p:handoutMasterId r:id="rId23"/>
  </p:handoutMasterIdLst>
  <p:sldIdLst>
    <p:sldId id="542" r:id="rId7"/>
    <p:sldId id="563" r:id="rId8"/>
    <p:sldId id="3018" r:id="rId9"/>
    <p:sldId id="586" r:id="rId10"/>
    <p:sldId id="593" r:id="rId11"/>
    <p:sldId id="2979" r:id="rId12"/>
    <p:sldId id="595" r:id="rId13"/>
    <p:sldId id="2939" r:id="rId14"/>
    <p:sldId id="2977" r:id="rId15"/>
    <p:sldId id="2978" r:id="rId16"/>
    <p:sldId id="3014" r:id="rId17"/>
    <p:sldId id="3015" r:id="rId18"/>
    <p:sldId id="3016" r:id="rId19"/>
    <p:sldId id="3030" r:id="rId20"/>
    <p:sldId id="591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D07C"/>
    <a:srgbClr val="E6EBF0"/>
    <a:srgbClr val="0076C6"/>
    <a:srgbClr val="00AEC7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810" y="2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7395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63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31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044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6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98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61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182880" rIns="274320" bIns="182880"/>
          <a:lstStyle>
            <a:lvl1pPr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rgbClr val="5B6770"/>
                </a:solidFill>
              </a:defRPr>
            </a:lvl2pPr>
            <a:lvl3pPr>
              <a:defRPr sz="1200">
                <a:solidFill>
                  <a:srgbClr val="5B6770"/>
                </a:solidFill>
              </a:defRPr>
            </a:lvl3pPr>
            <a:lvl4pPr>
              <a:defRPr sz="1050">
                <a:solidFill>
                  <a:srgbClr val="5B6770"/>
                </a:solidFill>
              </a:defRPr>
            </a:lvl4pPr>
            <a:lvl5pPr>
              <a:defRPr sz="9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59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464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  <a:latin typeface="+mj-lt"/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1500" b="0">
                <a:solidFill>
                  <a:schemeClr val="accent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9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36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633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200" b="0">
                <a:solidFill>
                  <a:schemeClr val="accent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11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500">
                <a:solidFill>
                  <a:schemeClr val="tx2"/>
                </a:solidFill>
              </a:defRPr>
            </a:lvl2pPr>
            <a:lvl3pPr>
              <a:defRPr sz="13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5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2"/>
                </a:solidFill>
              </a:defRPr>
            </a:lvl2pPr>
            <a:lvl3pPr>
              <a:defRPr sz="105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2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0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3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9312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362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1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200" b="0">
                <a:solidFill>
                  <a:schemeClr val="accent1"/>
                </a:solidFill>
              </a:defRPr>
            </a:lvl1pPr>
            <a:lvl2pPr>
              <a:defRPr sz="1050">
                <a:solidFill>
                  <a:schemeClr val="tx2"/>
                </a:solidFill>
              </a:defRPr>
            </a:lvl2pPr>
            <a:lvl3pPr>
              <a:defRPr sz="9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2485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1500" b="1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201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35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05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68114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1"/>
            <a:ext cx="8534400" cy="1625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>
              <a:defRPr sz="1350">
                <a:solidFill>
                  <a:schemeClr val="accent2"/>
                </a:solidFill>
              </a:defRPr>
            </a:lvl2pPr>
            <a:lvl3pPr>
              <a:defRPr sz="12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6"/>
            <a:ext cx="8534400" cy="185589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 marL="6858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53357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2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75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2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150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2621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>
                <a:solidFill>
                  <a:srgbClr val="00AEC7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598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070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6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38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image" Target="../media/image4.svg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image" Target="../media/image3.png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/>
        </p:nvSpPr>
        <p:spPr>
          <a:xfrm>
            <a:off x="8534403" y="6477006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/>
        </p:nvSpPr>
        <p:spPr>
          <a:xfrm>
            <a:off x="9019631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4560" y="6477006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677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3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27BBE96-0B6E-DC6F-634C-1066027ADE9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987179" y="6296044"/>
            <a:ext cx="936358" cy="51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85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comm/mkt_notices/M-A091825-0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TCB@ercot.com" TargetMode="External"/><Relationship Id="rId2" Type="http://schemas.openxmlformats.org/officeDocument/2006/relationships/hyperlink" Target="https://www.ercot.com/committees/tac/rtcbtf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ercot.com/calendar/10202025-RTCB-Market-Trials-Weekly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10272025-RTCBTF-for-AS-Deployment" TargetMode="External"/><Relationship Id="rId2" Type="http://schemas.openxmlformats.org/officeDocument/2006/relationships/hyperlink" Target="https://www.ercot.com/committees/tac/rtcbtf" TargetMode="Externa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10272025-RTCBTF-for-AS-Deployment" TargetMode="External"/><Relationship Id="rId2" Type="http://schemas.openxmlformats.org/officeDocument/2006/relationships/hyperlink" Target="https://www.ercot.com/calendar/10152025-RTCBTF-Meeting" TargetMode="Externa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10272025-RTCBTF_TWG-Workshop-_-Detailed" TargetMode="External"/><Relationship Id="rId2" Type="http://schemas.openxmlformats.org/officeDocument/2006/relationships/hyperlink" Target="https://www.ercot.com/calendar/10272025-RTCB-Market-Trials-Weekly" TargetMode="Externa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png"/><Relationship Id="rId5" Type="http://schemas.openxmlformats.org/officeDocument/2006/relationships/hyperlink" Target="mailto:RTCB@ERCOT.com" TargetMode="External"/><Relationship Id="rId4" Type="http://schemas.openxmlformats.org/officeDocument/2006/relationships/hyperlink" Target="https://www.ercot.com/calendar/10272025-RTCBTF-for-AS-Deploymen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change.puc.texas.gov/search/documents/?controlNumber=55999&amp;itemNumber=150" TargetMode="Externa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October 22, 2025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9B765-C74B-6EA6-9040-9D810B76E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58BCAC2-808D-9186-2868-7D125A9F302D}"/>
              </a:ext>
            </a:extLst>
          </p:cNvPr>
          <p:cNvSpPr txBox="1"/>
          <p:nvPr/>
        </p:nvSpPr>
        <p:spPr>
          <a:xfrm>
            <a:off x="40260" y="3429000"/>
            <a:ext cx="2871162" cy="26776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Voluntary Day-Ahead Market for all QSEs will be conducted at least 2 times.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can test their market submissions for Day-Ahead AS Self-Arrangement, AS Only Offers, Trades and normal submissions.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DAM participation is strongly encouraged but not required in Readiness metrics since RTC procures AS in Real-Time.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Participation includes much broader QSE population (marketers and load-only QSEs).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671FE-D8A2-DE47-7459-81936B0B0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5784A8-168F-E8CF-B5BA-7525EA2FC6AB}"/>
              </a:ext>
            </a:extLst>
          </p:cNvPr>
          <p:cNvGrpSpPr/>
          <p:nvPr/>
        </p:nvGrpSpPr>
        <p:grpSpPr>
          <a:xfrm>
            <a:off x="304800" y="228600"/>
            <a:ext cx="5562600" cy="3015792"/>
            <a:chOff x="381000" y="304800"/>
            <a:chExt cx="5562600" cy="30157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5C307B8-04D5-7BDC-23A6-801CBF677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304800"/>
              <a:ext cx="5562600" cy="301579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349951C-1D57-69B9-AFF1-6A8F5E013AA1}"/>
                </a:ext>
              </a:extLst>
            </p:cNvPr>
            <p:cNvSpPr/>
            <p:nvPr/>
          </p:nvSpPr>
          <p:spPr>
            <a:xfrm>
              <a:off x="533400" y="2863392"/>
              <a:ext cx="2438400" cy="41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1D70217-D294-981E-D2F4-40DD0E9B51F1}"/>
              </a:ext>
            </a:extLst>
          </p:cNvPr>
          <p:cNvSpPr txBox="1"/>
          <p:nvPr/>
        </p:nvSpPr>
        <p:spPr>
          <a:xfrm>
            <a:off x="4876800" y="3462278"/>
            <a:ext cx="3942354" cy="230832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ERCOT and QSEs will conduct </a:t>
            </a:r>
            <a:r>
              <a:rPr lang="en-US" sz="1200" b="1" u="sng" dirty="0">
                <a:solidFill>
                  <a:schemeClr val="tx2"/>
                </a:solidFill>
              </a:rPr>
              <a:t>live-production tests</a:t>
            </a:r>
            <a:r>
              <a:rPr lang="en-US" sz="1200" dirty="0">
                <a:solidFill>
                  <a:schemeClr val="tx2"/>
                </a:solidFill>
              </a:rPr>
              <a:t> of RTC-SCED and Load Frequency Control (LFC) prior to go-live.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RTC-SCED and frequency control dispatch during the tests will be binding to manage the reliable operations of the grid for2-4 hours.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ERCOT will coordinate with QSEs on how to submit RTC offers and telemetry for Energy and AS for the two systems (current and RTC system).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ERCOT will provide a summary of the test and use analysis and engineering judgement to assess if the test was successful in controlling frequency.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C6A9E558-5B24-8693-B399-2F7C234AD037}"/>
              </a:ext>
            </a:extLst>
          </p:cNvPr>
          <p:cNvSpPr/>
          <p:nvPr/>
        </p:nvSpPr>
        <p:spPr>
          <a:xfrm rot="5400000" flipV="1">
            <a:off x="2427693" y="3614539"/>
            <a:ext cx="1811402" cy="1017917"/>
          </a:xfrm>
          <a:prstGeom prst="bentUpArrow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4612791D-4624-2866-3660-5E91BF592424}"/>
              </a:ext>
            </a:extLst>
          </p:cNvPr>
          <p:cNvSpPr/>
          <p:nvPr/>
        </p:nvSpPr>
        <p:spPr>
          <a:xfrm rot="5400000">
            <a:off x="3473933" y="3584060"/>
            <a:ext cx="1830956" cy="1094117"/>
          </a:xfrm>
          <a:prstGeom prst="bentUpArrow">
            <a:avLst/>
          </a:prstGeom>
          <a:solidFill>
            <a:srgbClr val="F8948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03D89C-DA69-81FB-1656-2FC180651DEC}"/>
              </a:ext>
            </a:extLst>
          </p:cNvPr>
          <p:cNvSpPr txBox="1"/>
          <p:nvPr/>
        </p:nvSpPr>
        <p:spPr>
          <a:xfrm>
            <a:off x="5387167" y="2228671"/>
            <a:ext cx="3267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Sep 11 &amp; </a:t>
            </a:r>
            <a:r>
              <a:rPr lang="en-US" u="sng" dirty="0">
                <a:solidFill>
                  <a:srgbClr val="C00000"/>
                </a:solidFill>
              </a:rPr>
              <a:t>Oct 30</a:t>
            </a:r>
            <a:r>
              <a:rPr lang="en-US" u="sng" dirty="0">
                <a:solidFill>
                  <a:schemeClr val="tx2"/>
                </a:solidFill>
              </a:rPr>
              <a:t>:</a:t>
            </a:r>
          </a:p>
          <a:p>
            <a:r>
              <a:rPr lang="en-US" dirty="0">
                <a:solidFill>
                  <a:schemeClr val="tx2"/>
                </a:solidFill>
              </a:rPr>
              <a:t>Required live-production test to ensure effective frequency dispatch and control.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142D4B-18CE-C072-3076-A0ACAA4B1442}"/>
              </a:ext>
            </a:extLst>
          </p:cNvPr>
          <p:cNvSpPr txBox="1"/>
          <p:nvPr/>
        </p:nvSpPr>
        <p:spPr>
          <a:xfrm>
            <a:off x="51073" y="2813624"/>
            <a:ext cx="3055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Sep &amp; Oct:</a:t>
            </a:r>
          </a:p>
          <a:p>
            <a:r>
              <a:rPr lang="en-US" dirty="0">
                <a:solidFill>
                  <a:schemeClr val="tx2"/>
                </a:solidFill>
              </a:rPr>
              <a:t>Optional Day-Ahead Market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A3922D-FFA2-8407-7486-F1638A575D01}"/>
              </a:ext>
            </a:extLst>
          </p:cNvPr>
          <p:cNvSpPr/>
          <p:nvPr/>
        </p:nvSpPr>
        <p:spPr>
          <a:xfrm rot="20952941">
            <a:off x="5267465" y="1072954"/>
            <a:ext cx="31967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>
                <a:ln/>
                <a:solidFill>
                  <a:schemeClr val="accent3"/>
                </a:solidFill>
                <a:effectLst/>
              </a:rPr>
              <a:t>IN FLIGHT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C54D7-BA72-11A8-D7BD-15EDA26069D2}"/>
              </a:ext>
            </a:extLst>
          </p:cNvPr>
          <p:cNvSpPr txBox="1"/>
          <p:nvPr/>
        </p:nvSpPr>
        <p:spPr>
          <a:xfrm>
            <a:off x="51073" y="6118163"/>
            <a:ext cx="5067741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Market Notice sent regarding </a:t>
            </a:r>
            <a:r>
              <a:rPr lang="en-US" dirty="0">
                <a:hlinkClick r:id="rId3"/>
              </a:rPr>
              <a:t>DAM for all QSEs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202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FAC130-C657-DFFA-36DA-25AA9C214B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0FBD6-CBBD-8B19-7FCE-743E975C9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Trials in-flight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2DE7E-5BC8-EE34-8984-3E8DAF57C6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r>
              <a:rPr lang="en-US" sz="2400" u="sng" dirty="0">
                <a:solidFill>
                  <a:schemeClr val="tx2"/>
                </a:solidFill>
              </a:rPr>
              <a:t>Trials meeting every Monday 10-10:30am until December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Standalone calendar page each week with </a:t>
            </a:r>
            <a:r>
              <a:rPr lang="en-US" sz="2000" dirty="0" err="1">
                <a:solidFill>
                  <a:schemeClr val="tx2"/>
                </a:solidFill>
              </a:rPr>
              <a:t>WebEx</a:t>
            </a:r>
            <a:endParaRPr lang="en-US" sz="2000" dirty="0">
              <a:solidFill>
                <a:schemeClr val="tx2"/>
              </a:solidFill>
            </a:endParaRPr>
          </a:p>
          <a:p>
            <a:pPr lvl="2"/>
            <a:r>
              <a:rPr lang="en-US" sz="1800" dirty="0">
                <a:solidFill>
                  <a:schemeClr val="tx2"/>
                </a:solidFill>
                <a:hlinkClick r:id="rId2"/>
              </a:rPr>
              <a:t>RTCBTF Home Page </a:t>
            </a:r>
            <a:r>
              <a:rPr lang="en-US" sz="1800" dirty="0">
                <a:solidFill>
                  <a:schemeClr val="tx2"/>
                </a:solidFill>
              </a:rPr>
              <a:t>houses all market trials documentation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Averaging 150-200 participants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Weekly presentation walk-through with Q&amp;A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Heavy use of 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RTCB@ercot.com</a:t>
            </a:r>
            <a:r>
              <a:rPr lang="en-US" sz="1800" dirty="0">
                <a:solidFill>
                  <a:schemeClr val="tx2"/>
                </a:solidFill>
              </a:rPr>
              <a:t> email -&gt; FAQ (160+)</a:t>
            </a:r>
          </a:p>
          <a:p>
            <a:pPr marL="0" indent="0">
              <a:buNone/>
            </a:pPr>
            <a:endParaRPr lang="en-US" sz="12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Link to this past </a:t>
            </a:r>
            <a:r>
              <a:rPr lang="en-US" sz="2400" dirty="0">
                <a:hlinkClick r:id="rId4"/>
              </a:rPr>
              <a:t>week’s market trials meeting</a:t>
            </a:r>
            <a:endParaRPr lang="en-US" sz="2400" dirty="0"/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Outcome of Open-Loop Testing on Oct 16 (last week)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Production Closed-Loop Testing on Oct 30 (next week)</a:t>
            </a:r>
          </a:p>
          <a:p>
            <a:pPr lvl="2"/>
            <a:r>
              <a:rPr lang="en-US" sz="1600" dirty="0">
                <a:solidFill>
                  <a:schemeClr val="tx2"/>
                </a:solidFill>
              </a:rPr>
              <a:t>Closed-Loop Workshop Oct 27 (Monday)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Outage Schedule Submissions testing end Oct 31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Cutover Workshop Nov 13</a:t>
            </a:r>
          </a:p>
          <a:p>
            <a:pPr lvl="1"/>
            <a:endParaRPr lang="en-US" sz="2000" dirty="0">
              <a:solidFill>
                <a:schemeClr val="tx2"/>
              </a:solidFill>
            </a:endParaRPr>
          </a:p>
          <a:p>
            <a:pPr lvl="1"/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BC2757-D0AA-DB16-E688-E86285B48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014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4728D9D-C45D-4869-5997-70D3ACDB7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0434" y="701399"/>
            <a:ext cx="6083966" cy="54552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77D2C5-6A82-40E9-EA1A-7F657A028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Trials and Transition through Go-Live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5204A-4AC1-4782-5F76-809AC2D9CA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30B3F0-89A7-7082-5A33-D5F7946C0EE0}"/>
              </a:ext>
            </a:extLst>
          </p:cNvPr>
          <p:cNvSpPr txBox="1"/>
          <p:nvPr/>
        </p:nvSpPr>
        <p:spPr>
          <a:xfrm>
            <a:off x="98437" y="3287249"/>
            <a:ext cx="1434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are here….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B5297A6-00DF-7C59-1D63-6C31C93154A3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990600" y="2277966"/>
            <a:ext cx="4800600" cy="13034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01AD7BC-38F9-C76A-B6F9-BD5E2431C35C}"/>
              </a:ext>
            </a:extLst>
          </p:cNvPr>
          <p:cNvSpPr txBox="1"/>
          <p:nvPr/>
        </p:nvSpPr>
        <p:spPr>
          <a:xfrm>
            <a:off x="3407304" y="6437122"/>
            <a:ext cx="474302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</a:rPr>
              <a:t>NCLR s/provide = NCLR can use self-provision in SCED</a:t>
            </a:r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7A97ADC2-A8CE-2853-914A-D282569834CE}"/>
              </a:ext>
            </a:extLst>
          </p:cNvPr>
          <p:cNvSpPr/>
          <p:nvPr/>
        </p:nvSpPr>
        <p:spPr>
          <a:xfrm>
            <a:off x="5791200" y="2209800"/>
            <a:ext cx="177541" cy="178461"/>
          </a:xfrm>
          <a:prstGeom prst="star5">
            <a:avLst/>
          </a:prstGeom>
          <a:solidFill>
            <a:srgbClr val="26D07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2336A26-E5EE-705C-11D9-4B39FF37EFBD}"/>
              </a:ext>
            </a:extLst>
          </p:cNvPr>
          <p:cNvSpPr/>
          <p:nvPr/>
        </p:nvSpPr>
        <p:spPr>
          <a:xfrm>
            <a:off x="6349516" y="1590369"/>
            <a:ext cx="877194" cy="5709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A4FC8D-7973-8129-38FF-6C74655A21DF}"/>
              </a:ext>
            </a:extLst>
          </p:cNvPr>
          <p:cNvSpPr/>
          <p:nvPr/>
        </p:nvSpPr>
        <p:spPr>
          <a:xfrm>
            <a:off x="6349516" y="2651580"/>
            <a:ext cx="808368" cy="6356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EC25C16-A459-6EB2-440A-BD701B5B65D2}"/>
              </a:ext>
            </a:extLst>
          </p:cNvPr>
          <p:cNvSpPr/>
          <p:nvPr/>
        </p:nvSpPr>
        <p:spPr>
          <a:xfrm>
            <a:off x="4002234" y="2601404"/>
            <a:ext cx="1139532" cy="6858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2273A6-A9FD-D3BF-4754-0876DC4C96A2}"/>
              </a:ext>
            </a:extLst>
          </p:cNvPr>
          <p:cNvSpPr/>
          <p:nvPr/>
        </p:nvSpPr>
        <p:spPr>
          <a:xfrm>
            <a:off x="7102826" y="2651580"/>
            <a:ext cx="808368" cy="6356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88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Last week’s RTCBTF: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066800"/>
            <a:ext cx="86487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700" u="sng" dirty="0">
                <a:solidFill>
                  <a:schemeClr val="tx2"/>
                </a:solidFill>
              </a:rPr>
              <a:t>ASDC Update (reviewed updated AORDC and Excel Tool for ASDCs)</a:t>
            </a:r>
          </a:p>
          <a:p>
            <a:r>
              <a:rPr lang="en-US" sz="1800" dirty="0">
                <a:solidFill>
                  <a:schemeClr val="tx2"/>
                </a:solidFill>
              </a:rPr>
              <a:t>Reviewed updated values for AORDC and Excel Tool for creating ASDCs</a:t>
            </a:r>
          </a:p>
          <a:p>
            <a:r>
              <a:rPr lang="en-US" sz="1800" dirty="0">
                <a:solidFill>
                  <a:schemeClr val="tx2"/>
                </a:solidFill>
              </a:rPr>
              <a:t>Posted on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RTCBTF Page </a:t>
            </a:r>
            <a:r>
              <a:rPr lang="en-US" sz="1800" dirty="0">
                <a:solidFill>
                  <a:schemeClr val="tx2"/>
                </a:solidFill>
              </a:rPr>
              <a:t>(bottom 2 files)</a:t>
            </a:r>
          </a:p>
          <a:p>
            <a:pPr marL="0" indent="0">
              <a:buNone/>
            </a:pPr>
            <a:br>
              <a:rPr lang="en-US" sz="1700" u="sng" dirty="0">
                <a:solidFill>
                  <a:schemeClr val="tx2"/>
                </a:solidFill>
              </a:rPr>
            </a:br>
            <a:r>
              <a:rPr lang="en-US" sz="1700" u="sng" dirty="0">
                <a:solidFill>
                  <a:schemeClr val="tx2"/>
                </a:solidFill>
              </a:rPr>
              <a:t>AS Deployment Factors Discussion (more on next slide)</a:t>
            </a:r>
          </a:p>
          <a:p>
            <a:r>
              <a:rPr lang="en-US" sz="1600" dirty="0">
                <a:solidFill>
                  <a:schemeClr val="tx2"/>
                </a:solidFill>
              </a:rPr>
              <a:t>ERCOT analysis to assess Operator parameters and procedures for setting values</a:t>
            </a:r>
          </a:p>
          <a:p>
            <a:r>
              <a:rPr lang="en-US" sz="1600" dirty="0">
                <a:solidFill>
                  <a:schemeClr val="tx2"/>
                </a:solidFill>
              </a:rPr>
              <a:t>Based on discussion convening follow-up meeting to discuss in more depth (</a:t>
            </a:r>
            <a:r>
              <a:rPr lang="en-US" sz="1600" dirty="0">
                <a:solidFill>
                  <a:schemeClr val="tx2"/>
                </a:solidFill>
                <a:hlinkClick r:id="rId3"/>
              </a:rPr>
              <a:t>October 27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endParaRPr lang="en-US" sz="1200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700" u="sng" dirty="0">
                <a:solidFill>
                  <a:schemeClr val="tx2"/>
                </a:solidFill>
              </a:rPr>
              <a:t>Market Readiness </a:t>
            </a:r>
          </a:p>
          <a:p>
            <a:r>
              <a:rPr lang="en-US" sz="1700" dirty="0">
                <a:solidFill>
                  <a:schemeClr val="tx2"/>
                </a:solidFill>
              </a:rPr>
              <a:t>Review of September 11 Closed-Loop Testing Results Whitepaper (complete)</a:t>
            </a:r>
          </a:p>
          <a:p>
            <a:r>
              <a:rPr lang="en-US" sz="1700" dirty="0">
                <a:solidFill>
                  <a:schemeClr val="tx2"/>
                </a:solidFill>
              </a:rPr>
              <a:t>Transition/Cutover Handbook (complete)</a:t>
            </a:r>
          </a:p>
          <a:p>
            <a:r>
              <a:rPr lang="en-US" sz="1700" dirty="0">
                <a:solidFill>
                  <a:schemeClr val="tx2"/>
                </a:solidFill>
              </a:rPr>
              <a:t>Posting of Report XSDs (complete)</a:t>
            </a:r>
          </a:p>
        </p:txBody>
      </p:sp>
    </p:spTree>
    <p:extLst>
      <p:ext uri="{BB962C8B-B14F-4D97-AF65-F5344CB8AC3E}">
        <p14:creationId xmlns:p14="http://schemas.microsoft.com/office/powerpoint/2010/main" val="4063825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9B615-AF4E-42B9-11B7-B0A416229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Deployment Factor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C4C9F-6A4A-B915-4C22-F71F5BE59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534400" cy="5334000"/>
          </a:xfrm>
        </p:spPr>
        <p:txBody>
          <a:bodyPr/>
          <a:lstStyle/>
          <a:p>
            <a:r>
              <a:rPr lang="en-US" sz="1600" dirty="0">
                <a:solidFill>
                  <a:schemeClr val="tx2"/>
                </a:solidFill>
              </a:rPr>
              <a:t>Part of the RTC+B Design was to modify the RUC study to account for the potential deployment of Ancillary Services and the associated impact on State-Of-Charge (SOC) over the RUC study period</a:t>
            </a:r>
          </a:p>
          <a:p>
            <a:pPr marL="857250" lvl="2" indent="0">
              <a:buNone/>
            </a:pPr>
            <a:r>
              <a:rPr lang="en-US" sz="1400" b="1" u="sng" dirty="0">
                <a:solidFill>
                  <a:schemeClr val="tx2"/>
                </a:solidFill>
              </a:rPr>
              <a:t>Ancillary Service Deployment Factors (ASDFs) </a:t>
            </a:r>
            <a:r>
              <a:rPr lang="en-US" sz="1200" b="1" u="sng" dirty="0">
                <a:solidFill>
                  <a:schemeClr val="tx2"/>
                </a:solidFill>
              </a:rPr>
              <a:t>- </a:t>
            </a:r>
            <a:r>
              <a:rPr lang="en-US" sz="1200" dirty="0">
                <a:solidFill>
                  <a:schemeClr val="tx2"/>
                </a:solidFill>
              </a:rPr>
              <a:t>Hourly parameters for each Ancillary Service type between 0 and 1 (or 0% to 100%) that indicate an assumed Ancillary Service deployment [energy reservation] and may be based on system conditions such as forecasts for Demand and Intermittent Renewable Resources (IRRs).  These factors are used in the Reliability Unit Commitment (RUC) studies.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ERCOT has been evaluating historical data to determine potential ASDFs and has run studies to observe the </a:t>
            </a:r>
            <a:r>
              <a:rPr lang="en-US" sz="1600" u="sng" dirty="0">
                <a:solidFill>
                  <a:schemeClr val="tx2"/>
                </a:solidFill>
              </a:rPr>
              <a:t>impacts of the potential ASDFs</a:t>
            </a:r>
            <a:r>
              <a:rPr lang="en-US" sz="1600" dirty="0">
                <a:solidFill>
                  <a:schemeClr val="tx2"/>
                </a:solidFill>
              </a:rPr>
              <a:t> on RUC results.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As of October 15 RTCBTF ERCOT was able to share its </a:t>
            </a:r>
            <a:r>
              <a:rPr lang="en-US" sz="1600" dirty="0">
                <a:hlinkClick r:id="rId2"/>
              </a:rPr>
              <a:t>initial study and findings ahead of Go-Live</a:t>
            </a:r>
            <a:r>
              <a:rPr lang="en-US" sz="1600" dirty="0"/>
              <a:t>.</a:t>
            </a:r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Reg-Up and Reg-Down set = range of values from 10%-70% depending on month and hour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Responsive Reserve set = 0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Non-Spin and ECRS set = 1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A special RTCBTF follow-up meeting has been scheduled to go deeper into the ERCOT analysis and planned values.  Shams will be presenting alternative value at the </a:t>
            </a:r>
            <a:r>
              <a:rPr lang="en-US" sz="1600" dirty="0">
                <a:hlinkClick r:id="rId3"/>
              </a:rPr>
              <a:t>Oct 27 RTCBTF meeting</a:t>
            </a:r>
            <a:r>
              <a:rPr lang="en-US" sz="1600" dirty="0"/>
              <a:t>.  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Note these values do not need approval (ERCOT operator parameters)</a:t>
            </a:r>
            <a:endParaRPr lang="en-US" sz="1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694498-36E0-EAEA-BCA2-5C56C8BF2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754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E097C-6057-7D82-9682-1D8126651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7BAF-982D-0C24-AB0E-0784306B5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Wrap-Up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DC7FB4-E95A-85B4-C730-C7068C0F2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781976"/>
            <a:ext cx="8534400" cy="4929433"/>
          </a:xfrm>
        </p:spPr>
        <p:txBody>
          <a:bodyPr/>
          <a:lstStyle/>
          <a:p>
            <a:pPr marL="0" indent="0">
              <a:buNone/>
            </a:pPr>
            <a:r>
              <a:rPr lang="en-US" sz="1800" u="sng" dirty="0">
                <a:solidFill>
                  <a:schemeClr val="tx2"/>
                </a:solidFill>
              </a:rPr>
              <a:t>Upcoming activities:</a:t>
            </a:r>
          </a:p>
          <a:p>
            <a:r>
              <a:rPr lang="en-US" sz="1800" dirty="0">
                <a:solidFill>
                  <a:schemeClr val="tx2"/>
                </a:solidFill>
              </a:rPr>
              <a:t>Monday October 27- </a:t>
            </a:r>
            <a:r>
              <a:rPr lang="en-US" sz="1800">
                <a:solidFill>
                  <a:schemeClr val="tx2"/>
                </a:solidFill>
              </a:rPr>
              <a:t>three meetings </a:t>
            </a:r>
            <a:r>
              <a:rPr lang="en-US" sz="1800" dirty="0">
                <a:solidFill>
                  <a:schemeClr val="tx2"/>
                </a:solidFill>
              </a:rPr>
              <a:t>on Monday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	-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10am Weekly Trial Call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	- 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1-3pm LFC Workshop for Oct 30 </a:t>
            </a:r>
            <a:r>
              <a:rPr lang="en-US" sz="1800" dirty="0" err="1">
                <a:solidFill>
                  <a:schemeClr val="tx2"/>
                </a:solidFill>
                <a:hlinkClick r:id="rId3"/>
              </a:rPr>
              <a:t>WebEx</a:t>
            </a:r>
            <a:r>
              <a:rPr lang="en-US" sz="1800" dirty="0">
                <a:solidFill>
                  <a:schemeClr val="tx2"/>
                </a:solidFill>
                <a:hlinkClick r:id="rId3"/>
              </a:rPr>
              <a:t> 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2"/>
                </a:solidFill>
              </a:rPr>
              <a:t>	- </a:t>
            </a:r>
            <a:r>
              <a:rPr lang="en-US" sz="1800" dirty="0">
                <a:solidFill>
                  <a:schemeClr val="tx2"/>
                </a:solidFill>
                <a:hlinkClick r:id="rId4"/>
              </a:rPr>
              <a:t>3-5pm RTCBTF Discussion of AS Deployment Factors </a:t>
            </a:r>
            <a:r>
              <a:rPr lang="en-US" sz="1800" dirty="0" err="1">
                <a:solidFill>
                  <a:schemeClr val="tx2"/>
                </a:solidFill>
                <a:hlinkClick r:id="rId4"/>
              </a:rPr>
              <a:t>WebEx</a:t>
            </a:r>
            <a:endParaRPr lang="en-US" sz="1800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tx2"/>
                </a:solidFill>
              </a:rPr>
              <a:t>Thursday October 30- Closed Loop LFC Test 10:35am-12:35pm</a:t>
            </a:r>
          </a:p>
          <a:p>
            <a:r>
              <a:rPr lang="en-US" sz="1800" dirty="0">
                <a:solidFill>
                  <a:schemeClr val="tx2"/>
                </a:solidFill>
              </a:rPr>
              <a:t>Thursday November 13- RTCBTF and Go-Live Cutover Workshop</a:t>
            </a:r>
          </a:p>
          <a:p>
            <a:r>
              <a:rPr lang="en-US" sz="1800" dirty="0">
                <a:solidFill>
                  <a:schemeClr val="tx2"/>
                </a:solidFill>
              </a:rPr>
              <a:t>Monday December 1-5 Go-Live week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1800" b="1" u="sng" dirty="0">
                <a:solidFill>
                  <a:schemeClr val="tx2"/>
                </a:solidFill>
              </a:rPr>
              <a:t>Questions on RTC+B activities? 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2"/>
                </a:solidFill>
              </a:rPr>
              <a:t>Can be directed to: </a:t>
            </a:r>
          </a:p>
          <a:p>
            <a:r>
              <a:rPr lang="en-US" sz="1600" dirty="0">
                <a:solidFill>
                  <a:schemeClr val="tx2"/>
                </a:solidFill>
                <a:hlinkClick r:id="rId5"/>
              </a:rPr>
              <a:t>mmereness@ercot.com</a:t>
            </a:r>
          </a:p>
          <a:p>
            <a:r>
              <a:rPr lang="en-US" sz="1600" dirty="0">
                <a:solidFill>
                  <a:schemeClr val="tx2"/>
                </a:solidFill>
                <a:hlinkClick r:id="rId5"/>
              </a:rPr>
              <a:t>RTCB@ERCOT.com</a:t>
            </a:r>
            <a:endParaRPr lang="en-US" sz="1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5" name="Picture 4" descr="Chart, table&#10;&#10;AI-generated content may be incorrect.">
            <a:extLst>
              <a:ext uri="{FF2B5EF4-FFF2-40B4-BE49-F238E27FC236}">
                <a16:creationId xmlns:a16="http://schemas.microsoft.com/office/drawing/2014/main" id="{3E2B4E98-5C7E-BEA4-F35D-1479FA60F4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038600"/>
            <a:ext cx="4108264" cy="27209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5316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Update on RTCBTF Issues List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Update on RTC NPRRs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Market Trials Update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Phase 1 Completed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Phase 2 Completed</a:t>
            </a:r>
          </a:p>
          <a:p>
            <a:pPr lvl="1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Phase 3 Began 9/2/2025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Path to Go-Live in 43 days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tx2"/>
                </a:solidFill>
              </a:rPr>
              <a:t>Next Steps</a:t>
            </a:r>
          </a:p>
          <a:p>
            <a:pPr>
              <a:buFontTx/>
              <a:buChar char="-"/>
            </a:pPr>
            <a:endParaRPr lang="en-US" sz="2000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lvl="1">
              <a:buFontTx/>
              <a:buChar char="-"/>
            </a:pPr>
            <a:endParaRPr lang="en-US" sz="1400" dirty="0"/>
          </a:p>
          <a:p>
            <a:pPr>
              <a:buFontTx/>
              <a:buChar char="-"/>
            </a:pP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lvl="1">
              <a:buFontTx/>
              <a:buChar char="-"/>
            </a:pPr>
            <a:endParaRPr lang="en-US" sz="14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D288E-6415-8D43-81C5-97D4FBFDF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4E3490-1585-A576-C0A2-CF954F6AB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90" y="1561703"/>
            <a:ext cx="8995797" cy="48173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FA0F74-D70A-9BE5-2983-B29DB63DE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Remaining Items for Go-Live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3D358A0-40FB-C32B-07BD-E13D4EBE1156}"/>
              </a:ext>
            </a:extLst>
          </p:cNvPr>
          <p:cNvSpPr txBox="1">
            <a:spLocks/>
          </p:cNvSpPr>
          <p:nvPr/>
        </p:nvSpPr>
        <p:spPr>
          <a:xfrm>
            <a:off x="226760" y="877197"/>
            <a:ext cx="8917240" cy="5709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>
                <a:solidFill>
                  <a:schemeClr val="tx2"/>
                </a:solidFill>
              </a:rPr>
              <a:t>RTCBTF</a:t>
            </a:r>
            <a:r>
              <a:rPr lang="en-US" sz="1600" dirty="0">
                <a:solidFill>
                  <a:schemeClr val="tx2"/>
                </a:solidFill>
              </a:rPr>
              <a:t>- Completing market trials and transition plan details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8295989-A1CC-1E35-FF99-5C82FD72D2E2}"/>
              </a:ext>
            </a:extLst>
          </p:cNvPr>
          <p:cNvSpPr/>
          <p:nvPr/>
        </p:nvSpPr>
        <p:spPr>
          <a:xfrm>
            <a:off x="8688640" y="1275324"/>
            <a:ext cx="457200" cy="381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C2EB01-ACB2-EF6A-E328-97509AD98498}"/>
              </a:ext>
            </a:extLst>
          </p:cNvPr>
          <p:cNvSpPr/>
          <p:nvPr/>
        </p:nvSpPr>
        <p:spPr>
          <a:xfrm>
            <a:off x="89312" y="2438399"/>
            <a:ext cx="8955998" cy="16872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78BA03-0FE8-0743-58C1-BAA403160ED0}"/>
              </a:ext>
            </a:extLst>
          </p:cNvPr>
          <p:cNvSpPr/>
          <p:nvPr/>
        </p:nvSpPr>
        <p:spPr>
          <a:xfrm>
            <a:off x="6591461" y="2829540"/>
            <a:ext cx="2512404" cy="1921829"/>
          </a:xfrm>
          <a:prstGeom prst="rect">
            <a:avLst/>
          </a:prstGeom>
          <a:solidFill>
            <a:schemeClr val="tx1">
              <a:lumMod val="25000"/>
              <a:lumOff val="7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06C092-A88D-BB68-42DD-477CCEEA2D3D}"/>
              </a:ext>
            </a:extLst>
          </p:cNvPr>
          <p:cNvSpPr/>
          <p:nvPr/>
        </p:nvSpPr>
        <p:spPr>
          <a:xfrm>
            <a:off x="98690" y="5517359"/>
            <a:ext cx="8995796" cy="8616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5925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Timeline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defRPr/>
            </a:pPr>
            <a:r>
              <a:rPr lang="en-US" sz="1800" strike="sngStrike" dirty="0">
                <a:solidFill>
                  <a:srgbClr val="00B050"/>
                </a:solidFill>
              </a:rPr>
              <a:t>NPRRs set for PUCT May 15 Open Meeting (PUCT approved)</a:t>
            </a:r>
          </a:p>
          <a:p>
            <a:pPr lvl="1">
              <a:defRPr/>
            </a:pPr>
            <a:r>
              <a:rPr lang="en-US" sz="1400" strike="sngStrike" dirty="0">
                <a:solidFill>
                  <a:srgbClr val="00B050"/>
                </a:solidFill>
              </a:rPr>
              <a:t>NPRR1268 for ASDC Modifications (IMM sponsor)</a:t>
            </a:r>
          </a:p>
          <a:p>
            <a:pPr lvl="1">
              <a:defRPr/>
            </a:pPr>
            <a:r>
              <a:rPr lang="en-US" sz="1400" strike="sngStrike" dirty="0">
                <a:solidFill>
                  <a:srgbClr val="00B050"/>
                </a:solidFill>
                <a:latin typeface="Arial"/>
              </a:rPr>
              <a:t>NPRR1269 for 3 Parameter/Policy Changes (ERCOT sponsor)</a:t>
            </a:r>
          </a:p>
          <a:p>
            <a:pPr lvl="1">
              <a:defRPr/>
            </a:pP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NPRR1270 for AS Qualification details (ERCOT sponsor)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000" strike="sngStrike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Duration / State of Charge (NPRR1282 / NOGRR277)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Approved at Board and PUCT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strike="sngStrike" dirty="0">
                <a:solidFill>
                  <a:srgbClr val="00B050"/>
                </a:solidFill>
                <a:latin typeface="Arial"/>
              </a:rPr>
              <a:t>Final Clarifying NPRR1290/NOGRR278 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strike="sngStrike" dirty="0">
                <a:solidFill>
                  <a:srgbClr val="00B050"/>
                </a:solidFill>
                <a:latin typeface="Arial"/>
              </a:rPr>
              <a:t>Approved at PRS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strike="sngStrike" dirty="0">
                <a:solidFill>
                  <a:srgbClr val="00B050"/>
                </a:solidFill>
                <a:latin typeface="Arial"/>
              </a:rPr>
              <a:t>On to August TAC and Sep Board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600" strike="sngStrike" dirty="0">
              <a:solidFill>
                <a:srgbClr val="00B050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strike="sngStrike" dirty="0">
                <a:solidFill>
                  <a:srgbClr val="00B050"/>
                </a:solidFill>
                <a:latin typeface="Arial"/>
              </a:rPr>
              <a:t>Remaining Stakeholder path to Board Meetings before Go-Live: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strike="sngStrike" dirty="0">
                <a:solidFill>
                  <a:srgbClr val="00B050"/>
                </a:solidFill>
                <a:latin typeface="Arial"/>
              </a:rPr>
              <a:t>PRS Aug 13 &gt; TAC Aug 27 &gt; Board Sep 23 </a:t>
            </a:r>
          </a:p>
          <a:p>
            <a:pPr marL="400050" lvl="1" indent="0">
              <a:buNone/>
              <a:defRPr/>
            </a:pPr>
            <a:endParaRPr lang="en-US" sz="1600" strike="sngStrike" dirty="0">
              <a:solidFill>
                <a:srgbClr val="00B050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8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Timeline of NPRRs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334000"/>
          </a:xfrm>
        </p:spPr>
        <p:txBody>
          <a:bodyPr/>
          <a:lstStyle/>
          <a:p>
            <a:pPr>
              <a:defRPr/>
            </a:pPr>
            <a:r>
              <a:rPr lang="en-US" sz="1800" strike="sngStrike" dirty="0">
                <a:solidFill>
                  <a:srgbClr val="00B050"/>
                </a:solidFill>
              </a:rPr>
              <a:t>NPRRs approved at PUCT May 15 Open Meeting</a:t>
            </a:r>
          </a:p>
          <a:p>
            <a:pPr lvl="1">
              <a:defRPr/>
            </a:pPr>
            <a:r>
              <a:rPr lang="en-US" sz="1400" strike="sngStrike" dirty="0">
                <a:solidFill>
                  <a:srgbClr val="00B050"/>
                </a:solidFill>
              </a:rPr>
              <a:t>NPRR1268 for ASDC Modifications (IMM sponsor)</a:t>
            </a:r>
          </a:p>
          <a:p>
            <a:pPr lvl="1">
              <a:defRPr/>
            </a:pPr>
            <a:r>
              <a:rPr lang="en-US" sz="1400" strike="sngStrike" dirty="0">
                <a:solidFill>
                  <a:srgbClr val="00B050"/>
                </a:solidFill>
                <a:latin typeface="Arial"/>
              </a:rPr>
              <a:t>NPRR1269 for 3 Parameter/Policy Changes (ERCOT sponsor)</a:t>
            </a:r>
          </a:p>
          <a:p>
            <a:pPr lvl="1">
              <a:defRPr/>
            </a:pP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NPRR1270 for AS Qualification details (ERCOT sponsor)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000" strike="sngStrike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Duration / State of Charge (NPRR1282 / NOGRR277)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Began discussion </a:t>
            </a:r>
            <a:r>
              <a:rPr lang="en-US" sz="1400" strike="sngStrike" dirty="0">
                <a:solidFill>
                  <a:srgbClr val="00B050"/>
                </a:solidFill>
                <a:latin typeface="Arial"/>
              </a:rPr>
              <a:t>March 25 </a:t>
            </a: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June Board approval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14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PUCT July 31 consideration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100" b="0" i="0" u="none" strike="sng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Final Clarifying Revisions – NPRR1290/NOGRR278 (Sept Board)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strike="sngStrike" dirty="0">
                <a:solidFill>
                  <a:srgbClr val="00B050"/>
                </a:solidFill>
                <a:latin typeface="Arial"/>
              </a:rPr>
              <a:t>NPRR1290 included Hunt Energy revisions for post go-live and approved at PRS (unanimous)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400" strike="sngStrike" dirty="0">
                <a:solidFill>
                  <a:srgbClr val="00B050"/>
                </a:solidFill>
                <a:latin typeface="Arial"/>
              </a:rPr>
              <a:t>TAC consideration today and potentially Sept Board consideration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100" strike="sngStrike" dirty="0">
              <a:solidFill>
                <a:srgbClr val="00B050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sng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Remaining Stakeholder path to Board Meetings before Go-Live:</a:t>
            </a:r>
            <a:endParaRPr lang="en-US" sz="1600" strike="sngStrike" dirty="0">
              <a:solidFill>
                <a:srgbClr val="00B050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600" strike="sngStrike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PRS Aug 13 &gt; TAC Aug 27 &gt; Board Sep 23 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Note that ERCOT filed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Good Cause Exception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PUCT for Closed-Loop LFC Test(s)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chemeClr val="tx2"/>
                </a:solidFill>
                <a:latin typeface="Arial"/>
              </a:rPr>
              <a:t>Exception for ERCOT to not charge for Base Point Deviation Charges during RTC+B LFC test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sz="1800" dirty="0">
              <a:solidFill>
                <a:srgbClr val="2D3338"/>
              </a:solidFill>
              <a:latin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D333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1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EC0AD-B427-538B-996C-E49914B94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1A379-8995-F633-596E-3D8224F71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RTC+B Scope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32E16709-A97F-14BC-2BF7-90BE53C94D06}"/>
              </a:ext>
            </a:extLst>
          </p:cNvPr>
          <p:cNvSpPr/>
          <p:nvPr/>
        </p:nvSpPr>
        <p:spPr>
          <a:xfrm>
            <a:off x="2365650" y="2902720"/>
            <a:ext cx="533400" cy="964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25DE5-CFFF-C29B-C10B-9C5F8601503D}"/>
              </a:ext>
            </a:extLst>
          </p:cNvPr>
          <p:cNvSpPr txBox="1"/>
          <p:nvPr/>
        </p:nvSpPr>
        <p:spPr>
          <a:xfrm>
            <a:off x="936171" y="3036522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Final 2025 Refinements for Go-Live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2543C6D-124D-EEA4-B6E5-38131229F100}"/>
              </a:ext>
            </a:extLst>
          </p:cNvPr>
          <p:cNvSpPr/>
          <p:nvPr/>
        </p:nvSpPr>
        <p:spPr>
          <a:xfrm>
            <a:off x="2469167" y="3867520"/>
            <a:ext cx="389791" cy="214563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6C3F37-7980-3242-A947-9D8736B9CA16}"/>
              </a:ext>
            </a:extLst>
          </p:cNvPr>
          <p:cNvSpPr txBox="1"/>
          <p:nvPr/>
        </p:nvSpPr>
        <p:spPr>
          <a:xfrm>
            <a:off x="914400" y="4401730"/>
            <a:ext cx="1447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Related NPRRs 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</a:rPr>
              <a:t>within Program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8B0B51-CE4C-8B0A-5287-535A712E4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154" y="529157"/>
            <a:ext cx="5145084" cy="547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762000" y="1713556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8256447" y="1766211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7190469" y="1602142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5045440" y="1782732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991995" y="1782732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762001" y="3440574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#1 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3000727" y="3440574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#3 Open-loop RTC SCED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5057104" y="3440574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#5 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756015" y="4508864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#2 RTC QSE Telemetry Checkout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5043328" y="5433765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#6 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7188486" y="3437333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709698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77769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85549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93307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5002525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6057822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7124700" y="2231056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8191500" y="2231056"/>
            <a:ext cx="805633" cy="38099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989882" y="4507110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u="sng" dirty="0">
                <a:solidFill>
                  <a:schemeClr val="tx1"/>
                </a:solidFill>
              </a:rPr>
              <a:t>#4 QSE Telemetry Tests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776202" y="2612056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780551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9718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7135664" y="1581545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50292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8191500" y="1766211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756015" y="5642587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7C1EB6B-BBD9-A444-50F6-48256210236A}"/>
              </a:ext>
            </a:extLst>
          </p:cNvPr>
          <p:cNvSpPr/>
          <p:nvPr/>
        </p:nvSpPr>
        <p:spPr>
          <a:xfrm rot="16200000">
            <a:off x="-133552" y="1791752"/>
            <a:ext cx="1164255" cy="476349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March/April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2025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FCB413-2C20-351A-55A5-D0EA988CAA30}"/>
              </a:ext>
            </a:extLst>
          </p:cNvPr>
          <p:cNvSpPr/>
          <p:nvPr/>
        </p:nvSpPr>
        <p:spPr>
          <a:xfrm rot="16200000">
            <a:off x="-1072551" y="3895007"/>
            <a:ext cx="3030533" cy="4646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QSE/Vendor Submission Sandbox and Telemetry Points added Prod EMS model.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1EAFC5-4E29-3D2C-7301-4F57A049C413}"/>
              </a:ext>
            </a:extLst>
          </p:cNvPr>
          <p:cNvSpPr txBox="1"/>
          <p:nvPr/>
        </p:nvSpPr>
        <p:spPr>
          <a:xfrm>
            <a:off x="395202" y="766526"/>
            <a:ext cx="8621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Market trials are a progression of activities to mitigate the risk for Go-Live on new systems and processes for both the Market Participants &amp; ERCOT.</a:t>
            </a:r>
          </a:p>
        </p:txBody>
      </p:sp>
    </p:spTree>
    <p:extLst>
      <p:ext uri="{BB962C8B-B14F-4D97-AF65-F5344CB8AC3E}">
        <p14:creationId xmlns:p14="http://schemas.microsoft.com/office/powerpoint/2010/main" val="3762133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86863-989D-8381-FF30-8ADF3D5C3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C03D9-F864-DCF3-137A-E3336CE3F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F7DFD0-37D3-436C-FA19-3D1CD997E663}"/>
              </a:ext>
            </a:extLst>
          </p:cNvPr>
          <p:cNvGrpSpPr/>
          <p:nvPr/>
        </p:nvGrpSpPr>
        <p:grpSpPr>
          <a:xfrm>
            <a:off x="304800" y="228600"/>
            <a:ext cx="5562600" cy="3015792"/>
            <a:chOff x="381000" y="304800"/>
            <a:chExt cx="5562600" cy="30157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06E7453-92F5-8E30-E971-2432BCFD8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304800"/>
              <a:ext cx="5562600" cy="301579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79AFB2B-F3E1-FEA5-CAF9-478572487F99}"/>
                </a:ext>
              </a:extLst>
            </p:cNvPr>
            <p:cNvSpPr/>
            <p:nvPr/>
          </p:nvSpPr>
          <p:spPr>
            <a:xfrm>
              <a:off x="533400" y="2863392"/>
              <a:ext cx="2438400" cy="41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81B70D0-0B9F-0825-86C3-4AA5061C256D}"/>
              </a:ext>
            </a:extLst>
          </p:cNvPr>
          <p:cNvSpPr txBox="1"/>
          <p:nvPr/>
        </p:nvSpPr>
        <p:spPr>
          <a:xfrm>
            <a:off x="1703717" y="3881735"/>
            <a:ext cx="6553200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will test their market submissions for defined subset transactions that are new or modified by RTC+B.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is for 95% of QSEs to demonstrate successful submissions and have mitigation plans in place for remaining 5% to address in next trial phase.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CD4EDD27-788B-6D31-EE9E-B93826869133}"/>
              </a:ext>
            </a:extLst>
          </p:cNvPr>
          <p:cNvSpPr/>
          <p:nvPr/>
        </p:nvSpPr>
        <p:spPr>
          <a:xfrm rot="5400000">
            <a:off x="10261" y="3439261"/>
            <a:ext cx="2875077" cy="1219200"/>
          </a:xfrm>
          <a:prstGeom prst="bentUp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280E42-4C1F-D354-1EC2-5E8A66F565C1}"/>
              </a:ext>
            </a:extLst>
          </p:cNvPr>
          <p:cNvSpPr txBox="1"/>
          <p:nvPr/>
        </p:nvSpPr>
        <p:spPr>
          <a:xfrm>
            <a:off x="2106283" y="4927937"/>
            <a:ext cx="6553200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will add telemetry points for Energy Management System (EMS) system interface with ERCOT (such as Updated Desired Set Points (UDSP), New Ramp Rates, and ESR Telemetry)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is for 98% of QSEs to demonstrate successful telemetry additions, and mitigation plans in place for remaining 2% to address in next trial phase.  (Note 3-week lag in telemetry migrating through network model validation and into trials environment).</a:t>
            </a:r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C755A88C-CCE8-3199-35C2-2403C8064DE4}"/>
              </a:ext>
            </a:extLst>
          </p:cNvPr>
          <p:cNvSpPr/>
          <p:nvPr/>
        </p:nvSpPr>
        <p:spPr>
          <a:xfrm rot="5400000">
            <a:off x="238861" y="2905861"/>
            <a:ext cx="1732078" cy="1143000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B92791-1CA2-25B5-7A43-442D4AD7F949}"/>
              </a:ext>
            </a:extLst>
          </p:cNvPr>
          <p:cNvSpPr txBox="1"/>
          <p:nvPr/>
        </p:nvSpPr>
        <p:spPr>
          <a:xfrm>
            <a:off x="1600200" y="3239898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May &amp; June:</a:t>
            </a:r>
          </a:p>
          <a:p>
            <a:r>
              <a:rPr lang="en-US" dirty="0">
                <a:solidFill>
                  <a:schemeClr val="tx2"/>
                </a:solidFill>
              </a:rPr>
              <a:t>Establishing Connectivity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3344C0-B194-7D83-7875-497A545AD4A4}"/>
              </a:ext>
            </a:extLst>
          </p:cNvPr>
          <p:cNvSpPr/>
          <p:nvPr/>
        </p:nvSpPr>
        <p:spPr>
          <a:xfrm rot="20952941">
            <a:off x="4260828" y="2738735"/>
            <a:ext cx="4532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1071322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63B33-6011-A57B-111C-FE335CCE98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4C52F-76D0-E747-44AE-A1B931470C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C4EC33-3E4E-F271-255C-D3EFDE5D9967}"/>
              </a:ext>
            </a:extLst>
          </p:cNvPr>
          <p:cNvGrpSpPr/>
          <p:nvPr/>
        </p:nvGrpSpPr>
        <p:grpSpPr>
          <a:xfrm>
            <a:off x="304800" y="228600"/>
            <a:ext cx="5562600" cy="3015792"/>
            <a:chOff x="381000" y="304800"/>
            <a:chExt cx="5562600" cy="301579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D893AF-CA67-DC59-6FC9-32A7B3D9B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304800"/>
              <a:ext cx="5562600" cy="301579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6386F13-8922-826C-47E8-ED7B6CCB0355}"/>
                </a:ext>
              </a:extLst>
            </p:cNvPr>
            <p:cNvSpPr/>
            <p:nvPr/>
          </p:nvSpPr>
          <p:spPr>
            <a:xfrm>
              <a:off x="533400" y="2863392"/>
              <a:ext cx="2438400" cy="41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0A990D3-D309-AD28-8F25-DC9F5BFFA396}"/>
              </a:ext>
            </a:extLst>
          </p:cNvPr>
          <p:cNvSpPr txBox="1"/>
          <p:nvPr/>
        </p:nvSpPr>
        <p:spPr>
          <a:xfrm>
            <a:off x="3102634" y="4122003"/>
            <a:ext cx="5965166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QSE will support “parallel production” 2days/week by entering $bids/offers for non-binding RTC energy and A/S awards and dispatch (Open-loop test)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for 100% of QSEs to demonstrate successful submissions and telemetry reflective of production, and mitigation plans in place for any outliers. 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B73F768D-6365-FCDD-AD90-AD4FBC33735B}"/>
              </a:ext>
            </a:extLst>
          </p:cNvPr>
          <p:cNvSpPr/>
          <p:nvPr/>
        </p:nvSpPr>
        <p:spPr>
          <a:xfrm rot="5400000">
            <a:off x="1142478" y="3705964"/>
            <a:ext cx="3408478" cy="1219200"/>
          </a:xfrm>
          <a:prstGeom prst="bentUp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9E8400-98AD-E697-5E3C-774A8910C4C5}"/>
              </a:ext>
            </a:extLst>
          </p:cNvPr>
          <p:cNvSpPr txBox="1"/>
          <p:nvPr/>
        </p:nvSpPr>
        <p:spPr>
          <a:xfrm>
            <a:off x="3456318" y="5188803"/>
            <a:ext cx="5611482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Coordination of individual QSE tests on subset of resources to ensure resources can follow new UDSP telemetry point from ERCOT.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Scorecard goal is for 98% of QSEs to successfully demonstrate, and mitigation plans in place for remaining 2% to address in next trial phase.</a:t>
            </a:r>
          </a:p>
        </p:txBody>
      </p:sp>
      <p:sp>
        <p:nvSpPr>
          <p:cNvPr id="6" name="Arrow: Bent-Up 5">
            <a:extLst>
              <a:ext uri="{FF2B5EF4-FFF2-40B4-BE49-F238E27FC236}">
                <a16:creationId xmlns:a16="http://schemas.microsoft.com/office/drawing/2014/main" id="{81BB4FFB-50B5-A2BC-F789-D79A4D708F54}"/>
              </a:ext>
            </a:extLst>
          </p:cNvPr>
          <p:cNvSpPr/>
          <p:nvPr/>
        </p:nvSpPr>
        <p:spPr>
          <a:xfrm rot="5400000">
            <a:off x="1409178" y="3134461"/>
            <a:ext cx="2189278" cy="1143000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CF4DF9-B105-9945-74F6-FEBA6054D5EC}"/>
              </a:ext>
            </a:extLst>
          </p:cNvPr>
          <p:cNvSpPr txBox="1"/>
          <p:nvPr/>
        </p:nvSpPr>
        <p:spPr>
          <a:xfrm>
            <a:off x="2999117" y="3191470"/>
            <a:ext cx="5840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July &amp; August:</a:t>
            </a:r>
          </a:p>
          <a:p>
            <a:r>
              <a:rPr lang="en-US" dirty="0">
                <a:solidFill>
                  <a:schemeClr val="tx2"/>
                </a:solidFill>
              </a:rPr>
              <a:t>Initial Real-Time Market execution and verify QSE ability to follow ERCOT frequency signals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5DB67B-FD2B-ABC2-8833-C5F4CC4F7F33}"/>
              </a:ext>
            </a:extLst>
          </p:cNvPr>
          <p:cNvSpPr/>
          <p:nvPr/>
        </p:nvSpPr>
        <p:spPr>
          <a:xfrm rot="20952941">
            <a:off x="4621376" y="2210017"/>
            <a:ext cx="4532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3"/>
                </a:solidFill>
                <a:effectLst/>
              </a:rPr>
              <a:t>COMPLETED</a:t>
            </a:r>
          </a:p>
        </p:txBody>
      </p:sp>
    </p:spTree>
    <p:extLst>
      <p:ext uri="{BB962C8B-B14F-4D97-AF65-F5344CB8AC3E}">
        <p14:creationId xmlns:p14="http://schemas.microsoft.com/office/powerpoint/2010/main" val="312882893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23578</TotalTime>
  <Words>1553</Words>
  <Application>Microsoft Office PowerPoint</Application>
  <PresentationFormat>On-screen Show (4:3)</PresentationFormat>
  <Paragraphs>206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Cover Slide</vt:lpstr>
      <vt:lpstr>Horizontal Theme</vt:lpstr>
      <vt:lpstr>1_Horizontal Theme</vt:lpstr>
      <vt:lpstr>PowerPoint Presentation</vt:lpstr>
      <vt:lpstr>Outline</vt:lpstr>
      <vt:lpstr>RTCBTF Remaining Items for Go-Live</vt:lpstr>
      <vt:lpstr>Summary and Timeline of NPRRs</vt:lpstr>
      <vt:lpstr>Summary and Timeline of NPRRs</vt:lpstr>
      <vt:lpstr>RTC+B Scope</vt:lpstr>
      <vt:lpstr>PowerPoint Presentation</vt:lpstr>
      <vt:lpstr>PowerPoint Presentation</vt:lpstr>
      <vt:lpstr>PowerPoint Presentation</vt:lpstr>
      <vt:lpstr>PowerPoint Presentation</vt:lpstr>
      <vt:lpstr>Market Trials in-flight</vt:lpstr>
      <vt:lpstr>Market Trials and Transition through Go-Live</vt:lpstr>
      <vt:lpstr>Last week’s RTCBTF:</vt:lpstr>
      <vt:lpstr>AS Deployment Factor Discussion</vt:lpstr>
      <vt:lpstr>Wrap-Up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652</cp:revision>
  <cp:lastPrinted>2017-10-10T21:31:05Z</cp:lastPrinted>
  <dcterms:created xsi:type="dcterms:W3CDTF">2016-01-21T15:20:31Z</dcterms:created>
  <dcterms:modified xsi:type="dcterms:W3CDTF">2025-10-21T18:00:11Z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