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1"/>
  </p:notesMasterIdLst>
  <p:sldIdLst>
    <p:sldId id="1135" r:id="rId3"/>
    <p:sldId id="1134" r:id="rId4"/>
    <p:sldId id="1136" r:id="rId5"/>
    <p:sldId id="256" r:id="rId6"/>
    <p:sldId id="1132" r:id="rId7"/>
    <p:sldId id="1133" r:id="rId8"/>
    <p:sldId id="1172" r:id="rId9"/>
    <p:sldId id="114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16CFE8-32CE-4B80-8F63-191D4301A86E}" v="5" dt="2025-10-20T18:27:33.8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Loretto" userId="68dfab32-c708-438b-8156-3af45edf2714" providerId="ADAL" clId="{4916CFE8-32CE-4B80-8F63-191D4301A86E}"/>
    <pc:docChg chg="custSel delSld modSld delMainMaster">
      <pc:chgData name="Martin, Loretto" userId="68dfab32-c708-438b-8156-3af45edf2714" providerId="ADAL" clId="{4916CFE8-32CE-4B80-8F63-191D4301A86E}" dt="2025-10-20T18:29:10.186" v="1113" actId="20577"/>
      <pc:docMkLst>
        <pc:docMk/>
      </pc:docMkLst>
      <pc:sldChg chg="modSp mod">
        <pc:chgData name="Martin, Loretto" userId="68dfab32-c708-438b-8156-3af45edf2714" providerId="ADAL" clId="{4916CFE8-32CE-4B80-8F63-191D4301A86E}" dt="2025-10-20T18:24:26.584" v="1034" actId="20577"/>
        <pc:sldMkLst>
          <pc:docMk/>
          <pc:sldMk cId="473303827" sldId="256"/>
        </pc:sldMkLst>
        <pc:spChg chg="mod">
          <ac:chgData name="Martin, Loretto" userId="68dfab32-c708-438b-8156-3af45edf2714" providerId="ADAL" clId="{4916CFE8-32CE-4B80-8F63-191D4301A86E}" dt="2025-10-20T18:18:39.806" v="861" actId="20577"/>
          <ac:spMkLst>
            <pc:docMk/>
            <pc:sldMk cId="473303827" sldId="256"/>
            <ac:spMk id="2" creationId="{11ED38AC-05D9-4176-BBDB-E15B79F14695}"/>
          </ac:spMkLst>
        </pc:spChg>
        <pc:spChg chg="mod">
          <ac:chgData name="Martin, Loretto" userId="68dfab32-c708-438b-8156-3af45edf2714" providerId="ADAL" clId="{4916CFE8-32CE-4B80-8F63-191D4301A86E}" dt="2025-10-20T18:24:26.584" v="1034" actId="20577"/>
          <ac:spMkLst>
            <pc:docMk/>
            <pc:sldMk cId="473303827" sldId="256"/>
            <ac:spMk id="5" creationId="{CDCFF607-9103-4ED4-B8CA-ADCE0DAAEF4F}"/>
          </ac:spMkLst>
        </pc:spChg>
      </pc:sldChg>
      <pc:sldChg chg="del">
        <pc:chgData name="Martin, Loretto" userId="68dfab32-c708-438b-8156-3af45edf2714" providerId="ADAL" clId="{4916CFE8-32CE-4B80-8F63-191D4301A86E}" dt="2025-10-20T18:15:12.136" v="846" actId="2696"/>
        <pc:sldMkLst>
          <pc:docMk/>
          <pc:sldMk cId="1933800832" sldId="509"/>
        </pc:sldMkLst>
      </pc:sldChg>
      <pc:sldChg chg="del">
        <pc:chgData name="Martin, Loretto" userId="68dfab32-c708-438b-8156-3af45edf2714" providerId="ADAL" clId="{4916CFE8-32CE-4B80-8F63-191D4301A86E}" dt="2025-10-20T18:15:16.490" v="847" actId="2696"/>
        <pc:sldMkLst>
          <pc:docMk/>
          <pc:sldMk cId="2399909492" sldId="515"/>
        </pc:sldMkLst>
      </pc:sldChg>
      <pc:sldChg chg="del">
        <pc:chgData name="Martin, Loretto" userId="68dfab32-c708-438b-8156-3af45edf2714" providerId="ADAL" clId="{4916CFE8-32CE-4B80-8F63-191D4301A86E}" dt="2025-10-20T18:15:19.924" v="848" actId="2696"/>
        <pc:sldMkLst>
          <pc:docMk/>
          <pc:sldMk cId="1142785838" sldId="517"/>
        </pc:sldMkLst>
      </pc:sldChg>
      <pc:sldChg chg="addSp delSp modSp mod">
        <pc:chgData name="Martin, Loretto" userId="68dfab32-c708-438b-8156-3af45edf2714" providerId="ADAL" clId="{4916CFE8-32CE-4B80-8F63-191D4301A86E}" dt="2025-10-20T18:25:48.741" v="1065" actId="1076"/>
        <pc:sldMkLst>
          <pc:docMk/>
          <pc:sldMk cId="1744205016" sldId="1132"/>
        </pc:sldMkLst>
        <pc:spChg chg="mod">
          <ac:chgData name="Martin, Loretto" userId="68dfab32-c708-438b-8156-3af45edf2714" providerId="ADAL" clId="{4916CFE8-32CE-4B80-8F63-191D4301A86E}" dt="2025-10-20T18:25:11.481" v="1062" actId="20577"/>
          <ac:spMkLst>
            <pc:docMk/>
            <pc:sldMk cId="1744205016" sldId="1132"/>
            <ac:spMk id="2" creationId="{A00C2AA3-8A92-4E93-826D-4991323BFA0B}"/>
          </ac:spMkLst>
        </pc:spChg>
        <pc:spChg chg="del">
          <ac:chgData name="Martin, Loretto" userId="68dfab32-c708-438b-8156-3af45edf2714" providerId="ADAL" clId="{4916CFE8-32CE-4B80-8F63-191D4301A86E}" dt="2025-10-20T18:25:42.466" v="1064"/>
          <ac:spMkLst>
            <pc:docMk/>
            <pc:sldMk cId="1744205016" sldId="1132"/>
            <ac:spMk id="4" creationId="{32C2889C-1042-802B-C429-A0332B5CDD33}"/>
          </ac:spMkLst>
        </pc:spChg>
        <pc:picChg chg="add mod">
          <ac:chgData name="Martin, Loretto" userId="68dfab32-c708-438b-8156-3af45edf2714" providerId="ADAL" clId="{4916CFE8-32CE-4B80-8F63-191D4301A86E}" dt="2025-10-20T18:25:48.741" v="1065" actId="1076"/>
          <ac:picMkLst>
            <pc:docMk/>
            <pc:sldMk cId="1744205016" sldId="1132"/>
            <ac:picMk id="3" creationId="{1104D8CA-F843-75BD-F831-7E3D91839C43}"/>
          </ac:picMkLst>
        </pc:picChg>
        <pc:picChg chg="del">
          <ac:chgData name="Martin, Loretto" userId="68dfab32-c708-438b-8156-3af45edf2714" providerId="ADAL" clId="{4916CFE8-32CE-4B80-8F63-191D4301A86E}" dt="2025-10-20T18:25:19.588" v="1063" actId="478"/>
          <ac:picMkLst>
            <pc:docMk/>
            <pc:sldMk cId="1744205016" sldId="1132"/>
            <ac:picMk id="5" creationId="{8746BD28-15CC-0691-CF43-2ADE271F7CA1}"/>
          </ac:picMkLst>
        </pc:picChg>
      </pc:sldChg>
      <pc:sldChg chg="addSp delSp modSp mod">
        <pc:chgData name="Martin, Loretto" userId="68dfab32-c708-438b-8156-3af45edf2714" providerId="ADAL" clId="{4916CFE8-32CE-4B80-8F63-191D4301A86E}" dt="2025-10-20T18:26:17.225" v="1087"/>
        <pc:sldMkLst>
          <pc:docMk/>
          <pc:sldMk cId="1994485191" sldId="1133"/>
        </pc:sldMkLst>
        <pc:spChg chg="mod">
          <ac:chgData name="Martin, Loretto" userId="68dfab32-c708-438b-8156-3af45edf2714" providerId="ADAL" clId="{4916CFE8-32CE-4B80-8F63-191D4301A86E}" dt="2025-10-20T18:26:07.994" v="1084" actId="20577"/>
          <ac:spMkLst>
            <pc:docMk/>
            <pc:sldMk cId="1994485191" sldId="1133"/>
            <ac:spMk id="2" creationId="{99463115-A32D-4B9A-B2FF-012E96271313}"/>
          </ac:spMkLst>
        </pc:spChg>
        <pc:picChg chg="del">
          <ac:chgData name="Martin, Loretto" userId="68dfab32-c708-438b-8156-3af45edf2714" providerId="ADAL" clId="{4916CFE8-32CE-4B80-8F63-191D4301A86E}" dt="2025-10-20T18:26:13.752" v="1085" actId="478"/>
          <ac:picMkLst>
            <pc:docMk/>
            <pc:sldMk cId="1994485191" sldId="1133"/>
            <ac:picMk id="3" creationId="{90810645-BA9A-B4C8-59EC-0B072BF4E38B}"/>
          </ac:picMkLst>
        </pc:picChg>
        <pc:picChg chg="add mod">
          <ac:chgData name="Martin, Loretto" userId="68dfab32-c708-438b-8156-3af45edf2714" providerId="ADAL" clId="{4916CFE8-32CE-4B80-8F63-191D4301A86E}" dt="2025-10-20T18:26:17.225" v="1087"/>
          <ac:picMkLst>
            <pc:docMk/>
            <pc:sldMk cId="1994485191" sldId="1133"/>
            <ac:picMk id="4" creationId="{D46403C5-2703-7488-B91A-B5509D9E795B}"/>
          </ac:picMkLst>
        </pc:picChg>
        <pc:picChg chg="del">
          <ac:chgData name="Martin, Loretto" userId="68dfab32-c708-438b-8156-3af45edf2714" providerId="ADAL" clId="{4916CFE8-32CE-4B80-8F63-191D4301A86E}" dt="2025-10-20T18:26:16.113" v="1086" actId="478"/>
          <ac:picMkLst>
            <pc:docMk/>
            <pc:sldMk cId="1994485191" sldId="1133"/>
            <ac:picMk id="5" creationId="{C6B0ED01-250A-5823-655F-8C5AA667675C}"/>
          </ac:picMkLst>
        </pc:picChg>
      </pc:sldChg>
      <pc:sldChg chg="modSp mod">
        <pc:chgData name="Martin, Loretto" userId="68dfab32-c708-438b-8156-3af45edf2714" providerId="ADAL" clId="{4916CFE8-32CE-4B80-8F63-191D4301A86E}" dt="2025-10-20T18:27:36.638" v="1111" actId="20577"/>
        <pc:sldMkLst>
          <pc:docMk/>
          <pc:sldMk cId="2712649147" sldId="1134"/>
        </pc:sldMkLst>
        <pc:spChg chg="mod">
          <ac:chgData name="Martin, Loretto" userId="68dfab32-c708-438b-8156-3af45edf2714" providerId="ADAL" clId="{4916CFE8-32CE-4B80-8F63-191D4301A86E}" dt="2025-10-20T18:27:36.638" v="1111" actId="20577"/>
          <ac:spMkLst>
            <pc:docMk/>
            <pc:sldMk cId="2712649147" sldId="1134"/>
            <ac:spMk id="3" creationId="{3FFE9BD2-307A-4E7D-A5B1-8A2D4D3A467B}"/>
          </ac:spMkLst>
        </pc:spChg>
      </pc:sldChg>
      <pc:sldChg chg="modSp mod">
        <pc:chgData name="Martin, Loretto" userId="68dfab32-c708-438b-8156-3af45edf2714" providerId="ADAL" clId="{4916CFE8-32CE-4B80-8F63-191D4301A86E}" dt="2025-10-20T18:05:13.176" v="16" actId="20577"/>
        <pc:sldMkLst>
          <pc:docMk/>
          <pc:sldMk cId="3329429921" sldId="1135"/>
        </pc:sldMkLst>
        <pc:spChg chg="mod">
          <ac:chgData name="Martin, Loretto" userId="68dfab32-c708-438b-8156-3af45edf2714" providerId="ADAL" clId="{4916CFE8-32CE-4B80-8F63-191D4301A86E}" dt="2025-10-20T18:05:13.176" v="16" actId="20577"/>
          <ac:spMkLst>
            <pc:docMk/>
            <pc:sldMk cId="3329429921" sldId="1135"/>
            <ac:spMk id="3" creationId="{00000000-0000-0000-0000-000000000000}"/>
          </ac:spMkLst>
        </pc:spChg>
      </pc:sldChg>
      <pc:sldChg chg="modSp mod">
        <pc:chgData name="Martin, Loretto" userId="68dfab32-c708-438b-8156-3af45edf2714" providerId="ADAL" clId="{4916CFE8-32CE-4B80-8F63-191D4301A86E}" dt="2025-10-20T18:29:10.186" v="1113" actId="20577"/>
        <pc:sldMkLst>
          <pc:docMk/>
          <pc:sldMk cId="2360931214" sldId="1136"/>
        </pc:sldMkLst>
        <pc:spChg chg="mod">
          <ac:chgData name="Martin, Loretto" userId="68dfab32-c708-438b-8156-3af45edf2714" providerId="ADAL" clId="{4916CFE8-32CE-4B80-8F63-191D4301A86E}" dt="2025-10-20T18:29:10.186" v="1113" actId="20577"/>
          <ac:spMkLst>
            <pc:docMk/>
            <pc:sldMk cId="2360931214" sldId="1136"/>
            <ac:spMk id="3" creationId="{4E2942D8-46C5-494A-A41B-18E9D3AF7D30}"/>
          </ac:spMkLst>
        </pc:spChg>
      </pc:sldChg>
      <pc:sldChg chg="addSp delSp modSp mod">
        <pc:chgData name="Martin, Loretto" userId="68dfab32-c708-438b-8156-3af45edf2714" providerId="ADAL" clId="{4916CFE8-32CE-4B80-8F63-191D4301A86E}" dt="2025-10-20T18:26:53.825" v="1104" actId="1076"/>
        <pc:sldMkLst>
          <pc:docMk/>
          <pc:sldMk cId="1463771511" sldId="1172"/>
        </pc:sldMkLst>
        <pc:spChg chg="mod">
          <ac:chgData name="Martin, Loretto" userId="68dfab32-c708-438b-8156-3af45edf2714" providerId="ADAL" clId="{4916CFE8-32CE-4B80-8F63-191D4301A86E}" dt="2025-10-20T18:26:34.282" v="1100" actId="20577"/>
          <ac:spMkLst>
            <pc:docMk/>
            <pc:sldMk cId="1463771511" sldId="1172"/>
            <ac:spMk id="2" creationId="{24B53CCC-6A3A-0D96-DF93-7C9BFCC002C8}"/>
          </ac:spMkLst>
        </pc:spChg>
        <pc:spChg chg="add mod">
          <ac:chgData name="Martin, Loretto" userId="68dfab32-c708-438b-8156-3af45edf2714" providerId="ADAL" clId="{4916CFE8-32CE-4B80-8F63-191D4301A86E}" dt="2025-10-20T18:26:37.869" v="1101" actId="478"/>
          <ac:spMkLst>
            <pc:docMk/>
            <pc:sldMk cId="1463771511" sldId="1172"/>
            <ac:spMk id="4" creationId="{7D377BFA-3CF0-DCDE-C026-920A73BD0086}"/>
          </ac:spMkLst>
        </pc:spChg>
        <pc:picChg chg="del">
          <ac:chgData name="Martin, Loretto" userId="68dfab32-c708-438b-8156-3af45edf2714" providerId="ADAL" clId="{4916CFE8-32CE-4B80-8F63-191D4301A86E}" dt="2025-10-20T18:26:37.869" v="1101" actId="478"/>
          <ac:picMkLst>
            <pc:docMk/>
            <pc:sldMk cId="1463771511" sldId="1172"/>
            <ac:picMk id="5" creationId="{D663418D-3AFC-6713-6361-60668F8940BC}"/>
          </ac:picMkLst>
        </pc:picChg>
        <pc:picChg chg="add mod">
          <ac:chgData name="Martin, Loretto" userId="68dfab32-c708-438b-8156-3af45edf2714" providerId="ADAL" clId="{4916CFE8-32CE-4B80-8F63-191D4301A86E}" dt="2025-10-20T18:26:53.825" v="1104" actId="1076"/>
          <ac:picMkLst>
            <pc:docMk/>
            <pc:sldMk cId="1463771511" sldId="1172"/>
            <ac:picMk id="6" creationId="{7BD91B8C-C600-A0A5-103B-1D3FA9EEB6EC}"/>
          </ac:picMkLst>
        </pc:picChg>
      </pc:sldChg>
      <pc:sldMasterChg chg="del delSldLayout">
        <pc:chgData name="Martin, Loretto" userId="68dfab32-c708-438b-8156-3af45edf2714" providerId="ADAL" clId="{4916CFE8-32CE-4B80-8F63-191D4301A86E}" dt="2025-10-20T18:15:19.924" v="848" actId="2696"/>
        <pc:sldMasterMkLst>
          <pc:docMk/>
          <pc:sldMasterMk cId="583984028" sldId="2147483660"/>
        </pc:sldMasterMkLst>
        <pc:sldLayoutChg chg="del">
          <pc:chgData name="Martin, Loretto" userId="68dfab32-c708-438b-8156-3af45edf2714" providerId="ADAL" clId="{4916CFE8-32CE-4B80-8F63-191D4301A86E}" dt="2025-10-20T18:15:19.924" v="848" actId="2696"/>
          <pc:sldLayoutMkLst>
            <pc:docMk/>
            <pc:sldMasterMk cId="583984028" sldId="2147483660"/>
            <pc:sldLayoutMk cId="856362542" sldId="2147483661"/>
          </pc:sldLayoutMkLst>
        </pc:sldLayoutChg>
        <pc:sldLayoutChg chg="del">
          <pc:chgData name="Martin, Loretto" userId="68dfab32-c708-438b-8156-3af45edf2714" providerId="ADAL" clId="{4916CFE8-32CE-4B80-8F63-191D4301A86E}" dt="2025-10-20T18:15:19.924" v="848" actId="2696"/>
          <pc:sldLayoutMkLst>
            <pc:docMk/>
            <pc:sldMasterMk cId="583984028" sldId="2147483660"/>
            <pc:sldLayoutMk cId="2452631861" sldId="214748366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4710B-2A8D-4608-B15A-1620BC8A888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5A3A-9FC9-44A2-9465-F34739611F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9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65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10/20/2025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8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Credit Finance Sub Group Update to the Technical Advisory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October 22,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97541" y="3962401"/>
            <a:ext cx="5655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Loretto Martin, Reliant, Chair</a:t>
            </a:r>
          </a:p>
          <a:p>
            <a:pPr algn="ctr"/>
            <a:r>
              <a:rPr lang="en-US" b="1" dirty="0"/>
              <a:t>Jett Price, Golden Spread Electric Cooperative,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General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7476"/>
            <a:ext cx="10515600" cy="3710468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3200" dirty="0"/>
              <a:t>September 24</a:t>
            </a:r>
            <a:r>
              <a:rPr lang="en-US" sz="3200" baseline="30000" dirty="0"/>
              <a:t>th</a:t>
            </a:r>
            <a:r>
              <a:rPr lang="en-US" sz="3200" dirty="0"/>
              <a:t> and October 15</a:t>
            </a:r>
            <a:r>
              <a:rPr lang="en-US" sz="3200" baseline="30000" dirty="0"/>
              <a:t>th</a:t>
            </a:r>
            <a:r>
              <a:rPr lang="en-US" sz="3200" dirty="0"/>
              <a:t> CFSG meetings</a:t>
            </a: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Voting matters: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NPRRs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Approval of minutes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Regular credit exposure updates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New Applicant – Bobby </a:t>
            </a:r>
            <a:r>
              <a:rPr lang="en-US" sz="3200" dirty="0" err="1"/>
              <a:t>Gujavarty</a:t>
            </a:r>
            <a:r>
              <a:rPr lang="en-US" sz="3200" dirty="0"/>
              <a:t>, Austin Energy, additional backup </a:t>
            </a:r>
          </a:p>
          <a:p>
            <a:pPr lvl="1">
              <a:spcBef>
                <a:spcPts val="0"/>
              </a:spcBef>
              <a:defRPr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057"/>
          </a:xfrm>
        </p:spPr>
        <p:txBody>
          <a:bodyPr/>
          <a:lstStyle/>
          <a:p>
            <a:pPr algn="ctr"/>
            <a:r>
              <a:rPr lang="en-US" b="1" dirty="0"/>
              <a:t>NPRR’s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406"/>
            <a:ext cx="10515600" cy="4809557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NPRR1263, Clarifying Testing Requirements for CCVTs. 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NPRR1280, Establish Process for Permanent Bypass of Series Capacitor. 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NPRR1285, Improve Self-Commitment within RUC 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Out Window.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NPRR1293, Clarifications to the Modeling Timelines.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NPRR1294</a:t>
            </a:r>
            <a:r>
              <a:rPr lang="en-US" sz="2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2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OBD to Section 22 – Demand Response Data Definitions and Technical Specifications.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NPRR1299, Clarifications to Emergency Response Service (ERS).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NPRR1274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RPG Estimated Capital Cost Thresholds of Proposed Transmission Projects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NPRR1287, Revisions to Outage Coordination.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PRR1298, Timing Requirements for Comments to Subcommittee Reports.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1300, Protected Information and ECEII to OPUC.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NPRR1303, Modernize Submission of Declarations of Natural Gas Pipeline Coordination.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u="sng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457" y="655639"/>
            <a:ext cx="9644543" cy="73501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Monthly Highlights: July 2025 – September 2025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563417" y="1638300"/>
            <a:ext cx="11259127" cy="4632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Market-wide average Total Potential Exposure (TPE) decreased from at $1.84 billion in July to $1.65 billion in August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Market-wide average Total Potential Exposure (TPE) increased from at $1.65 billion in August to $1.57 billion in September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August – Decrease largely driven by lower forward adjustment factors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September – Decrease largely driven by lower forward adjustment factors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Average Discretionary Collateral increased from $ 3.91 billion in July 2025 to $4.36 billion in August 2025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Average Discretionary Collateral decreased from $ 4.36 billion in August 2025 to $4.04 billion in September 2025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4" y="365125"/>
            <a:ext cx="11736280" cy="549275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>Available Credit by Type Compared to Total Potential Exposure (TPE): Sept. 2024 to September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6ECFC8-AA70-44EE-BDF1-EA9AD9F28BAE}"/>
              </a:ext>
            </a:extLst>
          </p:cNvPr>
          <p:cNvSpPr txBox="1"/>
          <p:nvPr/>
        </p:nvSpPr>
        <p:spPr>
          <a:xfrm>
            <a:off x="1250977" y="5694083"/>
            <a:ext cx="10150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B6770"/>
                </a:solidFill>
              </a:rPr>
              <a:t>Numbers are as of month-end except for Max TPE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B6770"/>
                </a:solidFill>
              </a:rPr>
              <a:t>Max TPE is the highest TPE for the corresponding month</a:t>
            </a:r>
          </a:p>
          <a:p>
            <a:endParaRPr lang="en-US" dirty="0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1104D8CA-F843-75BD-F831-7E3D91839C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7679" y="1253331"/>
            <a:ext cx="931603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cs typeface="Times New Roman" panose="02020603050405020304" pitchFamily="18" charset="0"/>
              </a:rPr>
              <a:t>Discretionary Collateral August 2025 – September 2025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6403C5-2703-7488-B91A-B5509D9E7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452" y="1835304"/>
            <a:ext cx="8247096" cy="318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53CCC-6A3A-0D96-DF93-7C9BFCC00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Issuer Credit Limits vs Total LC Amounts Per Issuer: EOM-September 2025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77BFA-3CF0-DCDE-C026-920A73BD0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D91B8C-C600-A0A5-103B-1D3FA9EEB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10228674" cy="346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7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removed="0"/>
  <clbl:label id="{f7f7157e-03dd-4df4-a10b-f59d8fe642d0}" enabled="0" method="" siteId="{f7f7157e-03dd-4df4-a10b-f59d8fe642d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2878</TotalTime>
  <Words>368</Words>
  <Application>Microsoft Office PowerPoint</Application>
  <PresentationFormat>Widescreen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Arial</vt:lpstr>
      <vt:lpstr>Calibri</vt:lpstr>
      <vt:lpstr>Calibri Light</vt:lpstr>
      <vt:lpstr>Times New Roman</vt:lpstr>
      <vt:lpstr>Office Theme</vt:lpstr>
      <vt:lpstr>1_Custom Design</vt:lpstr>
      <vt:lpstr>Credit Finance Sub Group Update to the Technical Advisory Committee</vt:lpstr>
      <vt:lpstr>General Update </vt:lpstr>
      <vt:lpstr>NPRR’s Reviewed</vt:lpstr>
      <vt:lpstr>Monthly Highlights: July 2025 – September 2025</vt:lpstr>
      <vt:lpstr>Available Credit by Type Compared to Total Potential Exposure (TPE): Sept. 2024 to September 2025</vt:lpstr>
      <vt:lpstr>Discretionary Collateral August 2025 – September 2025</vt:lpstr>
      <vt:lpstr>Issuer Credit Limits vs Total LC Amounts Per Issuer: EOM-September 2025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Martin, Loretto</cp:lastModifiedBy>
  <cp:revision>76</cp:revision>
  <dcterms:created xsi:type="dcterms:W3CDTF">2022-08-01T15:23:51Z</dcterms:created>
  <dcterms:modified xsi:type="dcterms:W3CDTF">2025-10-20T18:29:18Z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2024-09-18T20:41:41Z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fb0cf853-2bb6-46bc-b0a5-93f16a1c1c2c</vt:lpwstr>
  </property>
  <property fmtid="{D5CDD505-2E9C-101B-9397-08002B2CF9AE}" pid="8" name="MSIP_Label_7084cbda-52b8-46fb-a7b7-cb5bd465ed85_ContentBits">
    <vt:lpwstr>0</vt:lpwstr>
  </property>
</Properties>
</file>