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5"/>
  </p:notesMasterIdLst>
  <p:handoutMasterIdLst>
    <p:handoutMasterId r:id="rId46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5" r:id="rId43"/>
    <p:sldId id="290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0315" autoAdjust="0"/>
  </p:normalViewPr>
  <p:slideViewPr>
    <p:cSldViewPr showGuides="1">
      <p:cViewPr varScale="1">
        <p:scale>
          <a:sx n="121" d="100"/>
          <a:sy n="121" d="100"/>
        </p:scale>
        <p:origin x="2836" y="3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more</a:t>
            </a:r>
            <a:r>
              <a:rPr lang="en-US" baseline="0" dirty="0"/>
              <a:t> bias towards Regulation Down deployment, but we could see more Regulation Up deployed during sunset hours.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Overall, the trend is biased towards Reg Up, with an exception for Down-Ramp.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 with only few instances where more reg up is deployed during sunset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September 2025 is consistent with that of the previous two years. There was an increase in regulation down deployment during Up-Ramp hours.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higher than the last two years. The lower zero crossing percentages are seen during up-ramp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below 70% for only Up-Ramp.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1.71%. 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5.21%. (Looking into hour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138 and peak hours is 56.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intervals. For all hours is 130 and peak hours is 20.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higher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During Up-Ramp hours we see an under forecasted load, and an over forecasted load during off peak and peak hours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HE21 -&gt;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547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104/2025</a:t>
            </a:r>
            <a:r>
              <a:rPr lang="en-US" baseline="0" dirty="0"/>
              <a:t> HE10 -&gt;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-580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August.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September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October 20</a:t>
            </a:r>
            <a:r>
              <a:rPr lang="en-US" baseline="30000" dirty="0"/>
              <a:t>th</a:t>
            </a:r>
            <a:r>
              <a:rPr lang="en-US" dirty="0"/>
              <a:t>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CF4BC-C34E-4B08-9EBE-C6D0DCE0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703" y="1177142"/>
            <a:ext cx="8064793" cy="4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4FF3-BC7D-2910-F618-E487B647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41" y="1410277"/>
            <a:ext cx="5356916" cy="39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C25C-4F08-35D0-FE09-301561C0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4552" y="1117069"/>
            <a:ext cx="7574894" cy="462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1F44A-DF6D-C4B8-DC38-1CE7CCAD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890" y="1110377"/>
            <a:ext cx="7588217" cy="46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4D397-96F4-8DA8-5D23-3DE0B98B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5047" y="1136568"/>
            <a:ext cx="8210105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F1FC2-C65D-9D3E-068E-8D60045E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983" y="1084930"/>
            <a:ext cx="5274631" cy="4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FFB0-92E4-7A5A-58D7-F54AC202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343" y="2514600"/>
            <a:ext cx="6031292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00B9-374A-46A1-DDA6-81A8B846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3727" y="993363"/>
            <a:ext cx="7694254" cy="5023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F373-20C0-B5DC-E735-6714811F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295" y="1524000"/>
            <a:ext cx="1729502" cy="71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45892-32BB-CD87-8AB2-1C3B89BB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1893" y="1084963"/>
            <a:ext cx="7530921" cy="4920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5F62-C3E2-A8CA-B3F7-FE344C88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560" y="1600200"/>
            <a:ext cx="1851173" cy="7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7D40E-AC95-D074-5673-D9146585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3934" y="1333865"/>
            <a:ext cx="7232330" cy="4060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472627"/>
            <a:ext cx="1755793" cy="5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8BCF6-B7B1-C3D5-8DB0-F94CE3DE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09" y="1202923"/>
            <a:ext cx="7836782" cy="4452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CDC4-E040-6371-F977-9536CFF0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1" y="1295400"/>
            <a:ext cx="2062974" cy="6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5332" y="1186254"/>
            <a:ext cx="7453333" cy="44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C333-8325-BD84-7570-85DF4B59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6437" y="1212910"/>
            <a:ext cx="7491124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DA3F-FE38-835A-D621-F24A003C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92964"/>
            <a:ext cx="5950854" cy="3402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1FABE-D9B9-4CBF-1118-4AA1E685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2" y="4888392"/>
            <a:ext cx="3682240" cy="1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B760-94CF-4844-B63C-4AEDED98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2950" y="1213651"/>
            <a:ext cx="7494299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1455-5847-1F0C-C7ED-F9CCA3CD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065" y="1225002"/>
            <a:ext cx="7442069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400C-3CF9-87C2-2561-4D83B490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143000"/>
            <a:ext cx="845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3CE0E-4CD5-BC6A-616D-0062641C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F56CA-2223-C2D9-7A5E-114AAC4B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143000"/>
            <a:ext cx="845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A4D7-5DF3-33A3-2A16-CAB4F90F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5094" y="1143000"/>
            <a:ext cx="783001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31120-DA6D-7616-5866-7392A357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9532" y="1067846"/>
            <a:ext cx="7744935" cy="472230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079E51-3C10-63E8-9796-CACB7CB2E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64686"/>
              </p:ext>
            </p:extLst>
          </p:nvPr>
        </p:nvGraphicFramePr>
        <p:xfrm>
          <a:off x="6248400" y="1143000"/>
          <a:ext cx="1993899" cy="1009650"/>
        </p:xfrm>
        <a:graphic>
          <a:graphicData uri="http://schemas.openxmlformats.org/drawingml/2006/table">
            <a:tbl>
              <a:tblPr/>
              <a:tblGrid>
                <a:gridCol w="560585">
                  <a:extLst>
                    <a:ext uri="{9D8B030D-6E8A-4147-A177-3AD203B41FA5}">
                      <a16:colId xmlns:a16="http://schemas.microsoft.com/office/drawing/2014/main" val="1230246875"/>
                    </a:ext>
                  </a:extLst>
                </a:gridCol>
                <a:gridCol w="496882">
                  <a:extLst>
                    <a:ext uri="{9D8B030D-6E8A-4147-A177-3AD203B41FA5}">
                      <a16:colId xmlns:a16="http://schemas.microsoft.com/office/drawing/2014/main" val="674589931"/>
                    </a:ext>
                  </a:extLst>
                </a:gridCol>
                <a:gridCol w="468216">
                  <a:extLst>
                    <a:ext uri="{9D8B030D-6E8A-4147-A177-3AD203B41FA5}">
                      <a16:colId xmlns:a16="http://schemas.microsoft.com/office/drawing/2014/main" val="2275652485"/>
                    </a:ext>
                  </a:extLst>
                </a:gridCol>
                <a:gridCol w="468216">
                  <a:extLst>
                    <a:ext uri="{9D8B030D-6E8A-4147-A177-3AD203B41FA5}">
                      <a16:colId xmlns:a16="http://schemas.microsoft.com/office/drawing/2014/main" val="899004370"/>
                    </a:ext>
                  </a:extLst>
                </a:gridCol>
              </a:tblGrid>
              <a:tr h="209550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Generation Deviation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8484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13683E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2E3438"/>
                          </a:solidFill>
                          <a:effectLst/>
                          <a:latin typeface="Calibri" panose="020F0502020204030204" pitchFamily="34" charset="0"/>
                        </a:rPr>
                        <a:t>Sep-24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5764"/>
                          </a:solidFill>
                          <a:effectLst/>
                          <a:latin typeface="Calibri" panose="020F0502020204030204" pitchFamily="34" charset="0"/>
                        </a:rPr>
                        <a:t>Sep-25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29212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Hours Average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-102.52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EF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434.61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399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CFF08692-92F2-68CB-3443-D6FC2643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FD16-DAF1-91C3-92A2-BC09B21C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7147" y="897556"/>
            <a:ext cx="7932368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B5744-AC5B-0813-E263-317F1F4A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2012" y="971935"/>
            <a:ext cx="7719975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5D7-3F2A-6254-0F29-3093BB66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5815" y="897556"/>
            <a:ext cx="7932368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332DB-8775-861C-2656-67B24188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7129" y="897637"/>
            <a:ext cx="7909740" cy="51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8BDF-FA94-F4ED-2C65-1FDB0609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2359659"/>
            <a:ext cx="4996486" cy="17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127994</TotalTime>
  <Words>1674</Words>
  <Application>Microsoft Office PowerPoint</Application>
  <PresentationFormat>On-screen Show (4:3)</PresentationFormat>
  <Paragraphs>229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Non-SCED Qualified Large Load (NSLL)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1304</cp:revision>
  <cp:lastPrinted>2016-01-21T20:53:15Z</cp:lastPrinted>
  <dcterms:created xsi:type="dcterms:W3CDTF">2016-01-21T15:20:31Z</dcterms:created>
  <dcterms:modified xsi:type="dcterms:W3CDTF">2025-10-20T15:18:43Z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