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70"/>
  </p:notesMasterIdLst>
  <p:handoutMasterIdLst>
    <p:handoutMasterId r:id="rId71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3086" r:id="rId12"/>
    <p:sldId id="3088" r:id="rId13"/>
    <p:sldId id="3089" r:id="rId14"/>
    <p:sldId id="3002" r:id="rId15"/>
    <p:sldId id="2992" r:id="rId16"/>
    <p:sldId id="2993" r:id="rId17"/>
    <p:sldId id="2995" r:id="rId18"/>
    <p:sldId id="2994" r:id="rId19"/>
    <p:sldId id="3000" r:id="rId20"/>
    <p:sldId id="3091" r:id="rId21"/>
    <p:sldId id="3006" r:id="rId22"/>
    <p:sldId id="3007" r:id="rId23"/>
    <p:sldId id="597" r:id="rId24"/>
    <p:sldId id="3049" r:id="rId25"/>
    <p:sldId id="3008" r:id="rId26"/>
    <p:sldId id="3011" r:id="rId27"/>
    <p:sldId id="3050" r:id="rId28"/>
    <p:sldId id="3051" r:id="rId29"/>
    <p:sldId id="3052" r:id="rId30"/>
    <p:sldId id="3053" r:id="rId31"/>
    <p:sldId id="3063" r:id="rId32"/>
    <p:sldId id="3067" r:id="rId33"/>
    <p:sldId id="584" r:id="rId34"/>
    <p:sldId id="2981" r:id="rId35"/>
    <p:sldId id="3010" r:id="rId36"/>
    <p:sldId id="3092" r:id="rId37"/>
    <p:sldId id="3093" r:id="rId38"/>
    <p:sldId id="3094" r:id="rId39"/>
    <p:sldId id="3095" r:id="rId40"/>
    <p:sldId id="3012" r:id="rId41"/>
    <p:sldId id="3013" r:id="rId42"/>
    <p:sldId id="3014" r:id="rId43"/>
    <p:sldId id="3096" r:id="rId44"/>
    <p:sldId id="3016" r:id="rId45"/>
    <p:sldId id="3017" r:id="rId46"/>
    <p:sldId id="3047" r:id="rId47"/>
    <p:sldId id="546" r:id="rId48"/>
    <p:sldId id="550" r:id="rId49"/>
    <p:sldId id="551" r:id="rId50"/>
    <p:sldId id="270" r:id="rId51"/>
    <p:sldId id="271" r:id="rId52"/>
    <p:sldId id="3048" r:id="rId53"/>
    <p:sldId id="331" r:id="rId54"/>
    <p:sldId id="332" r:id="rId55"/>
    <p:sldId id="2943" r:id="rId56"/>
    <p:sldId id="334" r:id="rId57"/>
    <p:sldId id="2952" r:id="rId58"/>
    <p:sldId id="3020" r:id="rId59"/>
    <p:sldId id="3021" r:id="rId60"/>
    <p:sldId id="2979" r:id="rId61"/>
    <p:sldId id="3009" r:id="rId62"/>
    <p:sldId id="2980" r:id="rId63"/>
    <p:sldId id="593" r:id="rId64"/>
    <p:sldId id="594" r:id="rId65"/>
    <p:sldId id="591" r:id="rId66"/>
    <p:sldId id="581" r:id="rId67"/>
    <p:sldId id="603" r:id="rId68"/>
    <p:sldId id="588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94E6D9"/>
    <a:srgbClr val="F6CD9F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EB858-1742-4B2C-8533-2BFD91EC7949}" v="1" dt="2025-10-20T14:24:44.336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58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microsoft.com/office/2016/11/relationships/changesInfo" Target="changesInfos/changesInfo1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E02EB858-1742-4B2C-8533-2BFD91EC7949}"/>
    <pc:docChg chg="modSld">
      <pc:chgData name="Badri, Sreenivas" userId="0b43dccd-042e-4be0-871d-afa1d90d6a2e" providerId="ADAL" clId="{E02EB858-1742-4B2C-8533-2BFD91EC7949}" dt="2025-10-20T14:28:11.045" v="43" actId="20577"/>
      <pc:docMkLst>
        <pc:docMk/>
      </pc:docMkLst>
      <pc:sldChg chg="modSp mod">
        <pc:chgData name="Badri, Sreenivas" userId="0b43dccd-042e-4be0-871d-afa1d90d6a2e" providerId="ADAL" clId="{E02EB858-1742-4B2C-8533-2BFD91EC7949}" dt="2025-10-20T14:28:11.045" v="43" actId="20577"/>
        <pc:sldMkLst>
          <pc:docMk/>
          <pc:sldMk cId="63422098" sldId="3089"/>
        </pc:sldMkLst>
        <pc:spChg chg="mod">
          <ac:chgData name="Badri, Sreenivas" userId="0b43dccd-042e-4be0-871d-afa1d90d6a2e" providerId="ADAL" clId="{E02EB858-1742-4B2C-8533-2BFD91EC7949}" dt="2025-10-20T14:25:59.478" v="16" actId="20577"/>
          <ac:spMkLst>
            <pc:docMk/>
            <pc:sldMk cId="63422098" sldId="3089"/>
            <ac:spMk id="2" creationId="{8B926A05-B8A4-3600-24C2-D76A9ACEA02F}"/>
          </ac:spMkLst>
        </pc:spChg>
        <pc:spChg chg="mod">
          <ac:chgData name="Badri, Sreenivas" userId="0b43dccd-042e-4be0-871d-afa1d90d6a2e" providerId="ADAL" clId="{E02EB858-1742-4B2C-8533-2BFD91EC7949}" dt="2025-10-20T14:28:11.045" v="43" actId="20577"/>
          <ac:spMkLst>
            <pc:docMk/>
            <pc:sldMk cId="63422098" sldId="3089"/>
            <ac:spMk id="3" creationId="{EEC4089C-B405-F7D8-1EA8-A670C4CF928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rcot.com/calendar/10272025-RTCBTF_TWG-Workshop-_-Detailed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100925-01" TargetMode="External"/><Relationship Id="rId2" Type="http://schemas.openxmlformats.org/officeDocument/2006/relationships/hyperlink" Target="https://www.ercot.com/calendar/10272025-RTCBTF_TWG-Workshop-_-Detailed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0152025-RTCBTF-Meeti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0272025-RTCBTF_TWG-Workshop-_-Detailed" TargetMode="External"/><Relationship Id="rId2" Type="http://schemas.openxmlformats.org/officeDocument/2006/relationships/hyperlink" Target="https://www.ercot.com/calendar/10272025-RTCB-Market-Trials-Weekly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RTCB@ercot.com" TargetMode="External"/><Relationship Id="rId4" Type="http://schemas.openxmlformats.org/officeDocument/2006/relationships/hyperlink" Target="https://www.ercot.com/calendar/10272025-RTCBTF-for-AS-Deploym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A100925-01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services/comm/mkt_notices/M-A092624-04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October 20,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981196"/>
          </a:xfrm>
        </p:spPr>
        <p:txBody>
          <a:bodyPr/>
          <a:lstStyle/>
          <a:p>
            <a:r>
              <a:rPr lang="en-US" sz="3600" b="0" dirty="0"/>
              <a:t>Summary</a:t>
            </a:r>
            <a:br>
              <a:rPr lang="en-US" sz="3600" b="0" dirty="0"/>
            </a:br>
            <a:r>
              <a:rPr lang="en-US" sz="3600" b="0" dirty="0"/>
              <a:t>10-16-2025 </a:t>
            </a:r>
            <a:br>
              <a:rPr lang="en-US" sz="3600" b="0" dirty="0"/>
            </a:br>
            <a:r>
              <a:rPr lang="en-US" sz="3600" b="0" dirty="0"/>
              <a:t>-Open Loop SCED Test Window 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8932B-4E53-E543-3128-A6B2E4E1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959D4-3005-870B-BDC3-8346CCD2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2902"/>
            <a:ext cx="8595360" cy="61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BB2D96-2C59-0EF2-9EBD-C892A2E4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24894-8027-EC69-38AD-BA0510AC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2EC8E-DD69-7122-C4C4-41EB806E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88BB0-F00C-D287-B292-4175E44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C378-C6C7-FA2C-AC9A-EAF746BC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D8F9-6723-3AAD-77C2-D00D32500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5B85E-D053-B361-71E9-D6566D27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80CFB-0BCE-9786-56F4-529EBC8E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0E3F-F320-8B39-F302-E012BBA0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ECRS Validation Bug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Load Resources without a UFR not getting awarded ECRSM due to incorrect check of UFR status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Data Quality issue: QSE COP Insufficiency- HRUC failing on Wed/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Thur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QSEs- please support COP submissions Wed/</a:t>
            </a:r>
            <a:r>
              <a:rPr lang="en-US" sz="1200" dirty="0" err="1">
                <a:solidFill>
                  <a:schemeClr val="tx2"/>
                </a:solidFill>
                <a:cs typeface="Arial"/>
              </a:rPr>
              <a:t>Thur</a:t>
            </a:r>
            <a:endParaRPr lang="en-US" sz="1200" dirty="0">
              <a:solidFill>
                <a:schemeClr val="tx2"/>
              </a:solidFill>
              <a:cs typeface="Arial"/>
            </a:endParaRP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HRUC snapshot captures data needed for NCLR self-provision</a:t>
            </a: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extended to noon for each RTC DAM OD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8326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Upcoming Activities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October 30 Production LFC Test #2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Outage Scheduler submissions ending after October 31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Connectivity Testing first week of November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Summary of Oct 16 Open Loop Testing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Known Issues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Scorecards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DAM and Self-Provision Summary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Upcoming Schedule / LFC Prep Activities 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Expectations similar to August “Monitored Operating Days”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See next 2 slides for prior week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8F3A4-0718-CE18-C0DE-3538EBB2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54" y="3825804"/>
            <a:ext cx="1619250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9ADD1-F430-9756-95ED-1C3A884B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024" y="0"/>
            <a:ext cx="2085285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B269D-B7AD-F078-ECBC-1FE005117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592" y="0"/>
            <a:ext cx="202296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10/20 Scores for QSE with Resources – Accurate telemetry data sent to ERCOT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1B0CE-8F80-AE45-7C54-078D069C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97" y="0"/>
            <a:ext cx="2409069" cy="632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2279-FF49-EAFF-8398-1712A15A2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10" y="0"/>
            <a:ext cx="240271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BF535-5E91-32C8-F5CF-8B43F3B2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C5E1-F855-32CC-B063-4689F8E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Day-Ahead Market Results (pre-RTC/Current vs RTC)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2AE-2197-273A-C69A-DCFA16B4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29686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Day-Ahead Market mechanics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6E1-5F4D-A6D7-1A5B-EFF23729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DD326-4BD2-9B37-2E76-E0B00AEB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78" y="1463627"/>
            <a:ext cx="5782771" cy="449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503E-B18C-6D8B-BD0C-35A827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07D6-B968-3C2C-B264-FF386FE2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AS Self-Provision Observations for prior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C1E7-0754-19F9-9187-5D910A4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4655794"/>
          </a:xfrm>
        </p:spPr>
        <p:txBody>
          <a:bodyPr lIns="91440" tIns="45720" rIns="91440" bIns="45720" anchor="t"/>
          <a:lstStyle/>
          <a:p>
            <a:pPr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Self-Provision mechanics</a:t>
            </a:r>
          </a:p>
          <a:p>
            <a:pPr>
              <a:buFont typeface="Symbol" panose="05050102010706020507" pitchFamily="18" charset="2"/>
              <a:buChar char=""/>
            </a:pPr>
            <a:endParaRPr lang="en-US" sz="1800" i="1" dirty="0">
              <a:solidFill>
                <a:schemeClr val="tx2"/>
              </a:solidFill>
              <a:cs typeface="Arial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OD 10/16/2025	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Hour Ending 12 (10/16/25):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	o  948.9 MW of RRS awarded to NCLRs in the Day-Ahead Market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	o  During the hour, NCLRs telemetered ~2130 MW of RRS capability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Real-Time RRS Awards Breakdown: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	o  ~1244 MW of RRS awarded to NCLRs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	o  ~977 MW were telemetered via self-provision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	o  ~919 MW of self-provision were awarded (96% of the DA Awards)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ECRS Validation Bug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Load Resources without a UFR were not getting awarded ECRSM due to incorrect check of UFR status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7BE-90A6-A077-AF5C-078CC9C2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BE23-E3BC-669F-379D-5773D7B8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88AC-B95F-C37B-6459-A4E65362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SCED Analysis/Observations in 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B97-EFAE-063F-C7F0-12AB2C30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Appendix for Prior Week SCED Results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1D9A-47DB-9B00-D8D5-2FDD0F380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E99-A521-326F-536A-34ED0A40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DE29-9108-24BA-7AED-A5EAF8FD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October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948C-D4B1-2096-5721-5A814D0D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46A2E5-A071-7CC6-FCC5-57DD52FE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02" y="899431"/>
            <a:ext cx="7551744" cy="123729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strike="sngStrike" dirty="0">
                <a:solidFill>
                  <a:srgbClr val="C00000"/>
                </a:solidFill>
                <a:cs typeface="Arial"/>
              </a:rPr>
              <a:t>Oct 16 SCED Open-Loop </a:t>
            </a:r>
            <a:r>
              <a:rPr lang="en-US" sz="2000" strike="sngStrike" dirty="0" err="1">
                <a:solidFill>
                  <a:srgbClr val="C00000"/>
                </a:solidFill>
                <a:cs typeface="Arial"/>
              </a:rPr>
              <a:t>WebEx</a:t>
            </a:r>
            <a:endParaRPr lang="en-US" sz="2000" strike="sngStrike" dirty="0">
              <a:solidFill>
                <a:srgbClr val="C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27 </a:t>
            </a:r>
            <a:r>
              <a:rPr lang="en-US" sz="2000" dirty="0">
                <a:solidFill>
                  <a:srgbClr val="C00000"/>
                </a:solidFill>
                <a:cs typeface="Arial"/>
                <a:hlinkClick r:id="rId2"/>
              </a:rPr>
              <a:t>LFC Workshop Link</a:t>
            </a:r>
            <a:endParaRPr lang="en-US" sz="2000" dirty="0">
              <a:solidFill>
                <a:srgbClr val="C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Oct 30 Production 2-hour LFC Test 	</a:t>
            </a: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 descr="Table, calendar&#10;&#10;AI-generated content may be incorrect.">
            <a:extLst>
              <a:ext uri="{FF2B5EF4-FFF2-40B4-BE49-F238E27FC236}">
                <a16:creationId xmlns:a16="http://schemas.microsoft.com/office/drawing/2014/main" id="{AB158C6F-F849-FD90-06CE-ADFF1886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39549"/>
            <a:ext cx="8299906" cy="36190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091103-CEE7-D513-D3C0-503DD3A26B37}"/>
              </a:ext>
            </a:extLst>
          </p:cNvPr>
          <p:cNvSpPr/>
          <p:nvPr/>
        </p:nvSpPr>
        <p:spPr>
          <a:xfrm flipV="1">
            <a:off x="5732207" y="3661639"/>
            <a:ext cx="1170038" cy="8317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095000-FAC7-A31A-9804-22C2BE6F4322}"/>
              </a:ext>
            </a:extLst>
          </p:cNvPr>
          <p:cNvSpPr/>
          <p:nvPr/>
        </p:nvSpPr>
        <p:spPr>
          <a:xfrm flipV="1">
            <a:off x="5732207" y="4998824"/>
            <a:ext cx="1170038" cy="9597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170970-5E9E-CF55-E28D-604425260C61}"/>
              </a:ext>
            </a:extLst>
          </p:cNvPr>
          <p:cNvSpPr/>
          <p:nvPr/>
        </p:nvSpPr>
        <p:spPr>
          <a:xfrm flipV="1">
            <a:off x="2664542" y="4998825"/>
            <a:ext cx="1533832" cy="10578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2FF8-4D83-236C-9414-B6C67BDC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996-A122-E2CD-65AF-98B979A4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Testing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EEB8-6F6F-6B6C-0F10-365D29A6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1770"/>
            <a:ext cx="8686800" cy="5257800"/>
          </a:xfrm>
        </p:spPr>
        <p:txBody>
          <a:bodyPr/>
          <a:lstStyle/>
          <a:p>
            <a:pPr>
              <a:buFontTx/>
              <a:buChar char="-"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October 27 LFC Workshop Next Week 1-3pm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  <a:hlinkClick r:id="rId2"/>
              </a:rPr>
              <a:t>https://www.ercot.com/calendar/10272025-RTCBTF_TWG-Workshop-_-Detailed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October 30 production Closed-Loop LFC Test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Market Notice Link </a:t>
            </a:r>
            <a:r>
              <a:rPr lang="en-US" sz="1400" dirty="0">
                <a:hlinkClick r:id="rId3"/>
              </a:rPr>
              <a:t>https://www.ercot.com/services/comm/mkt_notices/M-A100925-01</a:t>
            </a:r>
            <a:r>
              <a:rPr lang="en-US" sz="1400" dirty="0"/>
              <a:t>  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Current Plan on timing 10:35am - 12:35pm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Will essentially be a repeat of September 11 test (similar structure and expectations)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will observe Frequency tuning changes in production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Both ERCOT and QSE opportunity to test any fixes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Repeat the critical cutover process that will be used 35 days later for go-live</a:t>
            </a:r>
          </a:p>
          <a:p>
            <a:pPr lvl="1">
              <a:buFontTx/>
              <a:buChar char="-"/>
            </a:pPr>
            <a:endParaRPr lang="en-US" sz="105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D457-EA51-58E6-5E30-D931BB7D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7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5264AB10-643F-E8B4-1B00-01876100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2586445"/>
            <a:ext cx="7531509" cy="3672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Link to current Transition/Cutover Details at </a:t>
            </a:r>
            <a:r>
              <a:rPr lang="en-US" sz="1600" dirty="0">
                <a:solidFill>
                  <a:schemeClr val="tx2"/>
                </a:solidFill>
                <a:cs typeface="Arial"/>
                <a:hlinkClick r:id="rId3"/>
              </a:rPr>
              <a:t>RTCBTF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lastweek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(Wed, Oct 15)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RTC+B Market Trials </a:t>
            </a:r>
            <a:r>
              <a:rPr lang="en-US" sz="1600" u="sng" dirty="0">
                <a:solidFill>
                  <a:schemeClr val="tx2"/>
                </a:solidFill>
                <a:cs typeface="Arial"/>
              </a:rPr>
              <a:t>Outage Scheduler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turns to READONLY for transitional purposes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System connectivity Test Week 1 (go-live market submission configuration testing)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 on Nov 13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9F9BF-D551-2492-A1C0-FDBA78F24849}"/>
              </a:ext>
            </a:extLst>
          </p:cNvPr>
          <p:cNvSpPr/>
          <p:nvPr/>
        </p:nvSpPr>
        <p:spPr>
          <a:xfrm>
            <a:off x="5820592" y="3505472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8913"/>
            <a:ext cx="8534400" cy="413685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Prepare your staff for production support next week!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Three meetings next Monday: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10am Weekly Trial Call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1-3pm LFC Workshop for Oct 30 </a:t>
            </a:r>
            <a:r>
              <a:rPr lang="en-US" sz="2000" dirty="0" err="1">
                <a:solidFill>
                  <a:schemeClr val="tx2"/>
                </a:solidFill>
                <a:hlinkClick r:id="rId3"/>
              </a:rPr>
              <a:t>WebEx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	-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3-5pm RTCBTF Discussion of AS Deployment Factors </a:t>
            </a:r>
            <a:r>
              <a:rPr lang="en-US" sz="2000" dirty="0" err="1">
                <a:solidFill>
                  <a:schemeClr val="tx2"/>
                </a:solidFill>
                <a:hlinkClick r:id="rId4"/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10-16-2025</a:t>
            </a:r>
            <a:br>
              <a:rPr lang="en-US" sz="3600" b="0" dirty="0"/>
            </a:br>
            <a:r>
              <a:rPr lang="en-US" sz="3600" b="0" dirty="0"/>
              <a:t>-Operating Day-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7574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7F3A2-26BD-3F85-1B93-2B2F611D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A6AFD-DBD8-4789-7E20-837083F1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2902"/>
            <a:ext cx="8595360" cy="61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ADFBD-CF55-BF9C-0968-89231E8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8BC5B-F65B-CBAA-C4D5-0057C9D2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221719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308B6-E7D1-04D0-11D6-705B7B52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45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4D1E2-A747-40B9-422F-C85FBA63E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334C-F2A0-0D3C-4B40-1F9C86A9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98E8C-AD88-BC86-E980-4C9C5A0E8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08854-07F6-15C6-F412-A5A6861B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DCA97-BB77-1804-916C-5823955C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7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6835197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6676173" y="146160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473E6-4415-0F46-2F63-FE463258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371EF-67AC-6CC4-9A23-AFCCEE09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660"/>
            <a:ext cx="859536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 </a:t>
            </a:r>
            <a:r>
              <a:rPr lang="en-US" u="sng" dirty="0">
                <a:solidFill>
                  <a:srgbClr val="C00000"/>
                </a:solidFill>
              </a:rPr>
              <a:t>Sep11 &amp; </a:t>
            </a:r>
            <a:r>
              <a:rPr lang="en-US" u="sng" dirty="0">
                <a:solidFill>
                  <a:srgbClr val="C00000"/>
                </a:solidFill>
                <a:highlight>
                  <a:srgbClr val="FFFF00"/>
                </a:highlight>
              </a:rPr>
              <a:t>Oct 30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28D9D-C45D-4869-5997-70D3ACD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34" y="701399"/>
            <a:ext cx="6083966" cy="545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98437" y="3287249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023257" y="2457331"/>
            <a:ext cx="3243383" cy="115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4266640" y="2389165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336A26-E5EE-705C-11D9-4B39FF37EFBD}"/>
              </a:ext>
            </a:extLst>
          </p:cNvPr>
          <p:cNvSpPr/>
          <p:nvPr/>
        </p:nvSpPr>
        <p:spPr>
          <a:xfrm>
            <a:off x="6349516" y="1590369"/>
            <a:ext cx="877194" cy="570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A4FC8D-7973-8129-38FF-6C74655A21DF}"/>
              </a:ext>
            </a:extLst>
          </p:cNvPr>
          <p:cNvSpPr/>
          <p:nvPr/>
        </p:nvSpPr>
        <p:spPr>
          <a:xfrm>
            <a:off x="634951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C25C16-A459-6EB2-440A-BD701B5B65D2}"/>
              </a:ext>
            </a:extLst>
          </p:cNvPr>
          <p:cNvSpPr/>
          <p:nvPr/>
        </p:nvSpPr>
        <p:spPr>
          <a:xfrm>
            <a:off x="4002234" y="2601404"/>
            <a:ext cx="1139532" cy="685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2273A6-A9FD-D3BF-4754-0876DC4C96A2}"/>
              </a:ext>
            </a:extLst>
          </p:cNvPr>
          <p:cNvSpPr/>
          <p:nvPr/>
        </p:nvSpPr>
        <p:spPr>
          <a:xfrm>
            <a:off x="7102826" y="2651580"/>
            <a:ext cx="808368" cy="63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899-4EC9-D240-74C5-E7E59AC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00215"/>
          </a:xfrm>
        </p:spPr>
        <p:txBody>
          <a:bodyPr/>
          <a:lstStyle/>
          <a:p>
            <a:r>
              <a:rPr lang="en-US" dirty="0"/>
              <a:t>October 30, 2025 Production Closed-Loop LFC Test</a:t>
            </a:r>
            <a:br>
              <a:rPr lang="en-US" dirty="0"/>
            </a:br>
            <a:r>
              <a:rPr lang="en-US" sz="1800" dirty="0"/>
              <a:t>Link to market notice:  </a:t>
            </a:r>
            <a:r>
              <a:rPr lang="en-US" sz="1200" dirty="0">
                <a:hlinkClick r:id="rId2"/>
              </a:rPr>
              <a:t>https://www.ercot.com/services/comm/mkt_notices/M-A100925-01</a:t>
            </a:r>
            <a:r>
              <a:rPr lang="en-US" sz="1200" dirty="0"/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8343-2FF1-1B94-FE19-1E5994B98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C1340-6F91-4223-E395-8D907C77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5" y="1279541"/>
            <a:ext cx="8458200" cy="4709414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2D3748-A86A-8D9C-77DD-F698C9316B5E}"/>
              </a:ext>
            </a:extLst>
          </p:cNvPr>
          <p:cNvSpPr/>
          <p:nvPr/>
        </p:nvSpPr>
        <p:spPr>
          <a:xfrm>
            <a:off x="9832" y="4483510"/>
            <a:ext cx="8839200" cy="7865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E792E-8FA0-A338-EA1E-1E58073CDA1B}"/>
              </a:ext>
            </a:extLst>
          </p:cNvPr>
          <p:cNvSpPr/>
          <p:nvPr/>
        </p:nvSpPr>
        <p:spPr>
          <a:xfrm>
            <a:off x="11065" y="3254476"/>
            <a:ext cx="8839200" cy="379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Final Outage Submissions Testing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Latest RTC+B Outage Scheduler model is loaded into RTC+B and outages are synced from current production.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RTC+B Outage Scheduler will be available for QSEs/TSPs outage submissions testing (using API/OS UI) </a:t>
            </a:r>
            <a:r>
              <a:rPr lang="en-US" sz="1600" b="1" dirty="0">
                <a:solidFill>
                  <a:schemeClr val="tx2"/>
                </a:solidFill>
              </a:rPr>
              <a:t>until end of this month only.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From November 1</a:t>
            </a:r>
            <a:r>
              <a:rPr lang="en-US" sz="1600" b="1" baseline="30000" dirty="0">
                <a:solidFill>
                  <a:schemeClr val="tx2"/>
                </a:solidFill>
              </a:rPr>
              <a:t>st</a:t>
            </a:r>
            <a:r>
              <a:rPr lang="en-US" sz="1600" b="1" dirty="0">
                <a:solidFill>
                  <a:schemeClr val="tx2"/>
                </a:solidFill>
              </a:rPr>
              <a:t>, RTC+B Outage Scheduler will be made “Read-Only” until Go-Live. This means QSEs/TSPs can only query outages but can not make any changes from 11/01/2025. </a:t>
            </a:r>
          </a:p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Above change </a:t>
            </a:r>
            <a:r>
              <a:rPr lang="en-US" sz="1600" dirty="0">
                <a:solidFill>
                  <a:schemeClr val="tx2"/>
                </a:solidFill>
              </a:rPr>
              <a:t>is required to allow ERCOT outage coordination team begin 60-day and 90-day ahead outages studies utilizing RTC+B Outage Scheduler.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Starting from November 1</a:t>
            </a:r>
            <a:r>
              <a:rPr lang="en-US" sz="1400" baseline="30000" dirty="0">
                <a:solidFill>
                  <a:schemeClr val="tx2"/>
                </a:solidFill>
              </a:rPr>
              <a:t>st</a:t>
            </a:r>
            <a:r>
              <a:rPr lang="en-US" sz="1400" dirty="0">
                <a:solidFill>
                  <a:schemeClr val="tx2"/>
                </a:solidFill>
              </a:rPr>
              <a:t> until Go-Live on Dec 4</a:t>
            </a:r>
            <a:r>
              <a:rPr lang="en-US" sz="1400" baseline="30000" dirty="0">
                <a:solidFill>
                  <a:schemeClr val="tx2"/>
                </a:solidFill>
              </a:rPr>
              <a:t>th</a:t>
            </a:r>
            <a:r>
              <a:rPr lang="en-US" sz="1400" dirty="0">
                <a:solidFill>
                  <a:schemeClr val="tx2"/>
                </a:solidFill>
              </a:rPr>
              <a:t> night, RTC+B outage scheduler system outages will be updated periodically from current production (including converting combo model ESR outages to Single Model) to keep RTC+B outage scheduler in sync with current production outages.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2"/>
                </a:solidFill>
              </a:rPr>
              <a:t>Please refer to Market notice was sent out on 10/03/2025 for more details</a:t>
            </a:r>
          </a:p>
          <a:p>
            <a:pPr marL="800100" lvl="2" indent="0">
              <a:buNone/>
            </a:pPr>
            <a:r>
              <a:rPr lang="en-US" sz="1200" dirty="0">
                <a:hlinkClick r:id="rId2"/>
              </a:rPr>
              <a:t>https://www.ercot.com/services/comm/mkt_notices/M-A092624-04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9C8B3-E5DF-EE5A-9C54-A87F56D2B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6A05-B8A4-3600-24C2-D76A9ACE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QSEs Cutover Connectivity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089C-B405-F7D8-1EA8-A670C4CF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625268"/>
            <a:ext cx="8534400" cy="52808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production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support dual real-time market submissions into ERCOT RTC+B Market Trial Production System in parallel to Current Production.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parallel RTC+B Production and/or QA/Dev systems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 support dual Real-Time and Day-Ahead Market Submissions into ERCOT RTC+B Market Trial Production System in parallel to current production.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Cutover Connectivity Testing window will be Open on November 3</a:t>
            </a:r>
            <a:r>
              <a:rPr lang="en-US" sz="16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rd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November 7</a:t>
            </a:r>
            <a:r>
              <a:rPr lang="en-US" sz="1600" b="1" baseline="300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provide QSEs an opportunity to test out go-live cutover configurations and connectivity against ERCOT RTC+B Market Trials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testing window allows QSEs who are currently using parallel RTC+B systems for market submissions into RTC+B to test out their cutover software configurations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without impacting current production market submissions.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test helps QSEs minimize risks with Go-Live cutover steps of their market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changes </a:t>
            </a:r>
            <a:r>
              <a:rPr lang="en-US" sz="140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will be made </a:t>
            </a: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ERCOT RTC+B market trial systems.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expected to use ongoing RTC+B market trials URLs and Production Certs for this connectivity test and submit production quality market submission into ERCOT RTC+B system.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908FA-6D9A-9669-AE92-79752264D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0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3957</Words>
  <Application>Microsoft Office PowerPoint</Application>
  <PresentationFormat>On-screen Show (4:3)</PresentationFormat>
  <Paragraphs>646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Aptos</vt:lpstr>
      <vt:lpstr>Aptos Narrow</vt:lpstr>
      <vt:lpstr>Arial</vt:lpstr>
      <vt:lpstr>Calibri</vt:lpstr>
      <vt:lpstr>Courier New</vt:lpstr>
      <vt:lpstr>Symbol</vt:lpstr>
      <vt:lpstr>Wingdings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and Transition through Go-Live</vt:lpstr>
      <vt:lpstr>October 30, 2025 Production Closed-Loop LFC Test Link to market notice:  https://www.ercot.com/services/comm/mkt_notices/M-A100925-01 </vt:lpstr>
      <vt:lpstr>RTC+B Final Outage Submissions Testing Window</vt:lpstr>
      <vt:lpstr>RTC+B QSEs Cutover Connectivity Testing</vt:lpstr>
      <vt:lpstr>Summary 10-16-2025  -Open Loop SCED Test Window -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Dispatchable Capacity</vt:lpstr>
      <vt:lpstr>Market Trials known issues/updates</vt:lpstr>
      <vt:lpstr>Scorecards </vt:lpstr>
      <vt:lpstr>Scorecard 3A for  Handbook 3- Market submission: </vt:lpstr>
      <vt:lpstr>Scorecard 3B for  Handbook 3-  Acceptable Telemetry point values received by ERCOT for active  resources </vt:lpstr>
      <vt:lpstr>Day-Ahead Market Results (pre-RTC/Current vs RTC)</vt:lpstr>
      <vt:lpstr>AS Self-Provision Observations for prior week</vt:lpstr>
      <vt:lpstr>SCED Analysis/Observations in Appendix</vt:lpstr>
      <vt:lpstr>Completing October Trials</vt:lpstr>
      <vt:lpstr>Upcoming Testing </vt:lpstr>
      <vt:lpstr>November/December </vt:lpstr>
      <vt:lpstr>Wrap-Up and Questions</vt:lpstr>
      <vt:lpstr>APPENDIX- Supporting Materials</vt:lpstr>
      <vt:lpstr>Summary of SCED functionality</vt:lpstr>
      <vt:lpstr>RTC+B Market Trials Summary 10-16-2025 -Operating Day-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Badri, Sreenivas</cp:lastModifiedBy>
  <cp:revision>116</cp:revision>
  <cp:lastPrinted>2017-10-10T21:31:05Z</cp:lastPrinted>
  <dcterms:created xsi:type="dcterms:W3CDTF">2016-01-21T15:20:31Z</dcterms:created>
  <dcterms:modified xsi:type="dcterms:W3CDTF">2025-10-20T14:28:15Z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