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4"/>
  </p:notesMasterIdLst>
  <p:handoutMasterIdLst>
    <p:handoutMasterId r:id="rId15"/>
  </p:handoutMasterIdLst>
  <p:sldIdLst>
    <p:sldId id="260" r:id="rId7"/>
    <p:sldId id="300" r:id="rId8"/>
    <p:sldId id="310" r:id="rId9"/>
    <p:sldId id="312" r:id="rId10"/>
    <p:sldId id="313" r:id="rId11"/>
    <p:sldId id="314" r:id="rId12"/>
    <p:sldId id="264" r:id="rId1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inojosa, Jose Luis" initials="HJL" lastIdx="1" clrIdx="0">
    <p:extLst>
      <p:ext uri="{19B8F6BF-5375-455C-9EA6-DF929625EA0E}">
        <p15:presenceInfo xmlns:p15="http://schemas.microsoft.com/office/powerpoint/2012/main" userId="S-1-5-21-639947351-343809578-3807592339-3795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B67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3137" autoAdjust="0"/>
  </p:normalViewPr>
  <p:slideViewPr>
    <p:cSldViewPr showGuides="1">
      <p:cViewPr varScale="1">
        <p:scale>
          <a:sx n="60" d="100"/>
          <a:sy n="60" d="100"/>
        </p:scale>
        <p:origin x="2126" y="2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4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000" dirty="0"/>
              <a:t>The unit tripped offline while carrying ~762 MW</a:t>
            </a:r>
          </a:p>
          <a:p>
            <a:endParaRPr lang="en-US" sz="1000" baseline="0" dirty="0"/>
          </a:p>
          <a:p>
            <a:r>
              <a:rPr lang="en-US" sz="1000" baseline="0" dirty="0"/>
              <a:t>Starting Frequency: 60.017 Hz</a:t>
            </a:r>
          </a:p>
          <a:p>
            <a:r>
              <a:rPr lang="en-US" sz="1000" baseline="0" dirty="0"/>
              <a:t>Minimum Frequency: 59.942 Hz</a:t>
            </a:r>
          </a:p>
          <a:p>
            <a:r>
              <a:rPr lang="en-US" sz="1000" baseline="0" dirty="0"/>
              <a:t>A-C Time : 3 seconds</a:t>
            </a:r>
          </a:p>
          <a:p>
            <a:r>
              <a:rPr lang="en-US" sz="1000" baseline="0" dirty="0"/>
              <a:t>Recovery Time(back to deadband): 3 minutes 3 seconds</a:t>
            </a:r>
          </a:p>
          <a:p>
            <a:r>
              <a:rPr lang="en-US" sz="1000" baseline="0" dirty="0"/>
              <a:t>ECRS Released: 0 MW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aseline="0" dirty="0"/>
              <a:t>Trip Reason: </a:t>
            </a:r>
            <a:r>
              <a:rPr lang="en-US" sz="1000" b="0" i="0" dirty="0">
                <a:solidFill>
                  <a:srgbClr val="5B6770"/>
                </a:solidFill>
                <a:effectLst/>
                <a:latin typeface="Trade Gothic Pro Light"/>
              </a:rPr>
              <a:t> High Pressure Feedwater Heater tube leak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000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aseline="0" dirty="0"/>
              <a:t>Reason for no selection: C point is 59.943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000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aseline="0" dirty="0"/>
              <a:t>Contextual Information: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7493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units tripped offline while carrying ~ 1202 MW</a:t>
            </a:r>
            <a:endParaRPr lang="en-US" baseline="0" dirty="0"/>
          </a:p>
          <a:p>
            <a:endParaRPr lang="en-US" baseline="0" dirty="0"/>
          </a:p>
          <a:p>
            <a:r>
              <a:rPr lang="en-US" baseline="0" dirty="0"/>
              <a:t>Starting Frequency: 59.987 Hz</a:t>
            </a:r>
          </a:p>
          <a:p>
            <a:r>
              <a:rPr lang="en-US" baseline="0" dirty="0"/>
              <a:t>Minimum Frequency: 59.905 Hz</a:t>
            </a:r>
          </a:p>
          <a:p>
            <a:r>
              <a:rPr lang="en-US" baseline="0" dirty="0"/>
              <a:t>A-C Time : 3 seconds</a:t>
            </a:r>
          </a:p>
          <a:p>
            <a:r>
              <a:rPr lang="en-US" baseline="0" dirty="0"/>
              <a:t>Recovery Time(back to deadband): 3 minutes 54 seconds</a:t>
            </a:r>
          </a:p>
          <a:p>
            <a:r>
              <a:rPr lang="en-US" baseline="0" dirty="0"/>
              <a:t>ECRS Released: 0 MW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Trip Reason: Unreported 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firmware update test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Contextual Information: A total of 280 MW of regulation Up was deployed and manual offset of 600 MW was applied during the event</a:t>
            </a:r>
          </a:p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6274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unit experienced runback while carrying~558 MW and tripped offline</a:t>
            </a:r>
          </a:p>
          <a:p>
            <a:endParaRPr lang="en-US" baseline="0" dirty="0"/>
          </a:p>
          <a:p>
            <a:r>
              <a:rPr lang="en-US" baseline="0" dirty="0"/>
              <a:t>Starting Frequency: 59.969 Hz</a:t>
            </a:r>
          </a:p>
          <a:p>
            <a:r>
              <a:rPr lang="en-US" baseline="0" dirty="0"/>
              <a:t>Minimum Frequency: 59.944 Hz</a:t>
            </a:r>
          </a:p>
          <a:p>
            <a:r>
              <a:rPr lang="en-US" baseline="0" dirty="0"/>
              <a:t>A-C Time :</a:t>
            </a:r>
          </a:p>
          <a:p>
            <a:r>
              <a:rPr lang="en-US" baseline="0" dirty="0"/>
              <a:t>Recovery Time(back to deadband): 6 minutes 29 seconds</a:t>
            </a:r>
          </a:p>
          <a:p>
            <a:r>
              <a:rPr lang="en-US" baseline="0" dirty="0"/>
              <a:t>ECRS Released: 0 MW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Trip Reason: </a:t>
            </a:r>
            <a:r>
              <a:rPr lang="en-US" b="0" i="0" dirty="0">
                <a:solidFill>
                  <a:srgbClr val="5B6770"/>
                </a:solidFill>
                <a:effectLst/>
                <a:latin typeface="Trade Gothic Pro Light"/>
              </a:rPr>
              <a:t> losing a bus at the time of switching</a:t>
            </a:r>
          </a:p>
          <a:p>
            <a:r>
              <a:rPr lang="en-US" baseline="0" dirty="0"/>
              <a:t>Reason for no selection: Frequency is outside the low deadband and unit trip is not clean</a:t>
            </a:r>
          </a:p>
          <a:p>
            <a:endParaRPr lang="en-US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Contextual Information: A total of 608 MW of regulation Up </a:t>
            </a:r>
            <a:r>
              <a:rPr lang="en-US" sz="1200" baseline="0" dirty="0"/>
              <a:t>and a manual offset of 400 MW was deployed during the event.</a:t>
            </a:r>
          </a:p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2933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5B3476-2CF2-C075-9CDA-45B6046680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0BF4E22-0337-AD8D-700B-C44C3702F8F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B5162F6-BD51-ABD1-8131-5C0634531D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Unit tripped offline while carrying ~560 MW</a:t>
            </a:r>
            <a:endParaRPr lang="en-US" baseline="0" dirty="0"/>
          </a:p>
          <a:p>
            <a:endParaRPr lang="en-US" baseline="0" dirty="0"/>
          </a:p>
          <a:p>
            <a:r>
              <a:rPr lang="en-US" baseline="0" dirty="0"/>
              <a:t>Starting Frequency: 59.984 Hz</a:t>
            </a:r>
          </a:p>
          <a:p>
            <a:r>
              <a:rPr lang="en-US" baseline="0" dirty="0"/>
              <a:t>Minimum Frequency: 59.947 Hz</a:t>
            </a:r>
          </a:p>
          <a:p>
            <a:r>
              <a:rPr lang="en-US" baseline="0" dirty="0"/>
              <a:t>A-C Time : 3 seconds</a:t>
            </a:r>
          </a:p>
          <a:p>
            <a:r>
              <a:rPr lang="en-US" baseline="0" dirty="0"/>
              <a:t>Recovery Time(back to deadband): 5 minutes 33 seconds</a:t>
            </a:r>
          </a:p>
          <a:p>
            <a:r>
              <a:rPr lang="en-US" baseline="0" dirty="0"/>
              <a:t>ECRS Released: 0 MW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Trip Reason: </a:t>
            </a:r>
            <a:r>
              <a:rPr lang="en-US" b="0" i="0" dirty="0">
                <a:solidFill>
                  <a:srgbClr val="5B6770"/>
                </a:solidFill>
                <a:effectLst/>
                <a:latin typeface="Trade Gothic Pro Light"/>
              </a:rPr>
              <a:t>unknown at this time</a:t>
            </a:r>
          </a:p>
          <a:p>
            <a:endParaRPr lang="en-US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Contextual Information: A total of 208 MW of regulation Up </a:t>
            </a:r>
            <a:r>
              <a:rPr lang="en-US" sz="1200" baseline="0" dirty="0"/>
              <a:t>and a manual offset of300 MW was deployed during the event.</a:t>
            </a:r>
          </a:p>
          <a:p>
            <a:endParaRPr lang="en-US" baseline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BC12BA-2DB1-F9E2-730F-752113F780D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9674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EBFE2F-7684-B522-8AEA-318577C1CC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FA0FAA8-C6F2-959D-11F5-26AB036D790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39B1996-8329-9C0A-3150-23D687F8F88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unit tripped for a loss of ~745 MW and experienced runback</a:t>
            </a:r>
            <a:endParaRPr lang="en-US" baseline="0" dirty="0"/>
          </a:p>
          <a:p>
            <a:endParaRPr lang="en-US" baseline="0" dirty="0"/>
          </a:p>
          <a:p>
            <a:r>
              <a:rPr lang="en-US" baseline="0" dirty="0"/>
              <a:t>Starting Frequency: 60.011 Hz</a:t>
            </a:r>
          </a:p>
          <a:p>
            <a:r>
              <a:rPr lang="en-US" baseline="0" dirty="0"/>
              <a:t>Minimum Frequency: 59.904 Hz</a:t>
            </a:r>
          </a:p>
          <a:p>
            <a:r>
              <a:rPr lang="en-US" baseline="0" dirty="0"/>
              <a:t>A-C Time : 4 seconds</a:t>
            </a:r>
          </a:p>
          <a:p>
            <a:r>
              <a:rPr lang="en-US" baseline="0" dirty="0"/>
              <a:t>Recovery Time(back to deadband): 2 minutes 27 seconds</a:t>
            </a:r>
          </a:p>
          <a:p>
            <a:r>
              <a:rPr lang="en-US" baseline="0" dirty="0"/>
              <a:t>ECRS Released: 0 MW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Trip Reason: </a:t>
            </a:r>
            <a:r>
              <a:rPr lang="en-US" b="0" i="0" dirty="0">
                <a:solidFill>
                  <a:srgbClr val="5B6770"/>
                </a:solidFill>
                <a:effectLst/>
                <a:latin typeface="Trade Gothic Pro Light"/>
              </a:rPr>
              <a:t> loss of both feedwater pumps</a:t>
            </a:r>
          </a:p>
          <a:p>
            <a:endParaRPr lang="en-US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Contextual Information: A total of 398 MW of regulation Up </a:t>
            </a:r>
            <a:r>
              <a:rPr lang="en-US" sz="1200" baseline="0" dirty="0"/>
              <a:t>and a manual offset of 500 MW was deployed during the event.</a:t>
            </a:r>
          </a:p>
          <a:p>
            <a:endParaRPr lang="en-US" baseline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77BCA9-9670-00A5-621F-83C03F09DCE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5556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8534400" cy="51816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231350" y="0"/>
            <a:ext cx="591265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56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412906" y="2413338"/>
            <a:ext cx="564603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5B6770"/>
                </a:solidFill>
              </a:rPr>
              <a:t>ERCOT Frequency Events</a:t>
            </a:r>
          </a:p>
          <a:p>
            <a:r>
              <a:rPr lang="en-US" b="1" dirty="0">
                <a:solidFill>
                  <a:srgbClr val="5B6770"/>
                </a:solidFill>
              </a:rPr>
              <a:t>September 2025</a:t>
            </a:r>
          </a:p>
          <a:p>
            <a:endParaRPr lang="en-US" dirty="0">
              <a:solidFill>
                <a:srgbClr val="5B6770"/>
              </a:solidFill>
            </a:endParaRPr>
          </a:p>
          <a:p>
            <a:r>
              <a:rPr lang="en-US" dirty="0">
                <a:solidFill>
                  <a:srgbClr val="5B6770"/>
                </a:solidFill>
              </a:rPr>
              <a:t>ERCOT</a:t>
            </a:r>
          </a:p>
          <a:p>
            <a:r>
              <a:rPr lang="en-US" dirty="0">
                <a:solidFill>
                  <a:srgbClr val="5B6770"/>
                </a:solidFill>
              </a:rPr>
              <a:t>Operations Planning</a:t>
            </a:r>
          </a:p>
          <a:p>
            <a:endParaRPr lang="en-US" dirty="0">
              <a:solidFill>
                <a:srgbClr val="5B6770"/>
              </a:solidFill>
            </a:endParaRPr>
          </a:p>
          <a:p>
            <a:r>
              <a:rPr lang="en-US" dirty="0">
                <a:solidFill>
                  <a:srgbClr val="5B6770"/>
                </a:solidFill>
              </a:rPr>
              <a:t>PDCWG | October 20, 2025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9/11/2025 15:33:19(Non-FME)</a:t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1548FF3-A7D8-AAB3-F444-4FC98BF939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1556630"/>
            <a:ext cx="8458200" cy="4005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17510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9/14/2025 20:21:11 (FME)</a:t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7886AC0-F59B-C6D8-A87C-C9A9DF2C1A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456" y="1447800"/>
            <a:ext cx="8828690" cy="426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94087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9/21/2025 16:17:31 (Non-FME)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8492E02-9D42-7FDF-6D48-A0E1BCF235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2514" y="1295400"/>
            <a:ext cx="8458200" cy="419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51510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8E219D-EF58-7015-9F66-B55141EB2F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9881DE-5D94-1766-E3BB-03EE576E5B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9/23/2025 22:19:02 (Non-FME)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2A9A5C-9827-0EB9-EBB1-A98DD41DB2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537B86A-9DF4-463A-1E92-86AE94DC3C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122" y="1371600"/>
            <a:ext cx="8216078" cy="426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92611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3D8D05-7F5F-73BE-3DA0-D572F325D6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4B10E5-ED17-5CB2-1D96-20F7911830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9/24/2025 18:30:16 (FME)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588A67-69AA-0887-BC51-58709D1498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17D36F7-E5FB-DD4C-AD6D-E874796B44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509" y="1219200"/>
            <a:ext cx="8278092" cy="426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81368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anchor="ctr"/>
          <a:lstStyle/>
          <a:p>
            <a:r>
              <a:rPr lang="en-US" dirty="0"/>
              <a:t>Questions?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anchor="ctr"/>
          <a:lstStyle/>
          <a:p>
            <a:r>
              <a:rPr lang="en-US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2777669657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248F63C-08AC-4CDD-B36F-0851B11853CB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c34af464-7aa1-4edd-9be4-83dffc1cb926"/>
    <ds:schemaRef ds:uri="http://purl.org/dc/elements/1.1/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20884B7F-5407-4A7E-885F-D19D0E5ED72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86AC9E6-93EC-408A-81EA-765D121FF0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46771</TotalTime>
  <Words>432</Words>
  <Application>Microsoft Office PowerPoint</Application>
  <PresentationFormat>On-screen Show (4:3)</PresentationFormat>
  <Paragraphs>77</Paragraphs>
  <Slides>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Trade Gothic Pro Light</vt:lpstr>
      <vt:lpstr>1_Custom Design</vt:lpstr>
      <vt:lpstr>Office Theme</vt:lpstr>
      <vt:lpstr>Custom Design</vt:lpstr>
      <vt:lpstr>PowerPoint Presentation</vt:lpstr>
      <vt:lpstr>9/11/2025 15:33:19(Non-FME) </vt:lpstr>
      <vt:lpstr>9/14/2025 20:21:11 (FME) </vt:lpstr>
      <vt:lpstr>9/21/2025 16:17:31 (Non-FME)  </vt:lpstr>
      <vt:lpstr>9/23/2025 22:19:02 (Non-FME)  </vt:lpstr>
      <vt:lpstr>9/24/2025 18:30:16 (FME)  </vt:lpstr>
      <vt:lpstr>Questions?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Masanna Gari, Abhi</cp:lastModifiedBy>
  <cp:revision>834</cp:revision>
  <cp:lastPrinted>2016-01-21T20:53:15Z</cp:lastPrinted>
  <dcterms:created xsi:type="dcterms:W3CDTF">2016-01-21T15:20:31Z</dcterms:created>
  <dcterms:modified xsi:type="dcterms:W3CDTF">2025-10-17T03:15:54Z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2024-03-18T21:24:07Z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4127d4af-8dd8-4877-a4f5-cbcc996acc3f</vt:lpwstr>
  </property>
  <property fmtid="{D5CDD505-2E9C-101B-9397-08002B2CF9AE}" pid="9" name="MSIP_Label_7084cbda-52b8-46fb-a7b7-cb5bd465ed85_ContentBits">
    <vt:lpwstr>0</vt:lpwstr>
  </property>
</Properties>
</file>