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36"/>
  </p:notesMasterIdLst>
  <p:handoutMasterIdLst>
    <p:handoutMasterId r:id="rId37"/>
  </p:handoutMasterIdLst>
  <p:sldIdLst>
    <p:sldId id="260" r:id="rId7"/>
    <p:sldId id="301" r:id="rId8"/>
    <p:sldId id="289" r:id="rId9"/>
    <p:sldId id="270" r:id="rId10"/>
    <p:sldId id="279" r:id="rId11"/>
    <p:sldId id="273" r:id="rId12"/>
    <p:sldId id="265" r:id="rId13"/>
    <p:sldId id="269" r:id="rId14"/>
    <p:sldId id="267" r:id="rId15"/>
    <p:sldId id="266" r:id="rId16"/>
    <p:sldId id="290" r:id="rId17"/>
    <p:sldId id="288" r:id="rId18"/>
    <p:sldId id="287" r:id="rId19"/>
    <p:sldId id="291" r:id="rId20"/>
    <p:sldId id="280" r:id="rId21"/>
    <p:sldId id="281" r:id="rId22"/>
    <p:sldId id="293" r:id="rId23"/>
    <p:sldId id="302" r:id="rId24"/>
    <p:sldId id="303" r:id="rId25"/>
    <p:sldId id="292" r:id="rId26"/>
    <p:sldId id="284" r:id="rId27"/>
    <p:sldId id="285" r:id="rId28"/>
    <p:sldId id="286" r:id="rId29"/>
    <p:sldId id="304" r:id="rId30"/>
    <p:sldId id="305" r:id="rId31"/>
    <p:sldId id="296" r:id="rId32"/>
    <p:sldId id="297" r:id="rId33"/>
    <p:sldId id="309" r:id="rId34"/>
    <p:sldId id="264" r:id="rId3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nojosa, Jose Luis" initials="HJL" lastIdx="1" clrIdx="0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77322" autoAdjust="0"/>
  </p:normalViewPr>
  <p:slideViewPr>
    <p:cSldViewPr showGuides="1">
      <p:cViewPr varScale="1">
        <p:scale>
          <a:sx n="116" d="100"/>
          <a:sy n="116" d="100"/>
        </p:scale>
        <p:origin x="3120" y="296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49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Same data with 10 years shown instead of 15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52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Comparison of frequency profile between August 2024 and August 2025. </a:t>
            </a:r>
            <a:r>
              <a:rPr lang="en-US" b="1" strike="noStrike" dirty="0"/>
              <a:t>Compared to last year, there are slightly less instances of frequency hovering around the lower dead bands.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71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Comparison of frequency profile between August 2023 and August 2025.</a:t>
            </a:r>
            <a:r>
              <a:rPr lang="en-US" strike="noStrike" dirty="0"/>
              <a:t> Similar to the previous slide, compared to 2023, there are less instances of frequency hovering around the dead bands.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14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1489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trike="noStrike" baseline="0" dirty="0"/>
              <a:t>We did not make time error corrections in the month of August.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974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141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7904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BAL-003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738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OP2018: FRO = -381.0, </a:t>
            </a:r>
            <a:r>
              <a:rPr lang="en-US" baseline="0" dirty="0" err="1"/>
              <a:t>FRM_median</a:t>
            </a:r>
            <a:r>
              <a:rPr lang="en-US" baseline="0" dirty="0"/>
              <a:t> = -843.17, </a:t>
            </a:r>
            <a:r>
              <a:rPr lang="en-US" baseline="0" dirty="0" err="1"/>
              <a:t>FRM_average</a:t>
            </a:r>
            <a:r>
              <a:rPr lang="en-US" baseline="0" dirty="0"/>
              <a:t> = -959.7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OP2019: FRO = -381.0, </a:t>
            </a:r>
            <a:r>
              <a:rPr lang="en-US" baseline="0" dirty="0" err="1"/>
              <a:t>FRM_median</a:t>
            </a:r>
            <a:r>
              <a:rPr lang="en-US" baseline="0" dirty="0"/>
              <a:t> = -811.14, </a:t>
            </a:r>
            <a:r>
              <a:rPr lang="en-US" baseline="0" dirty="0" err="1"/>
              <a:t>FRM_average</a:t>
            </a:r>
            <a:r>
              <a:rPr lang="en-US" baseline="0" dirty="0"/>
              <a:t> = -892.5</a:t>
            </a:r>
          </a:p>
          <a:p>
            <a:r>
              <a:rPr lang="en-US" baseline="0" dirty="0"/>
              <a:t>OP2020: FRO = -425.0, FRM median = -789.34, FRM average = -879.0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OP2021: FRO = -471.0, FRM median = -913.56, FRM average = -992.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OP2022: FRO = -412.0, FRM median = -1060.40, FRM average = -1153.4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OP2023: FRO = -463.0, FRM median = -1130.21, FRM average = -1302.7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OP2024: FRO = -395.0, FRM median = -1127.76, FRM average = -1264.3</a:t>
            </a:r>
          </a:p>
          <a:p>
            <a:r>
              <a:rPr lang="en-US" baseline="0" dirty="0"/>
              <a:t>OP2025: FRO = -455.0,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97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17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313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44,638,420</a:t>
            </a:r>
            <a:r>
              <a:rPr lang="en-US" sz="2800" dirty="0"/>
              <a:t>  </a:t>
            </a:r>
            <a:r>
              <a:rPr lang="en-US" sz="1800" b="1" dirty="0">
                <a:solidFill>
                  <a:schemeClr val="accent2"/>
                </a:solidFill>
              </a:rPr>
              <a:t>MWh – Decrease in total energy compared to last month</a:t>
            </a:r>
            <a:endParaRPr lang="en-US" sz="1800" b="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234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6,769,288</a:t>
            </a:r>
            <a:r>
              <a:rPr lang="en-US" sz="2800" dirty="0"/>
              <a:t>  </a:t>
            </a:r>
            <a:r>
              <a:rPr lang="en-US" sz="1200" b="1" dirty="0">
                <a:solidFill>
                  <a:schemeClr val="accent2"/>
                </a:solidFill>
              </a:rPr>
              <a:t>MWH – Decrease in total energy from wind compared to last month</a:t>
            </a:r>
          </a:p>
          <a:p>
            <a:pPr lvl="1"/>
            <a:endParaRPr lang="en-US" sz="1200" b="1" dirty="0">
              <a:solidFill>
                <a:schemeClr val="accent2"/>
              </a:solidFill>
            </a:endParaRPr>
          </a:p>
          <a:p>
            <a:pPr lvl="1"/>
            <a:endParaRPr lang="en-US" sz="1200" b="1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719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effectLst/>
                <a:latin typeface="Arial" panose="020B0604020202020204" pitchFamily="34" charset="0"/>
              </a:rPr>
              <a:t>15.16%</a:t>
            </a:r>
            <a:r>
              <a:rPr lang="en-US" sz="2800" dirty="0"/>
              <a:t> o</a:t>
            </a:r>
            <a:r>
              <a:rPr lang="en-US" sz="1200" b="0" i="0" u="none" strike="noStrike" dirty="0">
                <a:effectLst/>
                <a:latin typeface="Arial" panose="020B0604020202020204" pitchFamily="34" charset="0"/>
              </a:rPr>
              <a:t>f total energy was provided by wind generation</a:t>
            </a:r>
            <a:endParaRPr lang="en-US" sz="1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769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6,940,695</a:t>
            </a:r>
            <a:r>
              <a:rPr lang="en-US" sz="2800" dirty="0"/>
              <a:t> </a:t>
            </a:r>
            <a:r>
              <a:rPr lang="en-US" sz="28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en-US" sz="1200" b="1" i="0" dirty="0">
                <a:solidFill>
                  <a:schemeClr val="accent2"/>
                </a:solidFill>
              </a:rPr>
              <a:t>MWh – Decrease in total energy from Solar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085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effectLst/>
                <a:latin typeface="Arial" panose="020B0604020202020204" pitchFamily="34" charset="0"/>
              </a:rPr>
              <a:t>15.55%</a:t>
            </a:r>
            <a:r>
              <a:rPr lang="en-US" sz="2800" dirty="0"/>
              <a:t> </a:t>
            </a:r>
            <a:r>
              <a:rPr lang="en-US" sz="1200" b="0" i="0" u="none" strike="noStrike" dirty="0">
                <a:effectLst/>
                <a:latin typeface="Arial" panose="020B0604020202020204" pitchFamily="34" charset="0"/>
              </a:rPr>
              <a:t>of total energy was provided by solar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Minimum Inertia</a:t>
            </a:r>
            <a:r>
              <a:rPr lang="en-US" strike="noStrike" baseline="0" dirty="0"/>
              <a:t> in September 2025 =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239,518</a:t>
            </a:r>
            <a:r>
              <a:rPr lang="en-US" sz="2800" dirty="0"/>
              <a:t> </a:t>
            </a:r>
            <a:r>
              <a:rPr lang="en-US" sz="1800" b="1" strike="noStrike" dirty="0">
                <a:solidFill>
                  <a:schemeClr val="accent2"/>
                </a:solidFill>
              </a:rPr>
              <a:t>MW*s</a:t>
            </a:r>
            <a:r>
              <a:rPr lang="en-US" sz="1800" b="1" strike="noStrike" baseline="0" dirty="0">
                <a:solidFill>
                  <a:schemeClr val="accent2"/>
                </a:solidFill>
              </a:rPr>
              <a:t>  </a:t>
            </a:r>
            <a:r>
              <a:rPr lang="en-US" sz="1800" strike="noStrike" dirty="0">
                <a:solidFill>
                  <a:schemeClr val="accent2"/>
                </a:solidFill>
              </a:rPr>
              <a:t>on September 2</a:t>
            </a:r>
            <a:r>
              <a:rPr lang="en-US" sz="1800" strike="noStrike" baseline="30000" dirty="0">
                <a:solidFill>
                  <a:schemeClr val="accent2"/>
                </a:solidFill>
              </a:rPr>
              <a:t>nd</a:t>
            </a:r>
            <a:r>
              <a:rPr lang="en-US" sz="1800" strike="noStrike" dirty="0">
                <a:solidFill>
                  <a:schemeClr val="accent2"/>
                </a:solidFill>
              </a:rPr>
              <a:t>  </a:t>
            </a:r>
            <a:endParaRPr lang="en-US" strike="noStrike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baseline="0" dirty="0"/>
              <a:t>Historical Overall Minimum was 109,029 MW*s on 3/22/2021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strike="noStrike" baseline="0" dirty="0"/>
            </a:br>
            <a:r>
              <a:rPr lang="en-US" strike="noStrike" baseline="0" dirty="0"/>
              <a:t>September Data: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trike="noStrike" dirty="0">
                <a:solidFill>
                  <a:schemeClr val="accent2"/>
                </a:solidFill>
              </a:rPr>
              <a:t>Mean: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288,228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600" b="1" strike="noStrike" dirty="0">
                <a:solidFill>
                  <a:schemeClr val="accent2"/>
                </a:solidFill>
              </a:rPr>
              <a:t>MW*s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trike="noStrike" dirty="0">
                <a:solidFill>
                  <a:schemeClr val="accent2"/>
                </a:solidFill>
              </a:rPr>
              <a:t>Max: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328,270</a:t>
            </a:r>
            <a:r>
              <a:rPr lang="en-US" sz="2800" dirty="0"/>
              <a:t> </a:t>
            </a:r>
            <a:r>
              <a:rPr lang="en-US" sz="1600" b="1" strike="noStrike" dirty="0">
                <a:solidFill>
                  <a:schemeClr val="accent2"/>
                </a:solidFill>
              </a:rPr>
              <a:t>MW*s</a:t>
            </a:r>
            <a:r>
              <a:rPr lang="en-US" sz="1600" b="1" strike="noStrike" baseline="0" dirty="0">
                <a:solidFill>
                  <a:schemeClr val="accent2"/>
                </a:solidFill>
              </a:rPr>
              <a:t>  </a:t>
            </a:r>
            <a:r>
              <a:rPr lang="en-US" sz="1600" strike="noStrike" dirty="0">
                <a:solidFill>
                  <a:schemeClr val="accent2"/>
                </a:solidFill>
              </a:rPr>
              <a:t>on September 2</a:t>
            </a:r>
            <a:r>
              <a:rPr lang="en-US" sz="1600" strike="noStrike" baseline="30000" dirty="0">
                <a:solidFill>
                  <a:schemeClr val="accent2"/>
                </a:solidFill>
              </a:rPr>
              <a:t>nd</a:t>
            </a:r>
            <a:r>
              <a:rPr lang="en-US" sz="1600" strike="noStrike" dirty="0">
                <a:solidFill>
                  <a:schemeClr val="accent2"/>
                </a:solidFill>
              </a:rPr>
              <a:t> </a:t>
            </a:r>
            <a:endParaRPr lang="en-US" sz="1600" b="1" strike="noStrike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trike="noStrike" dirty="0">
                <a:solidFill>
                  <a:schemeClr val="accent2"/>
                </a:solidFill>
              </a:rPr>
              <a:t>Min: </a:t>
            </a:r>
            <a:r>
              <a:rPr lang="en-US" sz="1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239,518</a:t>
            </a:r>
            <a:r>
              <a:rPr lang="en-US" sz="2800" dirty="0"/>
              <a:t> </a:t>
            </a:r>
            <a:r>
              <a:rPr lang="en-US" sz="1600" b="1" strike="noStrike" dirty="0">
                <a:solidFill>
                  <a:schemeClr val="accent2"/>
                </a:solidFill>
              </a:rPr>
              <a:t>MW*s</a:t>
            </a:r>
            <a:r>
              <a:rPr lang="en-US" sz="1600" b="1" strike="noStrike" baseline="0" dirty="0">
                <a:solidFill>
                  <a:schemeClr val="accent2"/>
                </a:solidFill>
              </a:rPr>
              <a:t> </a:t>
            </a:r>
            <a:r>
              <a:rPr lang="en-US" sz="1600" b="1" strike="noStrike" dirty="0">
                <a:solidFill>
                  <a:schemeClr val="accent2"/>
                </a:solidFill>
              </a:rPr>
              <a:t> </a:t>
            </a:r>
            <a:r>
              <a:rPr lang="en-US" sz="1600" strike="noStrike" dirty="0">
                <a:solidFill>
                  <a:schemeClr val="accent2"/>
                </a:solidFill>
              </a:rPr>
              <a:t>on September 10</a:t>
            </a:r>
            <a:r>
              <a:rPr lang="en-US" sz="1600" strike="noStrike" baseline="30000" dirty="0">
                <a:solidFill>
                  <a:schemeClr val="accent2"/>
                </a:solidFill>
              </a:rPr>
              <a:t>th</a:t>
            </a:r>
            <a:r>
              <a:rPr lang="en-US" sz="1600" strike="noStrike" dirty="0">
                <a:solidFill>
                  <a:schemeClr val="accent2"/>
                </a:solidFill>
              </a:rPr>
              <a:t> </a:t>
            </a:r>
            <a:endParaRPr lang="en-US" sz="1600" b="1" strike="noStrik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963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Summary of ERCOT inertia for the previous 10 years. Lowest inertia this year was on March 18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For each box, the central mark (red line) is the median, the edges of the box (in blue) are the 25th and 75th percentiles, the whiskers correspond to +/- 2.7 sigma (i.e., represent 99.3% coverage, assuming the data are normally distributed. The corresponding lowest inertia in each year is given in 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table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circle on each boxplot is showing inertia during time when highest portion of load was served by wind/solar generation in that year.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(add </a:t>
            </a:r>
            <a:r>
              <a:rPr lang="en-US" dirty="0" err="1"/>
              <a:t>ffr</a:t>
            </a:r>
            <a:r>
              <a:rPr lang="en-US"/>
              <a:t>)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2AC51D-6DAA-4455-8EA7-D54B64909A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3986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10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trike="noStrike" baseline="0" dirty="0"/>
              <a:t>CPS1 Score is 174.97%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trike="noStrike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trike="noStrike" baseline="0" dirty="0"/>
              <a:t>Zero outliers over 180%: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01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aseline="30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47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CPS1 score is above 160% for all 15-minute intervals.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22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12 month rolling average CPS1 score is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175.86%</a:t>
            </a:r>
            <a:r>
              <a:rPr lang="en-US" sz="1200" b="0" dirty="0">
                <a:solidFill>
                  <a:schemeClr val="accent2"/>
                </a:solidFill>
              </a:rPr>
              <a:t> </a:t>
            </a:r>
            <a:r>
              <a:rPr lang="en-US" dirty="0"/>
              <a:t>which is in line with expectations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87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 u="none" strike="noStrike" dirty="0">
                <a:solidFill>
                  <a:srgbClr val="FF0000"/>
                </a:solidFill>
              </a:rPr>
              <a:t>Daily RMS1 frequency by year is lower compared to 2024.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strike="sngStrike" dirty="0">
              <a:solidFill>
                <a:schemeClr val="accent2"/>
              </a:solidFill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trike="noStrike" dirty="0">
                <a:solidFill>
                  <a:schemeClr val="accent2"/>
                </a:solidFill>
              </a:rPr>
              <a:t>2025 Stats: 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dirty="0">
                <a:solidFill>
                  <a:schemeClr val="accent2"/>
                </a:solidFill>
              </a:rPr>
              <a:t>14.85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dirty="0">
                <a:solidFill>
                  <a:schemeClr val="accent2"/>
                </a:solidFill>
              </a:rPr>
              <a:t>11.86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 </a:t>
            </a:r>
            <a:r>
              <a:rPr lang="en-US" sz="1600" b="1" dirty="0">
                <a:solidFill>
                  <a:schemeClr val="accent2"/>
                </a:solidFill>
              </a:rPr>
              <a:t>20.14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79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A More granular look at last 15 years of RMS1 by Month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14.98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600" dirty="0" err="1"/>
              <a:t>mHz</a:t>
            </a:r>
            <a:r>
              <a:rPr lang="en-US" sz="1600" dirty="0"/>
              <a:t> on avg for September 2025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00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40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18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40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1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9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40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2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6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1" y="3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1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sv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40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ERCOT Frequency Control Report</a:t>
            </a:r>
          </a:p>
          <a:p>
            <a:r>
              <a:rPr lang="en-US" b="1" dirty="0"/>
              <a:t>September 2025</a:t>
            </a:r>
          </a:p>
          <a:p>
            <a:endParaRPr lang="en-US" dirty="0"/>
          </a:p>
          <a:p>
            <a:r>
              <a:rPr lang="en-US" dirty="0"/>
              <a:t>ERCOT</a:t>
            </a:r>
          </a:p>
          <a:p>
            <a:r>
              <a:rPr lang="en-US" dirty="0"/>
              <a:t>Operations Planning</a:t>
            </a:r>
          </a:p>
          <a:p>
            <a:endParaRPr lang="en-US" dirty="0"/>
          </a:p>
          <a:p>
            <a:r>
              <a:rPr lang="en-US" dirty="0"/>
              <a:t>PDCWG | October 20</a:t>
            </a:r>
            <a:r>
              <a:rPr lang="en-US" baseline="30000" dirty="0"/>
              <a:t>th</a:t>
            </a:r>
            <a:r>
              <a:rPr lang="en-US" dirty="0"/>
              <a:t> , 2025</a:t>
            </a: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2D5426-0A6D-D4B5-93D2-E37E89965C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0" y="914400"/>
            <a:ext cx="84582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69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</p:spTree>
    <p:extLst>
      <p:ext uri="{BB962C8B-B14F-4D97-AF65-F5344CB8AC3E}">
        <p14:creationId xmlns:p14="http://schemas.microsoft.com/office/powerpoint/2010/main" val="1991067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FC5BB2-6038-A60A-15C0-DE568A07D6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0" y="838200"/>
            <a:ext cx="8458199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82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E4BC4B-C7EB-D298-B5A3-93936C81EE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0" y="838200"/>
            <a:ext cx="8458199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5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 Error Correction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91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Daily Time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CC2923-52C0-8C3F-B2A1-6FDFBA746D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0" y="914400"/>
            <a:ext cx="84582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48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Corrections Log 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There have been no time error corrections since December 2016</a:t>
            </a:r>
          </a:p>
        </p:txBody>
      </p:sp>
    </p:spTree>
    <p:extLst>
      <p:ext uri="{BB962C8B-B14F-4D97-AF65-F5344CB8AC3E}">
        <p14:creationId xmlns:p14="http://schemas.microsoft.com/office/powerpoint/2010/main" val="1955393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BAL-003 Performance</a:t>
            </a:r>
          </a:p>
        </p:txBody>
      </p:sp>
    </p:spTree>
    <p:extLst>
      <p:ext uri="{BB962C8B-B14F-4D97-AF65-F5344CB8AC3E}">
        <p14:creationId xmlns:p14="http://schemas.microsoft.com/office/powerpoint/2010/main" val="33292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4807"/>
            <a:ext cx="78867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500" dirty="0">
                <a:solidFill>
                  <a:schemeClr val="tx1"/>
                </a:solidFill>
              </a:rPr>
              <a:t>Op. Year 2024 BAL-003 Selected Events –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1D93BD3E-1E9A-4970-A6F7-E7AC52762E0C}" type="slidenum">
              <a:rPr lang="en-US" smtClean="0"/>
              <a:pPr algn="r">
                <a:spcAft>
                  <a:spcPts val="600"/>
                </a:spcAft>
              </a:pPr>
              <a:t>18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8093BF-5266-EEF9-733F-1E97CE62B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981200"/>
            <a:ext cx="78867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867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Op. Year 2024 BAL-003 FRM Performance -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4FA297-1371-ABEB-DEAE-6A4584BD6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286" y="1676400"/>
            <a:ext cx="7451910" cy="1066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C17786-4680-B9C2-54BA-2EB7D8A105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7" b="10116"/>
          <a:stretch>
            <a:fillRect/>
          </a:stretch>
        </p:blipFill>
        <p:spPr>
          <a:xfrm>
            <a:off x="990292" y="3505200"/>
            <a:ext cx="7544108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83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411208"/>
          </a:xfrm>
        </p:spPr>
        <p:txBody>
          <a:bodyPr/>
          <a:lstStyle/>
          <a:p>
            <a:r>
              <a:rPr lang="en-US" dirty="0"/>
              <a:t>Summary of August 2025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67" y="1583160"/>
            <a:ext cx="4114800" cy="411083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CPS1: </a:t>
            </a:r>
            <a:r>
              <a:rPr lang="en-US" sz="1800" b="1" dirty="0">
                <a:solidFill>
                  <a:schemeClr val="accent2"/>
                </a:solidFill>
              </a:rPr>
              <a:t> 174.97%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Current CPS1 12-Month Rolling Average: </a:t>
            </a:r>
            <a:r>
              <a:rPr lang="en-US" sz="1800" b="1" dirty="0">
                <a:solidFill>
                  <a:schemeClr val="accent2"/>
                </a:solidFill>
              </a:rPr>
              <a:t>175.86%</a:t>
            </a: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tx2"/>
                </a:solidFill>
              </a:rPr>
              <a:t>0</a:t>
            </a:r>
            <a:r>
              <a:rPr lang="en-US" sz="1800" dirty="0">
                <a:solidFill>
                  <a:schemeClr val="tx2"/>
                </a:solidFill>
              </a:rPr>
              <a:t> BAAL Exceedance(s)</a:t>
            </a: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tx2"/>
                </a:solidFill>
              </a:rPr>
              <a:t>0 </a:t>
            </a:r>
            <a:r>
              <a:rPr lang="en-US" sz="1800" dirty="0">
                <a:solidFill>
                  <a:schemeClr val="tx2"/>
                </a:solidFill>
              </a:rPr>
              <a:t>hourly CPS1 score below 100%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tx2"/>
                </a:solidFill>
              </a:rPr>
              <a:t>BAAL-003 Events have updated through 2024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tx2"/>
                </a:solidFill>
              </a:rPr>
              <a:t>2024 BAAL-003 FRM Performance: </a:t>
            </a:r>
            <a:r>
              <a:rPr lang="en-US" sz="1800" b="1" dirty="0">
                <a:solidFill>
                  <a:schemeClr val="tx2"/>
                </a:solidFill>
              </a:rPr>
              <a:t>-1127.76</a:t>
            </a:r>
          </a:p>
          <a:p>
            <a:pPr marL="0" indent="0">
              <a:buNone/>
            </a:pPr>
            <a:endParaRPr lang="en-US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561139"/>
            <a:ext cx="457200" cy="168766"/>
          </a:xfrm>
        </p:spPr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50980" y="1524000"/>
            <a:ext cx="4516821" cy="472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tx2"/>
                </a:solidFill>
              </a:rPr>
              <a:t>2025 RMS1 Statistics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dirty="0">
                <a:solidFill>
                  <a:schemeClr val="accent2"/>
                </a:solidFill>
              </a:rPr>
              <a:t> 14.85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dirty="0">
                <a:solidFill>
                  <a:schemeClr val="accent2"/>
                </a:solidFill>
              </a:rPr>
              <a:t> 11.86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 </a:t>
            </a:r>
            <a:r>
              <a:rPr lang="en-US" sz="1600" b="1" dirty="0">
                <a:solidFill>
                  <a:schemeClr val="accent2"/>
                </a:solidFill>
              </a:rPr>
              <a:t> 20.14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r>
              <a:rPr lang="en-US" sz="1800" dirty="0">
                <a:solidFill>
                  <a:schemeClr val="tx2"/>
                </a:solidFill>
              </a:rPr>
              <a:t>Energy Statistics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Total Energy: </a:t>
            </a:r>
            <a:r>
              <a:rPr lang="en-US" sz="1600" b="1" dirty="0">
                <a:solidFill>
                  <a:schemeClr val="tx2"/>
                </a:solidFill>
              </a:rPr>
              <a:t>44,638,420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b="1" dirty="0">
                <a:solidFill>
                  <a:schemeClr val="tx2"/>
                </a:solidFill>
              </a:rPr>
              <a:t>MWh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Wind Energy: </a:t>
            </a:r>
            <a:r>
              <a:rPr lang="en-US" sz="1600" b="1" dirty="0">
                <a:solidFill>
                  <a:schemeClr val="tx2"/>
                </a:solidFill>
              </a:rPr>
              <a:t>6,769,288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b="1" dirty="0">
                <a:solidFill>
                  <a:schemeClr val="tx2"/>
                </a:solidFill>
              </a:rPr>
              <a:t>MWh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Percent Energy from Wind: </a:t>
            </a:r>
            <a:r>
              <a:rPr lang="en-US" sz="1600" b="1" dirty="0">
                <a:solidFill>
                  <a:schemeClr val="tx2"/>
                </a:solidFill>
              </a:rPr>
              <a:t>15.16% 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Solar Energy: </a:t>
            </a:r>
            <a:r>
              <a:rPr lang="en-US" sz="1600" b="1" dirty="0">
                <a:solidFill>
                  <a:schemeClr val="tx2"/>
                </a:solidFill>
              </a:rPr>
              <a:t>6,940,695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b="1" dirty="0">
                <a:solidFill>
                  <a:schemeClr val="tx2"/>
                </a:solidFill>
              </a:rPr>
              <a:t>MWh 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Percent Energy from Solar: </a:t>
            </a:r>
            <a:r>
              <a:rPr lang="en-US" sz="1600" b="1" dirty="0">
                <a:solidFill>
                  <a:schemeClr val="tx2"/>
                </a:solidFill>
              </a:rPr>
              <a:t>15.55%</a:t>
            </a:r>
          </a:p>
          <a:p>
            <a:r>
              <a:rPr lang="en-US" sz="1800" dirty="0">
                <a:solidFill>
                  <a:schemeClr val="tx2"/>
                </a:solidFill>
              </a:rPr>
              <a:t>Minimum System Inertia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Mean: 288,228 MW*s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Max: 328,270 MW*s  on Sep. 2nd 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Min: 239,518 MW*s  on Sep. 10th </a:t>
            </a:r>
          </a:p>
          <a:p>
            <a:pPr marL="457200" lvl="1" indent="0">
              <a:buNone/>
            </a:pPr>
            <a:endParaRPr lang="en-US" sz="1800" dirty="0">
              <a:solidFill>
                <a:srgbClr val="FF0000"/>
              </a:solidFill>
            </a:endParaRPr>
          </a:p>
          <a:p>
            <a:pPr lvl="1"/>
            <a:endParaRPr lang="en-US" sz="1800" dirty="0">
              <a:solidFill>
                <a:srgbClr val="FF0000"/>
              </a:solidFill>
            </a:endParaRPr>
          </a:p>
          <a:p>
            <a:pPr lvl="1"/>
            <a:endParaRPr lang="en-US" sz="18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96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ERCOT Energy Statistics</a:t>
            </a:r>
          </a:p>
        </p:txBody>
      </p:sp>
    </p:spTree>
    <p:extLst>
      <p:ext uri="{BB962C8B-B14F-4D97-AF65-F5344CB8AC3E}">
        <p14:creationId xmlns:p14="http://schemas.microsoft.com/office/powerpoint/2010/main" val="1275210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D8064A-58FF-C768-2F43-F1BFB273A2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0" y="914399"/>
            <a:ext cx="8458200" cy="518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29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 from Wind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1C28EF-6A53-9856-A478-3BC1C2DF4D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0" y="914400"/>
            <a:ext cx="8229599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945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% Energy from Wind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5B0A22-0F04-A9D2-CDF6-4B81265BCD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0" y="990600"/>
            <a:ext cx="84582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00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 From Solar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FC4086-F352-D5B7-A238-65587258AD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0" y="914400"/>
            <a:ext cx="84582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231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% Energy from Solar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AEB34F-E604-B8B2-4D56-1B64415E30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0" y="914400"/>
            <a:ext cx="84582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13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ERCOT System Inertia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449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Minimum System Inertia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8B2005-89AF-721B-771F-0D87ADA183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0" y="914400"/>
            <a:ext cx="84582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648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ERCOT Inertia 2015-2025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3BD3E-1E9A-4970-A6F7-E7AC52762E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152CB6BC-FC26-5518-1EA0-6E2A4581D5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6137498"/>
              </p:ext>
            </p:extLst>
          </p:nvPr>
        </p:nvGraphicFramePr>
        <p:xfrm>
          <a:off x="674396" y="3611819"/>
          <a:ext cx="7936204" cy="2590800"/>
        </p:xfrm>
        <a:graphic>
          <a:graphicData uri="http://schemas.openxmlformats.org/drawingml/2006/table">
            <a:tbl>
              <a:tblPr firstRow="1" firstCol="1" bandRow="1"/>
              <a:tblGrid>
                <a:gridCol w="907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7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64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58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49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49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49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495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4952">
                  <a:extLst>
                    <a:ext uri="{9D8B030D-6E8A-4147-A177-3AD203B41FA5}">
                      <a16:colId xmlns:a16="http://schemas.microsoft.com/office/drawing/2014/main" val="3747386856"/>
                    </a:ext>
                  </a:extLst>
                </a:gridCol>
                <a:gridCol w="584952">
                  <a:extLst>
                    <a:ext uri="{9D8B030D-6E8A-4147-A177-3AD203B41FA5}">
                      <a16:colId xmlns:a16="http://schemas.microsoft.com/office/drawing/2014/main" val="1213167570"/>
                    </a:ext>
                  </a:extLst>
                </a:gridCol>
                <a:gridCol w="584952">
                  <a:extLst>
                    <a:ext uri="{9D8B030D-6E8A-4147-A177-3AD203B41FA5}">
                      <a16:colId xmlns:a16="http://schemas.microsoft.com/office/drawing/2014/main" val="699129918"/>
                    </a:ext>
                  </a:extLst>
                </a:gridCol>
                <a:gridCol w="584952">
                  <a:extLst>
                    <a:ext uri="{9D8B030D-6E8A-4147-A177-3AD203B41FA5}">
                      <a16:colId xmlns:a16="http://schemas.microsoft.com/office/drawing/2014/main" val="2588350289"/>
                    </a:ext>
                  </a:extLst>
                </a:gridCol>
                <a:gridCol w="584952">
                  <a:extLst>
                    <a:ext uri="{9D8B030D-6E8A-4147-A177-3AD203B41FA5}">
                      <a16:colId xmlns:a16="http://schemas.microsoft.com/office/drawing/2014/main" val="1781203599"/>
                    </a:ext>
                  </a:extLst>
                </a:gridCol>
              </a:tblGrid>
              <a:tr h="87320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Date and Time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11/25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2:00 AM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4/10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2:00 AM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10/27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4:00 AM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11/03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3:30 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3/27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1:00 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05/01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2:00 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03/22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03/21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04/18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02:00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03/29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03/29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03/18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12:00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6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 synch. Inertia (GW*s)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152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143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128.8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134.5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131.1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118.3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21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System load at minimum synch. Inertia (MW)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27,190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27,831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28,425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28,397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29,883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30,679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32,599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33,365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35,799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37,297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37,297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48,973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213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Non-synch. Gen. in % of System Load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  <a:endParaRPr lang="en-US" sz="1100" b="1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54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53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B02C5A70-7683-17E9-62D2-3B149DDD43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4397" y="990600"/>
            <a:ext cx="7936204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8631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777669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Frequency Control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CPS1, BAAL, &amp; RMS1</a:t>
            </a:r>
          </a:p>
        </p:txBody>
      </p:sp>
    </p:spTree>
    <p:extLst>
      <p:ext uri="{BB962C8B-B14F-4D97-AF65-F5344CB8AC3E}">
        <p14:creationId xmlns:p14="http://schemas.microsoft.com/office/powerpoint/2010/main" val="3330749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Hourly CPS1 by 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D48168-F4E4-31E1-766E-CCF7FC6D08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0" y="838200"/>
            <a:ext cx="8458200" cy="5334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3311E7-7EDD-8821-E1C7-AA51B960C8EE}"/>
              </a:ext>
            </a:extLst>
          </p:cNvPr>
          <p:cNvSpPr txBox="1"/>
          <p:nvPr/>
        </p:nvSpPr>
        <p:spPr>
          <a:xfrm>
            <a:off x="5867400" y="5802868"/>
            <a:ext cx="28956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Sep-25 CPS1 (%): 174.97</a:t>
            </a:r>
          </a:p>
        </p:txBody>
      </p:sp>
    </p:spTree>
    <p:extLst>
      <p:ext uri="{BB962C8B-B14F-4D97-AF65-F5344CB8AC3E}">
        <p14:creationId xmlns:p14="http://schemas.microsoft.com/office/powerpoint/2010/main" val="788465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BAAL Exceedances &amp; Violations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There were 0 BAAL exceedance(s) in September.</a:t>
            </a:r>
          </a:p>
          <a:p>
            <a:pPr marL="0" indent="0">
              <a:buNone/>
            </a:pPr>
            <a:endParaRPr lang="en-US" sz="1600" dirty="0">
              <a:highlight>
                <a:srgbClr val="FFFF00"/>
              </a:highlight>
            </a:endParaRPr>
          </a:p>
          <a:p>
            <a:pPr marL="457200" lvl="1" indent="0">
              <a:buNone/>
            </a:pPr>
            <a:endParaRPr lang="en-US" sz="2000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134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15-Minute Average CPS1%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0E55C8-5439-C5C9-8EEB-8F332A67425D}"/>
              </a:ext>
            </a:extLst>
          </p:cNvPr>
          <p:cNvSpPr txBox="1"/>
          <p:nvPr/>
        </p:nvSpPr>
        <p:spPr>
          <a:xfrm>
            <a:off x="5715000" y="502841"/>
            <a:ext cx="295412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Sep-25 CPS1 (%): 174.97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6EECC5-6DA6-6F18-CD86-89ABC4EBC7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04800" y="914399"/>
            <a:ext cx="8534400" cy="525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34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12-Month Rolling Average CPS1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4E8891-D876-B072-603D-D87963551F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04800" y="867270"/>
            <a:ext cx="8496300" cy="53049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943458-2884-33DE-06FF-723C65B35324}"/>
              </a:ext>
            </a:extLst>
          </p:cNvPr>
          <p:cNvSpPr txBox="1"/>
          <p:nvPr/>
        </p:nvSpPr>
        <p:spPr>
          <a:xfrm>
            <a:off x="5107781" y="867270"/>
            <a:ext cx="3693319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Current 12-Month Rolling Average: 175.86%</a:t>
            </a:r>
          </a:p>
        </p:txBody>
      </p:sp>
    </p:spTree>
    <p:extLst>
      <p:ext uri="{BB962C8B-B14F-4D97-AF65-F5344CB8AC3E}">
        <p14:creationId xmlns:p14="http://schemas.microsoft.com/office/powerpoint/2010/main" val="129660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9142AA-EC02-92FE-5DB5-28207AC8A8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0" y="838200"/>
            <a:ext cx="84582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47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03E451-4FF8-82CE-4792-0C9A99A89A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0" y="838201"/>
            <a:ext cx="84582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52182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48F63C-08AC-4CDD-B36F-0851B11853C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c34af464-7aa1-4edd-9be4-83dffc1cb926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127403</TotalTime>
  <Words>982</Words>
  <Application>Microsoft Office PowerPoint</Application>
  <PresentationFormat>On-screen Show (4:3)</PresentationFormat>
  <Paragraphs>235</Paragraphs>
  <Slides>29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Cambria</vt:lpstr>
      <vt:lpstr>Times New Roman</vt:lpstr>
      <vt:lpstr>1_Custom Design</vt:lpstr>
      <vt:lpstr>Office Theme</vt:lpstr>
      <vt:lpstr>Custom Design</vt:lpstr>
      <vt:lpstr>PowerPoint Presentation</vt:lpstr>
      <vt:lpstr>Summary of August 2025</vt:lpstr>
      <vt:lpstr>Frequency Control</vt:lpstr>
      <vt:lpstr>Hourly CPS1 by Day</vt:lpstr>
      <vt:lpstr>BAAL Exceedances &amp; Violations</vt:lpstr>
      <vt:lpstr>15-Minute Average CPS1%</vt:lpstr>
      <vt:lpstr>12-Month Rolling Average CPS1</vt:lpstr>
      <vt:lpstr>Daily RMS1 of ERCOT Frequency by Year</vt:lpstr>
      <vt:lpstr>Daily RMS1 of ERCOT Frequency by Month</vt:lpstr>
      <vt:lpstr>Daily RMS1 of ERCOT Frequency by Month</vt:lpstr>
      <vt:lpstr>Frequency Profile Comparison</vt:lpstr>
      <vt:lpstr>Frequency Profile Comparison</vt:lpstr>
      <vt:lpstr>Frequency Profile Comparison</vt:lpstr>
      <vt:lpstr>Time Error Correction</vt:lpstr>
      <vt:lpstr>ERCOT Daily Time Error</vt:lpstr>
      <vt:lpstr>Time Error Corrections Log Summary</vt:lpstr>
      <vt:lpstr>BAL-003 Performance</vt:lpstr>
      <vt:lpstr>Op. Year 2024 BAL-003 Selected Events – Update</vt:lpstr>
      <vt:lpstr>Op. Year 2024 BAL-003 FRM Performance - Update</vt:lpstr>
      <vt:lpstr>ERCOT Energy Statistics</vt:lpstr>
      <vt:lpstr>Total Energy</vt:lpstr>
      <vt:lpstr>Total Energy from Wind Generation</vt:lpstr>
      <vt:lpstr>% Energy from Wind Generation</vt:lpstr>
      <vt:lpstr>Total Energy From Solar Generation</vt:lpstr>
      <vt:lpstr>% Energy from Solar Generation</vt:lpstr>
      <vt:lpstr>ERCOT System Inertia</vt:lpstr>
      <vt:lpstr>Daily Minimum System Inertia</vt:lpstr>
      <vt:lpstr>ERCOT Inertia 2015-2025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McDowell, Matthew</cp:lastModifiedBy>
  <cp:revision>1914</cp:revision>
  <cp:lastPrinted>2016-01-21T20:53:15Z</cp:lastPrinted>
  <dcterms:created xsi:type="dcterms:W3CDTF">2016-01-21T15:20:31Z</dcterms:created>
  <dcterms:modified xsi:type="dcterms:W3CDTF">2025-10-17T13:57:36Z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2023-07-20T20:05:58Z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4bb8b6c0-eb8f-4d74-95a4-9b16df83a852</vt:lpwstr>
  </property>
  <property fmtid="{D5CDD505-2E9C-101B-9397-08002B2CF9AE}" pid="9" name="MSIP_Label_7084cbda-52b8-46fb-a7b7-cb5bd465ed85_ContentBits">
    <vt:lpwstr>0</vt:lpwstr>
  </property>
</Properties>
</file>