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653" r:id="rId1"/>
    <p:sldMasterId id="2147483648" r:id="rId2"/>
    <p:sldMasterId id="2147483651" r:id="rId3"/>
  </p:sldMasterIdLst>
  <p:notesMasterIdLst>
    <p:notesMasterId r:id="rId9"/>
  </p:notesMasterIdLst>
  <p:handoutMasterIdLst>
    <p:handoutMasterId r:id="rId10"/>
  </p:handoutMasterIdLst>
  <p:sldIdLst>
    <p:sldId id="260" r:id="rId4"/>
    <p:sldId id="267" r:id="rId5"/>
    <p:sldId id="299" r:id="rId6"/>
    <p:sldId id="292" r:id="rId7"/>
    <p:sldId id="300"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howGuides="1">
      <p:cViewPr varScale="1">
        <p:scale>
          <a:sx n="119" d="100"/>
          <a:sy n="119" d="100"/>
        </p:scale>
        <p:origin x="1410" y="33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10/15/2025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10/13/2025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ercot.com/mktrules/issues/NPRR1292"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ercot.com/mktrules/issues/NPRR1292"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822138"/>
            <a:ext cx="5029200" cy="1569660"/>
          </a:xfrm>
          <a:prstGeom prst="rect">
            <a:avLst/>
          </a:prstGeom>
          <a:noFill/>
        </p:spPr>
        <p:txBody>
          <a:bodyPr wrap="square" rtlCol="0">
            <a:spAutoFit/>
          </a:bodyPr>
          <a:lstStyle/>
          <a:p>
            <a:r>
              <a:rPr lang="en-US" sz="2400" b="1" dirty="0"/>
              <a:t>CRR Updates at CMWG</a:t>
            </a:r>
          </a:p>
          <a:p>
            <a:endParaRPr lang="en-US" dirty="0"/>
          </a:p>
          <a:p>
            <a:r>
              <a:rPr lang="en-US" i="1" dirty="0"/>
              <a:t>Samantha Findley</a:t>
            </a:r>
          </a:p>
          <a:p>
            <a:endParaRPr lang="en-US" dirty="0"/>
          </a:p>
          <a:p>
            <a:r>
              <a:rPr lang="en-US" dirty="0"/>
              <a:t>October 20, 2025</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36581-A32F-61A4-357E-C3240C46B198}"/>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B8E88F42-DB93-1542-D0D5-834B40C1BEE5}"/>
              </a:ext>
            </a:extLst>
          </p:cNvPr>
          <p:cNvSpPr>
            <a:spLocks noGrp="1"/>
          </p:cNvSpPr>
          <p:nvPr>
            <p:ph idx="1"/>
          </p:nvPr>
        </p:nvSpPr>
        <p:spPr/>
        <p:txBody>
          <a:bodyPr/>
          <a:lstStyle/>
          <a:p>
            <a:endParaRPr lang="en-US" sz="2400" dirty="0"/>
          </a:p>
          <a:p>
            <a:r>
              <a:rPr lang="en-US" sz="2400" dirty="0"/>
              <a:t>LTAS transactions and solution times</a:t>
            </a:r>
          </a:p>
          <a:p>
            <a:r>
              <a:rPr lang="en-US" sz="2400" dirty="0">
                <a:effectLst/>
                <a:ea typeface="Times New Roman" panose="02020603050405020304" pitchFamily="18" charset="0"/>
              </a:rPr>
              <a:t>CRR auction limits table – no </a:t>
            </a:r>
            <a:r>
              <a:rPr lang="en-US" sz="2400" dirty="0">
                <a:ea typeface="Times New Roman" panose="02020603050405020304" pitchFamily="18" charset="0"/>
              </a:rPr>
              <a:t>updates</a:t>
            </a:r>
          </a:p>
          <a:p>
            <a:r>
              <a:rPr lang="en-US" sz="2400" dirty="0">
                <a:hlinkClick r:id="rId2"/>
              </a:rPr>
              <a:t>NPRR 1292 Granular Product Type for CRR TOU</a:t>
            </a:r>
            <a:endParaRPr lang="en-US" sz="2400" dirty="0">
              <a:ea typeface="Times New Roman" panose="02020603050405020304" pitchFamily="18" charset="0"/>
            </a:endParaRPr>
          </a:p>
          <a:p>
            <a:endParaRPr lang="en-US" sz="2400" dirty="0">
              <a:ea typeface="Times New Roman" panose="02020603050405020304" pitchFamily="18" charset="0"/>
            </a:endParaRPr>
          </a:p>
          <a:p>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3803278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D96A6-2116-5CB2-B2CF-F1B4B3CA313E}"/>
              </a:ext>
            </a:extLst>
          </p:cNvPr>
          <p:cNvSpPr>
            <a:spLocks noGrp="1"/>
          </p:cNvSpPr>
          <p:nvPr>
            <p:ph type="title"/>
          </p:nvPr>
        </p:nvSpPr>
        <p:spPr/>
        <p:txBody>
          <a:bodyPr/>
          <a:lstStyle/>
          <a:p>
            <a:r>
              <a:rPr lang="en-US" dirty="0"/>
              <a:t>Historical LTAS transactions and solution times</a:t>
            </a:r>
          </a:p>
        </p:txBody>
      </p:sp>
      <p:sp>
        <p:nvSpPr>
          <p:cNvPr id="4" name="Slide Number Placeholder 3">
            <a:extLst>
              <a:ext uri="{FF2B5EF4-FFF2-40B4-BE49-F238E27FC236}">
                <a16:creationId xmlns:a16="http://schemas.microsoft.com/office/drawing/2014/main" id="{B01206FF-9160-CC5B-6878-6BCA9C62EF25}"/>
              </a:ext>
            </a:extLst>
          </p:cNvPr>
          <p:cNvSpPr>
            <a:spLocks noGrp="1"/>
          </p:cNvSpPr>
          <p:nvPr>
            <p:ph type="sldNum" sz="quarter" idx="4"/>
          </p:nvPr>
        </p:nvSpPr>
        <p:spPr/>
        <p:txBody>
          <a:bodyPr/>
          <a:lstStyle/>
          <a:p>
            <a:fld id="{1D93BD3E-1E9A-4970-A6F7-E7AC52762E0C}" type="slidenum">
              <a:rPr lang="en-US" smtClean="0"/>
              <a:pPr/>
              <a:t>3</a:t>
            </a:fld>
            <a:endParaRPr lang="en-US"/>
          </a:p>
        </p:txBody>
      </p:sp>
      <p:pic>
        <p:nvPicPr>
          <p:cNvPr id="8" name="Picture 7">
            <a:extLst>
              <a:ext uri="{FF2B5EF4-FFF2-40B4-BE49-F238E27FC236}">
                <a16:creationId xmlns:a16="http://schemas.microsoft.com/office/drawing/2014/main" id="{68E0DC42-9636-CB0E-45A1-637F9F879DE4}"/>
              </a:ext>
            </a:extLst>
          </p:cNvPr>
          <p:cNvPicPr>
            <a:picLocks noChangeAspect="1"/>
          </p:cNvPicPr>
          <p:nvPr/>
        </p:nvPicPr>
        <p:blipFill>
          <a:blip r:embed="rId2"/>
          <a:stretch>
            <a:fillRect/>
          </a:stretch>
        </p:blipFill>
        <p:spPr>
          <a:xfrm>
            <a:off x="152400" y="931287"/>
            <a:ext cx="8839200" cy="5173833"/>
          </a:xfrm>
          <a:prstGeom prst="rect">
            <a:avLst/>
          </a:prstGeom>
        </p:spPr>
      </p:pic>
    </p:spTree>
    <p:extLst>
      <p:ext uri="{BB962C8B-B14F-4D97-AF65-F5344CB8AC3E}">
        <p14:creationId xmlns:p14="http://schemas.microsoft.com/office/powerpoint/2010/main" val="3039539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924A8-7A71-4F35-D72B-075962CB4947}"/>
              </a:ext>
            </a:extLst>
          </p:cNvPr>
          <p:cNvSpPr>
            <a:spLocks noGrp="1"/>
          </p:cNvSpPr>
          <p:nvPr>
            <p:ph type="title"/>
          </p:nvPr>
        </p:nvSpPr>
        <p:spPr/>
        <p:txBody>
          <a:bodyPr/>
          <a:lstStyle/>
          <a:p>
            <a:r>
              <a:rPr lang="en-US" sz="2800" dirty="0">
                <a:effectLst/>
                <a:ea typeface="Times New Roman" panose="02020603050405020304" pitchFamily="18" charset="0"/>
              </a:rPr>
              <a:t>CRR auction transaction limits – no updates</a:t>
            </a:r>
            <a:endParaRPr lang="en-US" dirty="0"/>
          </a:p>
        </p:txBody>
      </p:sp>
      <p:sp>
        <p:nvSpPr>
          <p:cNvPr id="3" name="Content Placeholder 2">
            <a:extLst>
              <a:ext uri="{FF2B5EF4-FFF2-40B4-BE49-F238E27FC236}">
                <a16:creationId xmlns:a16="http://schemas.microsoft.com/office/drawing/2014/main" id="{D2D7473D-44FE-68B1-C418-44851285AE25}"/>
              </a:ext>
            </a:extLst>
          </p:cNvPr>
          <p:cNvSpPr>
            <a:spLocks noGrp="1"/>
          </p:cNvSpPr>
          <p:nvPr>
            <p:ph idx="1"/>
          </p:nvPr>
        </p:nvSpPr>
        <p:spPr>
          <a:xfrm>
            <a:off x="304800" y="914400"/>
            <a:ext cx="8534400" cy="5334000"/>
          </a:xfrm>
        </p:spPr>
        <p:txBody>
          <a:bodyPr/>
          <a:lstStyle/>
          <a:p>
            <a:pPr marL="457200" lvl="1" indent="0">
              <a:spcBef>
                <a:spcPts val="0"/>
              </a:spcBef>
              <a:buNone/>
            </a:pPr>
            <a:endParaRPr lang="en-US" sz="1400" dirty="0">
              <a:ea typeface="Times New Roman" panose="02020603050405020304" pitchFamily="18" charset="0"/>
            </a:endParaRPr>
          </a:p>
          <a:p>
            <a:pPr lvl="1">
              <a:spcBef>
                <a:spcPts val="0"/>
              </a:spcBef>
            </a:pPr>
            <a:endParaRPr lang="en-US" sz="1400" dirty="0">
              <a:ea typeface="Times New Roman" panose="02020603050405020304" pitchFamily="18" charset="0"/>
            </a:endParaRPr>
          </a:p>
        </p:txBody>
      </p:sp>
      <p:sp>
        <p:nvSpPr>
          <p:cNvPr id="4" name="Slide Number Placeholder 3">
            <a:extLst>
              <a:ext uri="{FF2B5EF4-FFF2-40B4-BE49-F238E27FC236}">
                <a16:creationId xmlns:a16="http://schemas.microsoft.com/office/drawing/2014/main" id="{508739A3-F250-95D8-E8EE-6841E4F673E2}"/>
              </a:ext>
            </a:extLst>
          </p:cNvPr>
          <p:cNvSpPr>
            <a:spLocks noGrp="1"/>
          </p:cNvSpPr>
          <p:nvPr>
            <p:ph type="sldNum" sz="quarter" idx="4"/>
          </p:nvPr>
        </p:nvSpPr>
        <p:spPr/>
        <p:txBody>
          <a:bodyPr/>
          <a:lstStyle/>
          <a:p>
            <a:fld id="{1D93BD3E-1E9A-4970-A6F7-E7AC52762E0C}" type="slidenum">
              <a:rPr lang="en-US" smtClean="0"/>
              <a:pPr/>
              <a:t>4</a:t>
            </a:fld>
            <a:endParaRPr lang="en-US"/>
          </a:p>
        </p:txBody>
      </p:sp>
      <p:pic>
        <p:nvPicPr>
          <p:cNvPr id="9" name="Picture 8">
            <a:extLst>
              <a:ext uri="{FF2B5EF4-FFF2-40B4-BE49-F238E27FC236}">
                <a16:creationId xmlns:a16="http://schemas.microsoft.com/office/drawing/2014/main" id="{557B4C3D-F087-D824-664B-53BB79456FC7}"/>
              </a:ext>
            </a:extLst>
          </p:cNvPr>
          <p:cNvPicPr>
            <a:picLocks noChangeAspect="1"/>
          </p:cNvPicPr>
          <p:nvPr/>
        </p:nvPicPr>
        <p:blipFill>
          <a:blip r:embed="rId2"/>
          <a:stretch>
            <a:fillRect/>
          </a:stretch>
        </p:blipFill>
        <p:spPr>
          <a:xfrm>
            <a:off x="990600" y="1219200"/>
            <a:ext cx="6748839" cy="2314685"/>
          </a:xfrm>
          <a:prstGeom prst="rect">
            <a:avLst/>
          </a:prstGeom>
        </p:spPr>
      </p:pic>
      <p:sp>
        <p:nvSpPr>
          <p:cNvPr id="5" name="TextBox 4">
            <a:extLst>
              <a:ext uri="{FF2B5EF4-FFF2-40B4-BE49-F238E27FC236}">
                <a16:creationId xmlns:a16="http://schemas.microsoft.com/office/drawing/2014/main" id="{D11243BB-82DA-1CEF-931E-386DCD1ED3E7}"/>
              </a:ext>
            </a:extLst>
          </p:cNvPr>
          <p:cNvSpPr txBox="1"/>
          <p:nvPr/>
        </p:nvSpPr>
        <p:spPr>
          <a:xfrm>
            <a:off x="838200" y="4114800"/>
            <a:ext cx="7086600" cy="1477328"/>
          </a:xfrm>
          <a:prstGeom prst="rect">
            <a:avLst/>
          </a:prstGeom>
          <a:noFill/>
        </p:spPr>
        <p:txBody>
          <a:bodyPr wrap="square" rtlCol="0">
            <a:spAutoFit/>
          </a:bodyPr>
          <a:lstStyle/>
          <a:p>
            <a:r>
              <a:rPr lang="en-US" b="1" dirty="0"/>
              <a:t>Note: </a:t>
            </a:r>
            <a:r>
              <a:rPr lang="en-US" dirty="0"/>
              <a:t>The per-CRRAH limit for Seq2 may need to be lowered depending on transactions submitted for Seq1 (bid window close on 10/23/2025). If ERCOT lowers the per-CRRAH limit for Seq2, the 2026.2nd6.AnnualAuction.Seq2 auction notice will contain the updated limit.</a:t>
            </a:r>
          </a:p>
        </p:txBody>
      </p:sp>
    </p:spTree>
    <p:extLst>
      <p:ext uri="{BB962C8B-B14F-4D97-AF65-F5344CB8AC3E}">
        <p14:creationId xmlns:p14="http://schemas.microsoft.com/office/powerpoint/2010/main" val="1120171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450B9-935A-4750-CCAB-E0ABBF85ADC6}"/>
              </a:ext>
            </a:extLst>
          </p:cNvPr>
          <p:cNvSpPr>
            <a:spLocks noGrp="1"/>
          </p:cNvSpPr>
          <p:nvPr>
            <p:ph type="title"/>
          </p:nvPr>
        </p:nvSpPr>
        <p:spPr/>
        <p:txBody>
          <a:bodyPr/>
          <a:lstStyle/>
          <a:p>
            <a:r>
              <a:rPr lang="en-US" dirty="0">
                <a:hlinkClick r:id="rId2"/>
              </a:rPr>
              <a:t>NPRR 1292 Granular Product Type for CRR TOU</a:t>
            </a:r>
            <a:endParaRPr lang="en-US" dirty="0"/>
          </a:p>
        </p:txBody>
      </p:sp>
      <p:sp>
        <p:nvSpPr>
          <p:cNvPr id="3" name="Content Placeholder 2">
            <a:extLst>
              <a:ext uri="{FF2B5EF4-FFF2-40B4-BE49-F238E27FC236}">
                <a16:creationId xmlns:a16="http://schemas.microsoft.com/office/drawing/2014/main" id="{00643824-233D-0B62-EEFC-34E78F424DBF}"/>
              </a:ext>
            </a:extLst>
          </p:cNvPr>
          <p:cNvSpPr>
            <a:spLocks noGrp="1"/>
          </p:cNvSpPr>
          <p:nvPr>
            <p:ph idx="1"/>
          </p:nvPr>
        </p:nvSpPr>
        <p:spPr>
          <a:xfrm>
            <a:off x="304800" y="838200"/>
            <a:ext cx="8534400" cy="4929433"/>
          </a:xfrm>
        </p:spPr>
        <p:txBody>
          <a:bodyPr/>
          <a:lstStyle/>
          <a:p>
            <a:pPr marL="0" indent="0">
              <a:buNone/>
            </a:pPr>
            <a:r>
              <a:rPr lang="en-US" sz="2000" dirty="0"/>
              <a:t>We are still in discussion with the vendor.</a:t>
            </a:r>
          </a:p>
          <a:p>
            <a:pPr marL="0" indent="0">
              <a:buNone/>
            </a:pPr>
            <a:endParaRPr lang="en-US" sz="2000" dirty="0"/>
          </a:p>
          <a:p>
            <a:r>
              <a:rPr lang="en-US" sz="1800" dirty="0"/>
              <a:t>We anticipate being able to submit bids for PeakWD and PeakWE. Awarded PeakWD or PeakWE bids would have two CRR IDs (one for solar and one for non-solar TOUs). </a:t>
            </a:r>
          </a:p>
          <a:p>
            <a:r>
              <a:rPr lang="en-US" sz="1800" dirty="0"/>
              <a:t>Still discussing how transition would work for calendar years already in flight (i.e., PCRRs already allocated, TOUs already defined).</a:t>
            </a:r>
          </a:p>
          <a:p>
            <a:r>
              <a:rPr lang="en-US" sz="1800" dirty="0"/>
              <a:t>Planning to restructure LTAS auctions with this implementation (changing to 6 monthly optimizations)</a:t>
            </a:r>
          </a:p>
          <a:p>
            <a:r>
              <a:rPr lang="en-US" sz="1800" dirty="0"/>
              <a:t>We are planning for NPRR 1292 to be implemented in the same release as removal of the budget constraint. If the budget constraint is not removed at the same time, the optimization run time may be significantly longer. In the testing phase this would be studied.</a:t>
            </a:r>
          </a:p>
          <a:p>
            <a:r>
              <a:rPr lang="en-US" sz="1800" dirty="0"/>
              <a:t>For PeakWD and PeakWE CRRs existing in baseload at the time of implementation of the new TOUs, those existing CRRs can only be offered as PeakWD and PeakWE bilaterally and in auctions.</a:t>
            </a:r>
          </a:p>
          <a:p>
            <a:endParaRPr lang="en-US" sz="2000" dirty="0"/>
          </a:p>
          <a:p>
            <a:endParaRPr lang="en-US" dirty="0"/>
          </a:p>
        </p:txBody>
      </p:sp>
      <p:sp>
        <p:nvSpPr>
          <p:cNvPr id="4" name="Slide Number Placeholder 3">
            <a:extLst>
              <a:ext uri="{FF2B5EF4-FFF2-40B4-BE49-F238E27FC236}">
                <a16:creationId xmlns:a16="http://schemas.microsoft.com/office/drawing/2014/main" id="{84A91F47-261B-0EA0-0723-D1D5CDDDA3A4}"/>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404026584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21857</TotalTime>
  <Words>268</Words>
  <Application>Microsoft Office PowerPoint</Application>
  <PresentationFormat>On-screen Show (4:3)</PresentationFormat>
  <Paragraphs>24</Paragraphs>
  <Slides>5</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vt:i4>
      </vt:variant>
    </vt:vector>
  </HeadingPairs>
  <TitlesOfParts>
    <vt:vector size="11" baseType="lpstr">
      <vt:lpstr>Arial</vt:lpstr>
      <vt:lpstr>Calibri</vt:lpstr>
      <vt:lpstr>Times New Roman</vt:lpstr>
      <vt:lpstr>1_Custom Design</vt:lpstr>
      <vt:lpstr>Office Theme</vt:lpstr>
      <vt:lpstr>Custom Design</vt:lpstr>
      <vt:lpstr>PowerPoint Presentation</vt:lpstr>
      <vt:lpstr>Agenda</vt:lpstr>
      <vt:lpstr>Historical LTAS transactions and solution times</vt:lpstr>
      <vt:lpstr>CRR auction transaction limits – no updates</vt:lpstr>
      <vt:lpstr>NPRR 1292 Granular Product Type for CRR TOU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Findley, Samantha</dc:creator>
  <cp:lastModifiedBy>Findley, Samantha</cp:lastModifiedBy>
  <cp:revision>14</cp:revision>
  <dcterms:created xsi:type="dcterms:W3CDTF">2016-10-07T18:07:55Z</dcterms:created>
  <dcterms:modified xsi:type="dcterms:W3CDTF">2025-10-16T21:36:56Z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2024-01-22T22:35:43Z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354487cd-844f-485b-a665-d1e5a4197d8b</vt:lpwstr>
  </property>
  <property fmtid="{D5CDD505-2E9C-101B-9397-08002B2CF9AE}" pid="8" name="MSIP_Label_7084cbda-52b8-46fb-a7b7-cb5bd465ed85_ContentBits">
    <vt:lpwstr>0</vt:lpwstr>
  </property>
</Properties>
</file>