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8"/>
  </p:notesMasterIdLst>
  <p:handoutMasterIdLst>
    <p:handoutMasterId r:id="rId19"/>
  </p:handoutMasterIdLst>
  <p:sldIdLst>
    <p:sldId id="542" r:id="rId7"/>
    <p:sldId id="2694" r:id="rId8"/>
    <p:sldId id="3002" r:id="rId9"/>
    <p:sldId id="3003" r:id="rId10"/>
    <p:sldId id="3004" r:id="rId11"/>
    <p:sldId id="563" r:id="rId12"/>
    <p:sldId id="3008" r:id="rId13"/>
    <p:sldId id="3000" r:id="rId14"/>
    <p:sldId id="3001" r:id="rId15"/>
    <p:sldId id="2999" r:id="rId16"/>
    <p:sldId id="299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17EF241-D177-A944-4894-83113FDB6824}" name="Woodfin, Dan" initials="DW" userId="S::Dan.Woodfin@ercot.com::241f4bb4-a54f-4ff5-bea3-a7be5eec2bbc" providerId="AD"/>
  <p188:author id="{EA1B32BD-8A7A-163B-01A8-FF662E4D821A}" name="Mago, Nitika" initials="NM" userId="S::Nitika.Mago@ercot.com::eb4dfd7f-5a13-4bd1-acb0-2d627733e6c8" providerId="AD"/>
  <p188:author id="{7CAD32F3-9A8F-BBAB-6DC6-D1C0E300C730}" name="Butler, Luke" initials="LB" userId="S::Luke.Butler@ercot.com::cace11a8-8eef-4699-982e-2334d57899db"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C61"/>
    <a:srgbClr val="00AEC7"/>
    <a:srgbClr val="E6EBF0"/>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EDFD51-D7F6-4609-BA93-D979E6843B49}" v="3" dt="2025-10-15T16:35:43.739"/>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9" autoAdjust="0"/>
    <p:restoredTop sz="94660"/>
  </p:normalViewPr>
  <p:slideViewPr>
    <p:cSldViewPr snapToGrid="0">
      <p:cViewPr varScale="1">
        <p:scale>
          <a:sx n="66" d="100"/>
          <a:sy n="66" d="100"/>
        </p:scale>
        <p:origin x="1882" y="27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o, Nitika" userId="eb4dfd7f-5a13-4bd1-acb0-2d627733e6c8" providerId="ADAL" clId="{F6EDFD51-D7F6-4609-BA93-D979E6843B49}"/>
    <pc:docChg chg="addSld delSld modSld">
      <pc:chgData name="Mago, Nitika" userId="eb4dfd7f-5a13-4bd1-acb0-2d627733e6c8" providerId="ADAL" clId="{F6EDFD51-D7F6-4609-BA93-D979E6843B49}" dt="2025-10-15T16:35:43.739" v="9"/>
      <pc:docMkLst>
        <pc:docMk/>
      </pc:docMkLst>
      <pc:sldChg chg="add del">
        <pc:chgData name="Mago, Nitika" userId="eb4dfd7f-5a13-4bd1-acb0-2d627733e6c8" providerId="ADAL" clId="{F6EDFD51-D7F6-4609-BA93-D979E6843B49}" dt="2025-10-15T16:35:43.739" v="9"/>
        <pc:sldMkLst>
          <pc:docMk/>
          <pc:sldMk cId="1823363822" sldId="2994"/>
        </pc:sldMkLst>
      </pc:sldChg>
      <pc:sldChg chg="add del">
        <pc:chgData name="Mago, Nitika" userId="eb4dfd7f-5a13-4bd1-acb0-2d627733e6c8" providerId="ADAL" clId="{F6EDFD51-D7F6-4609-BA93-D979E6843B49}" dt="2025-10-15T16:35:43.739" v="9"/>
        <pc:sldMkLst>
          <pc:docMk/>
          <pc:sldMk cId="628080229" sldId="2999"/>
        </pc:sldMkLst>
      </pc:sldChg>
      <pc:sldChg chg="modSp add mod">
        <pc:chgData name="Mago, Nitika" userId="eb4dfd7f-5a13-4bd1-acb0-2d627733e6c8" providerId="ADAL" clId="{F6EDFD51-D7F6-4609-BA93-D979E6843B49}" dt="2025-10-15T15:57:21.987" v="8" actId="20577"/>
        <pc:sldMkLst>
          <pc:docMk/>
          <pc:sldMk cId="842830649" sldId="3000"/>
        </pc:sldMkLst>
        <pc:spChg chg="mod">
          <ac:chgData name="Mago, Nitika" userId="eb4dfd7f-5a13-4bd1-acb0-2d627733e6c8" providerId="ADAL" clId="{F6EDFD51-D7F6-4609-BA93-D979E6843B49}" dt="2025-10-15T15:57:21.987" v="8" actId="20577"/>
          <ac:spMkLst>
            <pc:docMk/>
            <pc:sldMk cId="842830649" sldId="3000"/>
            <ac:spMk id="3" creationId="{2CAB208B-E81A-98A3-AE9E-988EF7524BFB}"/>
          </ac:spMkLst>
        </pc:spChg>
      </pc:sldChg>
      <pc:sldChg chg="add del">
        <pc:chgData name="Mago, Nitika" userId="eb4dfd7f-5a13-4bd1-acb0-2d627733e6c8" providerId="ADAL" clId="{F6EDFD51-D7F6-4609-BA93-D979E6843B49}" dt="2025-10-15T16:35:43.739" v="9"/>
        <pc:sldMkLst>
          <pc:docMk/>
          <pc:sldMk cId="1246144578" sldId="3001"/>
        </pc:sldMkLst>
      </pc:sldChg>
      <pc:sldChg chg="del">
        <pc:chgData name="Mago, Nitika" userId="eb4dfd7f-5a13-4bd1-acb0-2d627733e6c8" providerId="ADAL" clId="{F6EDFD51-D7F6-4609-BA93-D979E6843B49}" dt="2025-10-15T14:32:36.116" v="0" actId="47"/>
        <pc:sldMkLst>
          <pc:docMk/>
          <pc:sldMk cId="1552317676" sldId="3005"/>
        </pc:sldMkLst>
      </pc:sldChg>
      <pc:sldChg chg="del">
        <pc:chgData name="Mago, Nitika" userId="eb4dfd7f-5a13-4bd1-acb0-2d627733e6c8" providerId="ADAL" clId="{F6EDFD51-D7F6-4609-BA93-D979E6843B49}" dt="2025-10-15T14:32:36.116" v="0" actId="47"/>
        <pc:sldMkLst>
          <pc:docMk/>
          <pc:sldMk cId="1299629686" sldId="3006"/>
        </pc:sldMkLst>
      </pc:sldChg>
      <pc:sldChg chg="del">
        <pc:chgData name="Mago, Nitika" userId="eb4dfd7f-5a13-4bd1-acb0-2d627733e6c8" providerId="ADAL" clId="{F6EDFD51-D7F6-4609-BA93-D979E6843B49}" dt="2025-10-15T14:32:36.116" v="0" actId="47"/>
        <pc:sldMkLst>
          <pc:docMk/>
          <pc:sldMk cId="1605813166" sldId="3007"/>
        </pc:sldMkLst>
      </pc:sldChg>
      <pc:sldChg chg="modSp mod">
        <pc:chgData name="Mago, Nitika" userId="eb4dfd7f-5a13-4bd1-acb0-2d627733e6c8" providerId="ADAL" clId="{F6EDFD51-D7F6-4609-BA93-D979E6843B49}" dt="2025-10-15T14:32:58.405" v="1" actId="6549"/>
        <pc:sldMkLst>
          <pc:docMk/>
          <pc:sldMk cId="1839493536" sldId="3008"/>
        </pc:sldMkLst>
        <pc:spChg chg="mod">
          <ac:chgData name="Mago, Nitika" userId="eb4dfd7f-5a13-4bd1-acb0-2d627733e6c8" providerId="ADAL" clId="{F6EDFD51-D7F6-4609-BA93-D979E6843B49}" dt="2025-10-15T14:32:58.405" v="1" actId="6549"/>
          <ac:spMkLst>
            <pc:docMk/>
            <pc:sldMk cId="1839493536" sldId="3008"/>
            <ac:spMk id="8" creationId="{6FF26C7F-73FD-2F35-EDEA-B4ECE57723E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10/15/2025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10/15/2025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4798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971313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 id="214748375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868" y="6553200"/>
            <a:ext cx="1181868" cy="230832"/>
          </a:xfrm>
          <a:prstGeom prst="rect">
            <a:avLst/>
          </a:prstGeom>
          <a:noFill/>
        </p:spPr>
        <p:txBody>
          <a:bodyPr wrap="square" rtlCol="0">
            <a:spAutoFit/>
          </a:bodyPr>
          <a:lstStyle/>
          <a:p>
            <a:r>
              <a:rPr lang="en-US" sz="9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a:solidFill>
                  <a:schemeClr val="tx1"/>
                </a:solidFill>
              </a:rPr>
              <a:t>INTERNAL</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urldefense.com/v3/__https:/view.officeapps.live.com/op/view.aspx?src=https*3A*2F*2Fwww.ercot.com*2Ffiles*2Fdocs*2F2024*2F03*2F18*2FRTC*2520B*2520Additional*2520examples*2520RUC*2520Capacity*2520Short*2520Calcs*252003172024*2520v1.pptx&amp;wdOrigin=BROWSELINK__;JSUlJSUlJSUlJSUlJSUlJSUl!!La4veWw!xl83CeQ9rY0723-BeOSRnAQBBKipYSQZD7f9QhIYwNKAGnMfnHKbVvdNnI_WJQtWH_KRxxhKmwlnYdnVel35AU8$" TargetMode="External"/><Relationship Id="rId2" Type="http://schemas.openxmlformats.org/officeDocument/2006/relationships/hyperlink" Target="https://urldefense.com/v3/__https:/view.officeapps.live.com/op/view.aspx?src=https*3A*2F*2Fwww.ercot.com*2Ffiles*2Fdocs*2F2024*2F02*2F14*2FRTC*2520B*2520Modifications*2520to*2520RUC*2520Capacity*2520Short*2520Calcs*252002192024*2520v2.pptx&amp;wdOrigin=BROWSELINK__;JSUlJSUlJSUlJSUlJSUlJSUl!!La4veWw!xl83CeQ9rY0723-BeOSRnAQBBKipYSQZD7f9QhIYwNKAGnMfnHKbVvdNnI_WJQtWH_KRxxhKmwlnYdnV-j1wEj4$" TargetMode="External"/><Relationship Id="rId1" Type="http://schemas.openxmlformats.org/officeDocument/2006/relationships/slideLayout" Target="../slideLayouts/slideLayout5.xml"/><Relationship Id="rId4" Type="http://schemas.openxmlformats.org/officeDocument/2006/relationships/hyperlink" Target="https://www.ercot.com/files/docs/2024/03/18/RTC%20B%20Modifications%20to%20RUC%20Capacity%20Short%20Calcs%2003172024%20v1.xls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oleObject" Target="../embeddings/oleObject1.bin"/><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96AC7B-343D-C2D2-D136-88D0521DB8CC}"/>
              </a:ext>
            </a:extLst>
          </p:cNvPr>
          <p:cNvSpPr>
            <a:spLocks noGrp="1"/>
          </p:cNvSpPr>
          <p:nvPr>
            <p:ph type="body" sz="quarter" idx="3"/>
          </p:nvPr>
        </p:nvSpPr>
        <p:spPr>
          <a:xfrm>
            <a:off x="3660214" y="4837176"/>
            <a:ext cx="4465283" cy="649224"/>
          </a:xfrm>
        </p:spPr>
        <p:txBody>
          <a:bodyPr/>
          <a:lstStyle/>
          <a:p>
            <a:r>
              <a:rPr lang="en-US" dirty="0"/>
              <a:t>RTCBTF</a:t>
            </a:r>
          </a:p>
          <a:p>
            <a:r>
              <a:rPr lang="en-US" dirty="0"/>
              <a:t>October 15, 2025</a:t>
            </a:r>
          </a:p>
        </p:txBody>
      </p:sp>
      <p:sp>
        <p:nvSpPr>
          <p:cNvPr id="3" name="Text Placeholder 2">
            <a:extLst>
              <a:ext uri="{FF2B5EF4-FFF2-40B4-BE49-F238E27FC236}">
                <a16:creationId xmlns:a16="http://schemas.microsoft.com/office/drawing/2014/main" id="{542C3C63-D111-285B-A640-25DA09DC5A8E}"/>
              </a:ext>
            </a:extLst>
          </p:cNvPr>
          <p:cNvSpPr>
            <a:spLocks noGrp="1"/>
          </p:cNvSpPr>
          <p:nvPr>
            <p:ph type="body" sz="quarter" idx="10"/>
          </p:nvPr>
        </p:nvSpPr>
        <p:spPr>
          <a:xfrm>
            <a:off x="3660213" y="3429000"/>
            <a:ext cx="4465283" cy="923544"/>
          </a:xfrm>
        </p:spPr>
        <p:txBody>
          <a:bodyPr/>
          <a:lstStyle/>
          <a:p>
            <a:r>
              <a:rPr lang="en-US" dirty="0"/>
              <a:t>Balancing Operations Planning Staff</a:t>
            </a:r>
          </a:p>
        </p:txBody>
      </p:sp>
      <p:sp>
        <p:nvSpPr>
          <p:cNvPr id="5" name="Text Placeholder 4">
            <a:extLst>
              <a:ext uri="{FF2B5EF4-FFF2-40B4-BE49-F238E27FC236}">
                <a16:creationId xmlns:a16="http://schemas.microsoft.com/office/drawing/2014/main" id="{B357E67D-9958-25E3-FE2A-CF1751D9FABE}"/>
              </a:ext>
            </a:extLst>
          </p:cNvPr>
          <p:cNvSpPr>
            <a:spLocks noGrp="1"/>
          </p:cNvSpPr>
          <p:nvPr>
            <p:ph type="body" sz="quarter" idx="11"/>
          </p:nvPr>
        </p:nvSpPr>
        <p:spPr>
          <a:xfrm>
            <a:off x="3624072" y="1271215"/>
            <a:ext cx="5519928" cy="2304288"/>
          </a:xfrm>
        </p:spPr>
        <p:txBody>
          <a:bodyPr/>
          <a:lstStyle/>
          <a:p>
            <a:r>
              <a:rPr lang="en-US" dirty="0"/>
              <a:t>RTC-RUC AS Deployment Factors for Go Live</a:t>
            </a:r>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8CA2C-686C-8191-C891-6D3BCD3604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A7CADB-5476-D354-F7E2-4DF772459057}"/>
              </a:ext>
            </a:extLst>
          </p:cNvPr>
          <p:cNvSpPr>
            <a:spLocks noGrp="1"/>
          </p:cNvSpPr>
          <p:nvPr>
            <p:ph type="title"/>
          </p:nvPr>
        </p:nvSpPr>
        <p:spPr/>
        <p:txBody>
          <a:bodyPr lIns="91440" tIns="45720" rIns="91440" bIns="45720" anchor="t"/>
          <a:lstStyle/>
          <a:p>
            <a:r>
              <a:rPr lang="en-US"/>
              <a:t>RUC with Implementation of RTC+B Project</a:t>
            </a:r>
          </a:p>
        </p:txBody>
      </p:sp>
      <p:sp>
        <p:nvSpPr>
          <p:cNvPr id="3" name="Content Placeholder 2">
            <a:extLst>
              <a:ext uri="{FF2B5EF4-FFF2-40B4-BE49-F238E27FC236}">
                <a16:creationId xmlns:a16="http://schemas.microsoft.com/office/drawing/2014/main" id="{04FBD8B0-3985-6209-2FA1-40BC9804800A}"/>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buFont typeface="+mj-lt"/>
              <a:buAutoNum type="arabicPeriod"/>
            </a:pPr>
            <a:r>
              <a:rPr lang="en-US" sz="1400">
                <a:solidFill>
                  <a:schemeClr val="tx2"/>
                </a:solidFill>
              </a:rPr>
              <a:t>DRUC and HRUC will be the tools to assess if enough capacity (MW &amp; MWh) is available (and in the right locations) to ensure RTC SCED will have enough capacity (and State of Charge) to solve for energy and Ancillary Services.</a:t>
            </a:r>
            <a:endParaRPr lang="en-US" sz="1400">
              <a:solidFill>
                <a:schemeClr val="tx2"/>
              </a:solidFill>
              <a:cs typeface="Arial"/>
            </a:endParaRPr>
          </a:p>
          <a:p>
            <a:pPr>
              <a:spcBef>
                <a:spcPts val="400"/>
              </a:spcBef>
              <a:spcAft>
                <a:spcPts val="400"/>
              </a:spcAft>
              <a:buFont typeface="+mj-lt"/>
              <a:buAutoNum type="arabicPeriod"/>
            </a:pPr>
            <a:r>
              <a:rPr lang="en-US" sz="1400">
                <a:solidFill>
                  <a:schemeClr val="tx2"/>
                </a:solidFill>
              </a:rPr>
              <a:t>Similar to today, ESRs will NOT be seen as OFF and are therefore NOT available to be RUCed.   In other words, the RUC software will NOT RUC an ESR to come online.  (ESRs should have a status of “ON”, “ONOS” “ONTEST”, “ONEMR”, “ONHOLD” or “OUT.” “OUT” should be used only if the resource is “broken.”)</a:t>
            </a:r>
          </a:p>
          <a:p>
            <a:pPr>
              <a:spcBef>
                <a:spcPts val="400"/>
              </a:spcBef>
              <a:spcAft>
                <a:spcPts val="400"/>
              </a:spcAft>
              <a:buFont typeface="+mj-lt"/>
              <a:buAutoNum type="arabicPeriod"/>
            </a:pPr>
            <a:r>
              <a:rPr lang="en-US" sz="1400">
                <a:solidFill>
                  <a:schemeClr val="tx2"/>
                </a:solidFill>
              </a:rPr>
              <a:t>In evaluating the capability of the online Resources (and those shown off-line), the full capability of the Resources (including ESRs) planned to be available will be “fair game” for the RUC software. In other words, with the RTC+B implementation the RUC software will not assume Ancillary Services are carried by any particular Resource and will consider all possibilities of where to carry Ancillary Services for future hours.</a:t>
            </a:r>
          </a:p>
          <a:p>
            <a:pPr>
              <a:spcBef>
                <a:spcPts val="400"/>
              </a:spcBef>
              <a:spcAft>
                <a:spcPts val="400"/>
              </a:spcAft>
              <a:buFont typeface="+mj-lt"/>
              <a:buAutoNum type="arabicPeriod"/>
            </a:pPr>
            <a:r>
              <a:rPr lang="en-US" sz="1400">
                <a:solidFill>
                  <a:schemeClr val="tx2"/>
                </a:solidFill>
              </a:rPr>
              <a:t>The RUC software will </a:t>
            </a:r>
            <a:r>
              <a:rPr lang="en-US" sz="1400" b="1">
                <a:solidFill>
                  <a:schemeClr val="tx2"/>
                </a:solidFill>
              </a:rPr>
              <a:t>use the Hour Beginning SoC (HB SoC) </a:t>
            </a:r>
            <a:r>
              <a:rPr lang="en-US" sz="1400">
                <a:solidFill>
                  <a:schemeClr val="tx2"/>
                </a:solidFill>
              </a:rPr>
              <a:t>provided by the QSEs in their COPS for each ESR to appropriately limit the possible use/capability of each ESR.</a:t>
            </a:r>
          </a:p>
          <a:p>
            <a:pPr>
              <a:spcBef>
                <a:spcPts val="400"/>
              </a:spcBef>
              <a:spcAft>
                <a:spcPts val="400"/>
              </a:spcAft>
              <a:buFont typeface="+mj-lt"/>
              <a:buAutoNum type="arabicPeriod"/>
            </a:pPr>
            <a:r>
              <a:rPr lang="en-US" sz="1400">
                <a:solidFill>
                  <a:schemeClr val="tx2"/>
                </a:solidFill>
              </a:rPr>
              <a:t>The RUC process self-schedules ESRs to their HB </a:t>
            </a:r>
            <a:r>
              <a:rPr lang="en-US" sz="1400" err="1">
                <a:solidFill>
                  <a:schemeClr val="tx2"/>
                </a:solidFill>
              </a:rPr>
              <a:t>SoC.</a:t>
            </a:r>
            <a:r>
              <a:rPr lang="en-US" sz="1400">
                <a:solidFill>
                  <a:schemeClr val="tx2"/>
                </a:solidFill>
              </a:rPr>
              <a:t> The process of self-scheduling evaluates the change in the COP submitted HB SoC (change in stored energy SoC) across two consecutive hours and determines the best use of that change in energy – combination of charging or discharging the ESR as Base Points and/or procuring Ancillary Services considering Deployment Factors for that hour. </a:t>
            </a:r>
          </a:p>
          <a:p>
            <a:pPr>
              <a:spcBef>
                <a:spcPts val="400"/>
              </a:spcBef>
              <a:spcAft>
                <a:spcPts val="400"/>
              </a:spcAft>
              <a:buFont typeface="+mj-lt"/>
              <a:buAutoNum type="arabicPeriod"/>
            </a:pPr>
            <a:r>
              <a:rPr lang="en-US" sz="1400">
                <a:solidFill>
                  <a:schemeClr val="tx2"/>
                </a:solidFill>
              </a:rPr>
              <a:t> </a:t>
            </a:r>
            <a:r>
              <a:rPr lang="en-US" sz="1400" b="1">
                <a:solidFill>
                  <a:schemeClr val="tx2"/>
                </a:solidFill>
              </a:rPr>
              <a:t>Deployment Factors (DFs) are used to simulate deployment of Ancillary Services for an hour</a:t>
            </a:r>
            <a:r>
              <a:rPr lang="en-US" sz="1400">
                <a:solidFill>
                  <a:schemeClr val="tx2"/>
                </a:solidFill>
              </a:rPr>
              <a:t>. (Deployment Factors could be 0, 1 or between 0 and 1.  There will be a projected DF for each AS and for each hour.)</a:t>
            </a:r>
          </a:p>
          <a:p>
            <a:pPr>
              <a:spcBef>
                <a:spcPts val="400"/>
              </a:spcBef>
              <a:spcAft>
                <a:spcPts val="400"/>
              </a:spcAft>
              <a:buFont typeface="+mj-lt"/>
              <a:buAutoNum type="arabicPeriod"/>
            </a:pPr>
            <a:endParaRPr lang="en-US" sz="1400">
              <a:solidFill>
                <a:schemeClr val="tx2"/>
              </a:solidFill>
            </a:endParaRPr>
          </a:p>
          <a:p>
            <a:pPr>
              <a:spcBef>
                <a:spcPts val="1400"/>
              </a:spcBef>
              <a:spcAft>
                <a:spcPts val="600"/>
              </a:spcAft>
              <a:buFont typeface="+mj-lt"/>
              <a:buAutoNum type="arabicPeriod"/>
            </a:pPr>
            <a:endParaRPr lang="en-US" sz="1400">
              <a:solidFill>
                <a:schemeClr val="tx2"/>
              </a:solidFill>
              <a:cs typeface="Arial"/>
            </a:endParaRPr>
          </a:p>
          <a:p>
            <a:pPr marL="0" indent="0">
              <a:buNone/>
            </a:pPr>
            <a:endParaRPr lang="en-US" sz="1000">
              <a:solidFill>
                <a:schemeClr val="tx2"/>
              </a:solidFill>
              <a:cs typeface="Arial"/>
            </a:endParaRPr>
          </a:p>
          <a:p>
            <a:pPr marL="0" indent="0">
              <a:buNone/>
            </a:pPr>
            <a:endParaRPr lang="en-US" sz="1400">
              <a:solidFill>
                <a:schemeClr val="tx2"/>
              </a:solidFill>
              <a:cs typeface="Arial"/>
            </a:endParaRPr>
          </a:p>
        </p:txBody>
      </p:sp>
      <p:sp>
        <p:nvSpPr>
          <p:cNvPr id="6" name="Slide Number Placeholder 5">
            <a:extLst>
              <a:ext uri="{FF2B5EF4-FFF2-40B4-BE49-F238E27FC236}">
                <a16:creationId xmlns:a16="http://schemas.microsoft.com/office/drawing/2014/main" id="{53CC6E22-6B15-D9F1-F558-0C70AB6334A4}"/>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628080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B94B2-800B-95AF-2B45-EFB427C3EB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7F804E-1D56-1578-CF5C-DCCD912F5F85}"/>
              </a:ext>
            </a:extLst>
          </p:cNvPr>
          <p:cNvSpPr>
            <a:spLocks noGrp="1"/>
          </p:cNvSpPr>
          <p:nvPr>
            <p:ph type="title"/>
          </p:nvPr>
        </p:nvSpPr>
        <p:spPr/>
        <p:txBody>
          <a:bodyPr lIns="91440" tIns="45720" rIns="91440" bIns="45720" anchor="t"/>
          <a:lstStyle/>
          <a:p>
            <a:r>
              <a:rPr lang="en-US"/>
              <a:t>RUC with Implementation of RTC+B Project, Contd.</a:t>
            </a:r>
          </a:p>
        </p:txBody>
      </p:sp>
      <p:sp>
        <p:nvSpPr>
          <p:cNvPr id="4" name="Slide Number Placeholder 3">
            <a:extLst>
              <a:ext uri="{FF2B5EF4-FFF2-40B4-BE49-F238E27FC236}">
                <a16:creationId xmlns:a16="http://schemas.microsoft.com/office/drawing/2014/main" id="{E1A6D627-47C3-AAFD-A14E-86A9B6B51C54}"/>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lang="en-US" dirty="0"/>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a:ln>
                <a:noFill/>
              </a:ln>
              <a:solidFill>
                <a:srgbClr val="FFFFFF"/>
              </a:solidFill>
              <a:effectLst/>
              <a:uLnTx/>
              <a:uFillTx/>
              <a:latin typeface="Arial"/>
              <a:ea typeface="+mn-ea"/>
              <a:cs typeface="+mn-cs"/>
            </a:endParaRPr>
          </a:p>
        </p:txBody>
      </p:sp>
      <p:sp>
        <p:nvSpPr>
          <p:cNvPr id="3" name="Content Placeholder 2">
            <a:extLst>
              <a:ext uri="{FF2B5EF4-FFF2-40B4-BE49-F238E27FC236}">
                <a16:creationId xmlns:a16="http://schemas.microsoft.com/office/drawing/2014/main" id="{B1F5B11E-537A-8EBB-86B7-37128F424036}"/>
              </a:ext>
            </a:extLst>
          </p:cNvPr>
          <p:cNvSpPr>
            <a:spLocks noGrp="1"/>
          </p:cNvSpPr>
          <p:nvPr>
            <p:ph idx="4294967295"/>
          </p:nvPr>
        </p:nvSpPr>
        <p:spPr>
          <a:xfrm>
            <a:off x="247472" y="762000"/>
            <a:ext cx="8725256" cy="5459338"/>
          </a:xfrm>
          <a:prstGeom prst="rect">
            <a:avLst/>
          </a:prstGeom>
        </p:spPr>
        <p:txBody>
          <a:bodyPr lIns="91440" tIns="45720" rIns="91440" bIns="45720" anchor="t"/>
          <a:lstStyle/>
          <a:p>
            <a:pPr>
              <a:spcBef>
                <a:spcPts val="1400"/>
              </a:spcBef>
              <a:spcAft>
                <a:spcPts val="600"/>
              </a:spcAft>
              <a:buFont typeface="+mj-lt"/>
              <a:buAutoNum type="arabicPeriod" startAt="7"/>
            </a:pPr>
            <a:r>
              <a:rPr lang="en-US" sz="1400">
                <a:solidFill>
                  <a:schemeClr val="tx2"/>
                </a:solidFill>
              </a:rPr>
              <a:t>The RUC Capacity Short calculations will use optimization techniques to minimize a QSE’s potential energy and/or Ancillary Service shortfall. This optimization process, will also consider the change in the COP submitted HB SOC across consecutive hours for an ESR to determine the </a:t>
            </a:r>
            <a:r>
              <a:rPr lang="en-US" sz="1400" b="1">
                <a:solidFill>
                  <a:schemeClr val="tx2"/>
                </a:solidFill>
              </a:rPr>
              <a:t>best use of that change in energy to cover the QSE’s energy and Ancillary Services position for each hour in the RUC study period</a:t>
            </a:r>
            <a:r>
              <a:rPr lang="en-US" sz="1400">
                <a:solidFill>
                  <a:schemeClr val="tx2"/>
                </a:solidFill>
              </a:rPr>
              <a:t>. </a:t>
            </a:r>
          </a:p>
          <a:p>
            <a:pPr>
              <a:spcBef>
                <a:spcPts val="1400"/>
              </a:spcBef>
              <a:spcAft>
                <a:spcPts val="600"/>
              </a:spcAft>
              <a:buFont typeface="+mj-lt"/>
              <a:buAutoNum type="arabicPeriod" startAt="7"/>
            </a:pPr>
            <a:r>
              <a:rPr lang="en-US" sz="1400">
                <a:solidFill>
                  <a:schemeClr val="tx2"/>
                </a:solidFill>
              </a:rPr>
              <a:t>Links to background information on RUC Capacity Short Calculation:</a:t>
            </a:r>
            <a:endParaRPr lang="en-US" sz="1600">
              <a:solidFill>
                <a:schemeClr val="tx2"/>
              </a:solidFill>
            </a:endParaRPr>
          </a:p>
          <a:p>
            <a:pPr lvl="1" indent="-342900">
              <a:buFont typeface="Arial" panose="020B0604020202020204" pitchFamily="34" charset="0"/>
              <a:buChar char="•"/>
            </a:pPr>
            <a:r>
              <a:rPr lang="en-US" sz="1200" u="sng">
                <a:solidFill>
                  <a:srgbClr val="467886"/>
                </a:solidFill>
                <a:effectLst/>
                <a:latin typeface="Arial" panose="020B0604020202020204" pitchFamily="34" charset="0"/>
                <a:ea typeface="Times New Roman" panose="02020603050405020304" pitchFamily="18" charset="0"/>
                <a:cs typeface="Aptos" panose="020B0004020202020204" pitchFamily="34" charset="0"/>
                <a:hlinkClick r:id="rId2"/>
              </a:rPr>
              <a:t>RTC B Modifications to RUC Capacity Short Calcs 02192024 v2.pptx</a:t>
            </a:r>
            <a:endParaRPr lang="en-US" sz="1200">
              <a:effectLst/>
              <a:latin typeface="Aptos" panose="020B0004020202020204" pitchFamily="34" charset="0"/>
              <a:ea typeface="Aptos" panose="020B0004020202020204" pitchFamily="34" charset="0"/>
              <a:cs typeface="Aptos" panose="020B0004020202020204" pitchFamily="34" charset="0"/>
            </a:endParaRPr>
          </a:p>
          <a:p>
            <a:pPr lvl="1" indent="-342900">
              <a:buFont typeface="Arial" panose="020B0604020202020204" pitchFamily="34" charset="0"/>
              <a:buChar char="•"/>
            </a:pPr>
            <a:r>
              <a:rPr lang="en-US" sz="1200" u="sng">
                <a:solidFill>
                  <a:srgbClr val="467886"/>
                </a:solidFill>
                <a:effectLst/>
                <a:latin typeface="Arial" panose="020B0604020202020204" pitchFamily="34" charset="0"/>
                <a:ea typeface="Times New Roman" panose="02020603050405020304" pitchFamily="18" charset="0"/>
                <a:cs typeface="Aptos" panose="020B0004020202020204" pitchFamily="34" charset="0"/>
                <a:hlinkClick r:id="rId3"/>
              </a:rPr>
              <a:t>RTC B Additional examples RUC Capacity Short Calcs 03172024 v1.pptx</a:t>
            </a:r>
            <a:r>
              <a:rPr lang="en-US" sz="1600">
                <a:solidFill>
                  <a:schemeClr val="tx2"/>
                </a:solidFill>
              </a:rPr>
              <a:t> </a:t>
            </a:r>
          </a:p>
          <a:p>
            <a:pPr lvl="1" indent="-342900">
              <a:buFont typeface="Arial" panose="020B0604020202020204" pitchFamily="34" charset="0"/>
              <a:buChar char="•"/>
            </a:pPr>
            <a:r>
              <a:rPr lang="en-US" sz="1200" u="sng">
                <a:solidFill>
                  <a:srgbClr val="467886"/>
                </a:solidFill>
                <a:latin typeface="Arial" panose="020B0604020202020204" pitchFamily="34" charset="0"/>
                <a:hlinkClick r:id="rId4" tooltip="RTC+B Modifications to RUC Capacity Short Calcs 03172024">
                  <a:extLst>
                    <a:ext uri="{A12FA001-AC4F-418D-AE19-62706E023703}">
                      <ahyp:hlinkClr xmlns:ahyp="http://schemas.microsoft.com/office/drawing/2018/hyperlinkcolor" val="tx"/>
                    </a:ext>
                  </a:extLst>
                </a:hlinkClick>
              </a:rPr>
              <a:t>RTC+B Modifications to RUC Capacity Short Calcs 03172024</a:t>
            </a:r>
            <a:r>
              <a:rPr lang="en-US" sz="1200" u="sng">
                <a:solidFill>
                  <a:srgbClr val="467886"/>
                </a:solidFill>
                <a:latin typeface="Arial" panose="020B0604020202020204" pitchFamily="34" charset="0"/>
              </a:rPr>
              <a:t>  (This is a spreadsheet)</a:t>
            </a:r>
          </a:p>
          <a:p>
            <a:pPr lvl="1" indent="-342900">
              <a:buFont typeface="Symbol" panose="05050102010706020507" pitchFamily="18" charset="2"/>
              <a:buChar char=""/>
            </a:pPr>
            <a:endParaRPr lang="en-US" sz="1600">
              <a:solidFill>
                <a:schemeClr val="tx2"/>
              </a:solidFill>
            </a:endParaRPr>
          </a:p>
          <a:p>
            <a:endParaRPr lang="en-US" sz="1400">
              <a:cs typeface="Arial"/>
            </a:endParaRPr>
          </a:p>
        </p:txBody>
      </p:sp>
    </p:spTree>
    <p:extLst>
      <p:ext uri="{BB962C8B-B14F-4D97-AF65-F5344CB8AC3E}">
        <p14:creationId xmlns:p14="http://schemas.microsoft.com/office/powerpoint/2010/main" val="1823363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4F1AD-2932-ADA4-3CEF-AD3F97BD06B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22D9B2-2FA8-EAA2-7C61-B64EA9D1D3D9}"/>
              </a:ext>
            </a:extLst>
          </p:cNvPr>
          <p:cNvSpPr>
            <a:spLocks noGrp="1"/>
          </p:cNvSpPr>
          <p:nvPr>
            <p:ph type="title"/>
          </p:nvPr>
        </p:nvSpPr>
        <p:spPr/>
        <p:txBody>
          <a:bodyPr lIns="91440" tIns="45720" rIns="91440" bIns="45720" anchor="t"/>
          <a:lstStyle/>
          <a:p>
            <a:r>
              <a:rPr lang="en-US" dirty="0"/>
              <a:t>Introduction</a:t>
            </a:r>
          </a:p>
        </p:txBody>
      </p:sp>
      <p:sp>
        <p:nvSpPr>
          <p:cNvPr id="3" name="Content Placeholder 2">
            <a:extLst>
              <a:ext uri="{FF2B5EF4-FFF2-40B4-BE49-F238E27FC236}">
                <a16:creationId xmlns:a16="http://schemas.microsoft.com/office/drawing/2014/main" id="{809A5DB0-91DC-F9E8-B42B-827E0BAAAA29}"/>
              </a:ext>
            </a:extLst>
          </p:cNvPr>
          <p:cNvSpPr>
            <a:spLocks noGrp="1"/>
          </p:cNvSpPr>
          <p:nvPr>
            <p:ph idx="4294967295"/>
          </p:nvPr>
        </p:nvSpPr>
        <p:spPr>
          <a:xfrm>
            <a:off x="386469" y="985714"/>
            <a:ext cx="8147933" cy="4743450"/>
          </a:xfrm>
          <a:prstGeom prst="rect">
            <a:avLst/>
          </a:prstGeom>
        </p:spPr>
        <p:txBody>
          <a:bodyPr lIns="91440" tIns="45720" rIns="91440" bIns="45720" anchor="t"/>
          <a:lstStyle/>
          <a:p>
            <a:pPr>
              <a:spcBef>
                <a:spcPts val="400"/>
              </a:spcBef>
              <a:spcAft>
                <a:spcPts val="400"/>
              </a:spcAft>
            </a:pPr>
            <a:r>
              <a:rPr lang="en-US" sz="1400" dirty="0">
                <a:solidFill>
                  <a:schemeClr val="tx2"/>
                </a:solidFill>
              </a:rPr>
              <a:t>ERCOT has been actively working on analysis to formulate a strategy for setting Ancillary Service (AS) Deployment Factors (DFs) in Reliability Unit Commitment (RUC) studies in RTC.</a:t>
            </a:r>
          </a:p>
          <a:p>
            <a:pPr>
              <a:spcBef>
                <a:spcPts val="400"/>
              </a:spcBef>
              <a:spcAft>
                <a:spcPts val="400"/>
              </a:spcAft>
            </a:pPr>
            <a:endParaRPr lang="en-US" sz="800" dirty="0">
              <a:solidFill>
                <a:schemeClr val="tx2"/>
              </a:solidFill>
            </a:endParaRPr>
          </a:p>
          <a:p>
            <a:pPr>
              <a:spcBef>
                <a:spcPts val="400"/>
              </a:spcBef>
              <a:spcAft>
                <a:spcPts val="400"/>
              </a:spcAft>
            </a:pPr>
            <a:r>
              <a:rPr lang="en-US" sz="1400" dirty="0">
                <a:solidFill>
                  <a:schemeClr val="tx2"/>
                </a:solidFill>
              </a:rPr>
              <a:t>Note the ASDFs shared in this deck are for immediate use along with RTC Go-Live. These values have been selected based on functionality that is expected to be available at Go-Live and expected submission behavior.  </a:t>
            </a:r>
          </a:p>
          <a:p>
            <a:pPr lvl="1">
              <a:spcBef>
                <a:spcPts val="400"/>
              </a:spcBef>
              <a:spcAft>
                <a:spcPts val="400"/>
              </a:spcAft>
            </a:pPr>
            <a:r>
              <a:rPr lang="en-US" sz="1400" dirty="0">
                <a:solidFill>
                  <a:schemeClr val="tx2"/>
                </a:solidFill>
              </a:rPr>
              <a:t>Specifically, upon RTC Go-Live changing ASDFs will require manual operator action. To reduce the risk of human input errors, ERCOT intends to set ASDFs in a manner that minimizes manual operator action to change these. </a:t>
            </a:r>
          </a:p>
          <a:p>
            <a:pPr lvl="1">
              <a:spcBef>
                <a:spcPts val="400"/>
              </a:spcBef>
              <a:spcAft>
                <a:spcPts val="400"/>
              </a:spcAft>
            </a:pPr>
            <a:endParaRPr lang="en-US" sz="800" dirty="0">
              <a:solidFill>
                <a:schemeClr val="tx2"/>
              </a:solidFill>
            </a:endParaRPr>
          </a:p>
          <a:p>
            <a:pPr>
              <a:spcBef>
                <a:spcPts val="400"/>
              </a:spcBef>
              <a:spcAft>
                <a:spcPts val="400"/>
              </a:spcAft>
            </a:pPr>
            <a:r>
              <a:rPr lang="en-US" sz="1400" dirty="0">
                <a:solidFill>
                  <a:schemeClr val="tx2"/>
                </a:solidFill>
              </a:rPr>
              <a:t>Post-RTC Go-Live, as more operational experience with RTC is gained, ERCOT intends to transition to setting ASDFs a day or two days prior to the Operating Day informed by forecasted uncertainty or other relevant data.</a:t>
            </a:r>
          </a:p>
          <a:p>
            <a:pPr lvl="1">
              <a:spcBef>
                <a:spcPts val="400"/>
              </a:spcBef>
              <a:spcAft>
                <a:spcPts val="400"/>
              </a:spcAft>
            </a:pPr>
            <a:r>
              <a:rPr lang="en-US" sz="1400" dirty="0">
                <a:solidFill>
                  <a:schemeClr val="tx2"/>
                </a:solidFill>
              </a:rPr>
              <a:t>This approach will require system changes both to determine the appropriate ASDFs and establish a workflow that updates the ERCOT systems with these. </a:t>
            </a:r>
          </a:p>
          <a:p>
            <a:pPr lvl="1">
              <a:spcBef>
                <a:spcPts val="400"/>
              </a:spcBef>
              <a:spcAft>
                <a:spcPts val="400"/>
              </a:spcAft>
            </a:pPr>
            <a:endParaRPr lang="en-US" sz="800" dirty="0">
              <a:solidFill>
                <a:schemeClr val="tx2"/>
              </a:solidFill>
            </a:endParaRPr>
          </a:p>
          <a:p>
            <a:pPr>
              <a:spcBef>
                <a:spcPts val="400"/>
              </a:spcBef>
              <a:spcAft>
                <a:spcPts val="400"/>
              </a:spcAft>
            </a:pPr>
            <a:endParaRPr lang="en-US" sz="800" dirty="0">
              <a:solidFill>
                <a:schemeClr val="tx2"/>
              </a:solidFill>
            </a:endParaRPr>
          </a:p>
          <a:p>
            <a:pPr>
              <a:spcBef>
                <a:spcPts val="400"/>
              </a:spcBef>
              <a:spcAft>
                <a:spcPts val="400"/>
              </a:spcAft>
            </a:pPr>
            <a:endParaRPr lang="en-US" sz="1400" dirty="0">
              <a:solidFill>
                <a:schemeClr val="tx2"/>
              </a:solidFill>
            </a:endParaRPr>
          </a:p>
          <a:p>
            <a:pPr>
              <a:spcBef>
                <a:spcPts val="400"/>
              </a:spcBef>
              <a:spcAft>
                <a:spcPts val="400"/>
              </a:spcAft>
            </a:pPr>
            <a:endParaRPr lang="en-US" sz="1400" dirty="0">
              <a:solidFill>
                <a:schemeClr val="tx2"/>
              </a:solidFill>
            </a:endParaRPr>
          </a:p>
          <a:p>
            <a:pPr lvl="1">
              <a:spcBef>
                <a:spcPts val="400"/>
              </a:spcBef>
              <a:spcAft>
                <a:spcPts val="400"/>
              </a:spcAft>
            </a:pPr>
            <a:endParaRPr lang="en-US" sz="1400" dirty="0">
              <a:solidFill>
                <a:schemeClr val="tx2"/>
              </a:solidFill>
            </a:endParaRPr>
          </a:p>
          <a:p>
            <a:pPr>
              <a:spcBef>
                <a:spcPts val="400"/>
              </a:spcBef>
              <a:spcAft>
                <a:spcPts val="400"/>
              </a:spcAft>
            </a:pPr>
            <a:endParaRPr lang="en-US" sz="1800" dirty="0">
              <a:solidFill>
                <a:schemeClr val="tx2"/>
              </a:solidFill>
            </a:endParaRPr>
          </a:p>
          <a:p>
            <a:pPr lvl="1">
              <a:spcBef>
                <a:spcPts val="400"/>
              </a:spcBef>
              <a:spcAft>
                <a:spcPts val="400"/>
              </a:spcAft>
            </a:pPr>
            <a:endParaRPr lang="en-US" sz="1400" dirty="0">
              <a:solidFill>
                <a:schemeClr val="tx2"/>
              </a:solidFill>
            </a:endParaRPr>
          </a:p>
          <a:p>
            <a:pPr>
              <a:spcBef>
                <a:spcPts val="400"/>
              </a:spcBef>
              <a:spcAft>
                <a:spcPts val="400"/>
              </a:spcAft>
            </a:pPr>
            <a:endParaRPr lang="en-US" sz="1400" dirty="0">
              <a:solidFill>
                <a:schemeClr val="tx2"/>
              </a:solidFill>
            </a:endParaRPr>
          </a:p>
          <a:p>
            <a:pPr>
              <a:spcBef>
                <a:spcPts val="1400"/>
              </a:spcBef>
              <a:spcAft>
                <a:spcPts val="600"/>
              </a:spcAft>
              <a:buFont typeface="+mj-lt"/>
              <a:buAutoNum type="arabicPeriod"/>
            </a:pPr>
            <a:endParaRPr lang="en-US" sz="1400" dirty="0">
              <a:solidFill>
                <a:schemeClr val="tx2"/>
              </a:solidFill>
              <a:cs typeface="Arial"/>
            </a:endParaRPr>
          </a:p>
          <a:p>
            <a:pPr marL="0" indent="0">
              <a:buNone/>
            </a:pPr>
            <a:endParaRPr lang="en-US" sz="1000" dirty="0">
              <a:solidFill>
                <a:schemeClr val="tx2"/>
              </a:solidFill>
              <a:cs typeface="Arial"/>
            </a:endParaRPr>
          </a:p>
          <a:p>
            <a:pPr marL="0" indent="0">
              <a:buNone/>
            </a:pPr>
            <a:endParaRPr lang="en-US" sz="1400" dirty="0">
              <a:solidFill>
                <a:schemeClr val="tx2"/>
              </a:solidFill>
              <a:cs typeface="Arial"/>
            </a:endParaRPr>
          </a:p>
        </p:txBody>
      </p:sp>
      <p:sp>
        <p:nvSpPr>
          <p:cNvPr id="6" name="Slide Number Placeholder 5">
            <a:extLst>
              <a:ext uri="{FF2B5EF4-FFF2-40B4-BE49-F238E27FC236}">
                <a16:creationId xmlns:a16="http://schemas.microsoft.com/office/drawing/2014/main" id="{153A0EB8-F175-A53F-7DF4-9D107AD04C2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219359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193C-FB20-A829-4DD9-E027381836F0}"/>
              </a:ext>
            </a:extLst>
          </p:cNvPr>
          <p:cNvSpPr>
            <a:spLocks noGrp="1"/>
          </p:cNvSpPr>
          <p:nvPr>
            <p:ph type="title"/>
          </p:nvPr>
        </p:nvSpPr>
        <p:spPr/>
        <p:txBody>
          <a:bodyPr/>
          <a:lstStyle/>
          <a:p>
            <a:r>
              <a:rPr lang="en-US" dirty="0"/>
              <a:t>Introduction, Contd.</a:t>
            </a:r>
          </a:p>
        </p:txBody>
      </p:sp>
      <p:sp>
        <p:nvSpPr>
          <p:cNvPr id="4" name="Content Placeholder 3">
            <a:extLst>
              <a:ext uri="{FF2B5EF4-FFF2-40B4-BE49-F238E27FC236}">
                <a16:creationId xmlns:a16="http://schemas.microsoft.com/office/drawing/2014/main" id="{BB308DB5-D870-AA35-E05A-EC2DAA4F6F5C}"/>
              </a:ext>
            </a:extLst>
          </p:cNvPr>
          <p:cNvSpPr>
            <a:spLocks noGrp="1"/>
          </p:cNvSpPr>
          <p:nvPr>
            <p:ph idx="1"/>
          </p:nvPr>
        </p:nvSpPr>
        <p:spPr/>
        <p:txBody>
          <a:bodyPr/>
          <a:lstStyle/>
          <a:p>
            <a:r>
              <a:rPr lang="en-US" sz="1400" dirty="0">
                <a:solidFill>
                  <a:schemeClr val="tx2"/>
                </a:solidFill>
              </a:rPr>
              <a:t>In the September 25 RTCTF meeting materials for this topic, ERCOT </a:t>
            </a:r>
            <a:r>
              <a:rPr lang="en-US" sz="1400" b="1" u="sng" dirty="0">
                <a:solidFill>
                  <a:schemeClr val="tx2"/>
                </a:solidFill>
              </a:rPr>
              <a:t>had incorrectly stated </a:t>
            </a:r>
            <a:r>
              <a:rPr lang="en-US" sz="1400" dirty="0">
                <a:solidFill>
                  <a:schemeClr val="tx2"/>
                </a:solidFill>
              </a:rPr>
              <a:t>that current RUC studies, in accordance with paragraph 1 of </a:t>
            </a:r>
            <a:r>
              <a:rPr lang="en-US" sz="1400" u="sng" dirty="0">
                <a:solidFill>
                  <a:schemeClr val="tx2"/>
                </a:solidFill>
              </a:rPr>
              <a:t>Nodal Protocol Section 5.5.2, RUC effectively uses a deployment factor of 1 for Ancillary Services</a:t>
            </a:r>
            <a:r>
              <a:rPr lang="en-US" sz="1400" dirty="0">
                <a:solidFill>
                  <a:schemeClr val="tx2"/>
                </a:solidFill>
              </a:rPr>
              <a:t>. </a:t>
            </a:r>
          </a:p>
          <a:p>
            <a:endParaRPr lang="en-US" sz="1000" dirty="0">
              <a:solidFill>
                <a:schemeClr val="tx2"/>
              </a:solidFill>
            </a:endParaRPr>
          </a:p>
          <a:p>
            <a:r>
              <a:rPr lang="en-US" sz="1400" dirty="0">
                <a:solidFill>
                  <a:schemeClr val="tx2"/>
                </a:solidFill>
              </a:rPr>
              <a:t>Current RUC studies do not account for changes in Hour Beginning State Of Charge (HBSOC) from one hour to the next.</a:t>
            </a:r>
          </a:p>
          <a:p>
            <a:pPr lvl="1"/>
            <a:r>
              <a:rPr lang="en-US" sz="1400" dirty="0">
                <a:solidFill>
                  <a:schemeClr val="tx2"/>
                </a:solidFill>
              </a:rPr>
              <a:t>The current constraint is instead focused on HBSOC, min. SOC, and max. SOC within an individual hour and a form of this constraint will remain with RTC+B.</a:t>
            </a:r>
          </a:p>
          <a:p>
            <a:pPr lvl="1"/>
            <a:endParaRPr lang="en-US" sz="1000" dirty="0">
              <a:solidFill>
                <a:schemeClr val="tx2"/>
              </a:solidFill>
            </a:endParaRPr>
          </a:p>
          <a:p>
            <a:r>
              <a:rPr lang="en-US" sz="1400" dirty="0">
                <a:solidFill>
                  <a:schemeClr val="tx2"/>
                </a:solidFill>
              </a:rPr>
              <a:t>Further, the specific constraint that considers HBSOCs and ASDFs is new in RTC-RUC and enables ERCOT during RUC studies to account for “expected” usage of energy for AS, based on AS awards, when evaluating hour-to-hour changes in HBSOC.</a:t>
            </a:r>
          </a:p>
          <a:p>
            <a:pPr lvl="1"/>
            <a:r>
              <a:rPr lang="en-US" sz="1400" dirty="0"/>
              <a:t>“AS awards” and “usage of energy” are referring to the perspective of the RUC optimization and not binding AS awards and energy deployment to the Resource’s QSE, e.g., through the Real-Time Market.</a:t>
            </a:r>
          </a:p>
          <a:p>
            <a:pPr lvl="1"/>
            <a:endParaRPr lang="en-US" sz="1000" dirty="0"/>
          </a:p>
          <a:p>
            <a:r>
              <a:rPr lang="en-US" sz="1400" dirty="0">
                <a:solidFill>
                  <a:schemeClr val="tx2"/>
                </a:solidFill>
              </a:rPr>
              <a:t>The next few slides will share </a:t>
            </a:r>
          </a:p>
          <a:p>
            <a:pPr lvl="1"/>
            <a:r>
              <a:rPr lang="en-US" sz="1400" dirty="0">
                <a:solidFill>
                  <a:schemeClr val="tx2"/>
                </a:solidFill>
              </a:rPr>
              <a:t>The ASDFs that ERCOT is expecting to adopt for setting AS deployment Factors in RUC studies following RTC+B go-live and </a:t>
            </a:r>
          </a:p>
          <a:p>
            <a:pPr lvl="1"/>
            <a:r>
              <a:rPr lang="en-US" sz="1400" dirty="0">
                <a:solidFill>
                  <a:schemeClr val="tx2"/>
                </a:solidFill>
              </a:rPr>
              <a:t>The impacts of these on RUC results for an example snapshot, February 4</a:t>
            </a:r>
            <a:r>
              <a:rPr lang="en-US" sz="1400" baseline="30000" dirty="0">
                <a:solidFill>
                  <a:schemeClr val="tx2"/>
                </a:solidFill>
              </a:rPr>
              <a:t>th</a:t>
            </a:r>
            <a:r>
              <a:rPr lang="en-US" sz="1400" dirty="0">
                <a:solidFill>
                  <a:schemeClr val="tx2"/>
                </a:solidFill>
              </a:rPr>
              <a:t>, when forecast uncertainly materialized closer to Real-Time.</a:t>
            </a:r>
            <a:endParaRPr lang="en-US" sz="2000" dirty="0"/>
          </a:p>
        </p:txBody>
      </p:sp>
      <p:sp>
        <p:nvSpPr>
          <p:cNvPr id="3" name="Slide Number Placeholder 2">
            <a:extLst>
              <a:ext uri="{FF2B5EF4-FFF2-40B4-BE49-F238E27FC236}">
                <a16:creationId xmlns:a16="http://schemas.microsoft.com/office/drawing/2014/main" id="{9F16D932-5CAC-6BBD-339B-4D058679DABF}"/>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272383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C9DFB-1FE3-B79C-4B04-B15B4DF9FF91}"/>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5846A4B-8261-C6E5-2C34-9F10209A2579}"/>
              </a:ext>
            </a:extLst>
          </p:cNvPr>
          <p:cNvSpPr txBox="1">
            <a:spLocks/>
          </p:cNvSpPr>
          <p:nvPr/>
        </p:nvSpPr>
        <p:spPr>
          <a:xfrm>
            <a:off x="304800" y="762000"/>
            <a:ext cx="8534400" cy="5852318"/>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solidFill>
                  <a:schemeClr val="tx2"/>
                </a:solidFill>
              </a:rPr>
              <a:t>Regulation deployment data for 2024 and 2025 shows (1) year over year growth in average, (2) seasonal variations (higher averages in Summer) and (3) time of day variations (linked to sunrise and sunset). </a:t>
            </a:r>
          </a:p>
          <a:p>
            <a:pPr>
              <a:spcBef>
                <a:spcPts val="0"/>
              </a:spcBef>
            </a:pPr>
            <a:endParaRPr lang="en-US" sz="400" dirty="0">
              <a:solidFill>
                <a:schemeClr val="tx2"/>
              </a:solidFill>
            </a:endParaRPr>
          </a:p>
          <a:p>
            <a:pPr>
              <a:spcBef>
                <a:spcPts val="0"/>
              </a:spcBef>
            </a:pPr>
            <a:r>
              <a:rPr lang="en-US" sz="1400" dirty="0">
                <a:solidFill>
                  <a:schemeClr val="tx2"/>
                </a:solidFill>
              </a:rPr>
              <a:t>ERCOT has derived DFs for Regulation Up and Regulation Down based on 75th percentile of the historical deployment of each service in the last two years, rounded to the nearest 5%</a:t>
            </a:r>
            <a:r>
              <a:rPr lang="en-US" sz="1400" dirty="0">
                <a:solidFill>
                  <a:srgbClr val="FF0000"/>
                </a:solidFill>
              </a:rPr>
              <a:t>.</a:t>
            </a:r>
            <a:r>
              <a:rPr lang="en-US" sz="1400" dirty="0">
                <a:solidFill>
                  <a:schemeClr val="tx2"/>
                </a:solidFill>
              </a:rPr>
              <a:t> This approach learns from historic usage that is closer to average values while accounting for increases in intra-hour uncertainties that may materialize due to growth in installed capacity.</a:t>
            </a:r>
          </a:p>
          <a:p>
            <a:pPr>
              <a:spcBef>
                <a:spcPts val="0"/>
              </a:spcBef>
            </a:pPr>
            <a:endParaRPr lang="en-US" sz="1400" dirty="0">
              <a:solidFill>
                <a:schemeClr val="tx2"/>
              </a:solidFill>
            </a:endParaRPr>
          </a:p>
        </p:txBody>
      </p:sp>
      <p:sp>
        <p:nvSpPr>
          <p:cNvPr id="4" name="Title 3">
            <a:extLst>
              <a:ext uri="{FF2B5EF4-FFF2-40B4-BE49-F238E27FC236}">
                <a16:creationId xmlns:a16="http://schemas.microsoft.com/office/drawing/2014/main" id="{AE2C0A59-116C-5332-1B82-EBBAFFA48A86}"/>
              </a:ext>
            </a:extLst>
          </p:cNvPr>
          <p:cNvSpPr>
            <a:spLocks noGrp="1"/>
          </p:cNvSpPr>
          <p:nvPr>
            <p:ph type="title"/>
          </p:nvPr>
        </p:nvSpPr>
        <p:spPr/>
        <p:txBody>
          <a:bodyPr/>
          <a:lstStyle/>
          <a:p>
            <a:r>
              <a:rPr lang="en-US" dirty="0"/>
              <a:t>AS Deployment Factors For Go-live: Regulation Service</a:t>
            </a:r>
          </a:p>
        </p:txBody>
      </p:sp>
      <p:sp>
        <p:nvSpPr>
          <p:cNvPr id="3" name="Slide Number Placeholder 2">
            <a:extLst>
              <a:ext uri="{FF2B5EF4-FFF2-40B4-BE49-F238E27FC236}">
                <a16:creationId xmlns:a16="http://schemas.microsoft.com/office/drawing/2014/main" id="{DC34B73C-F3E9-C5E7-2B88-3CBA5065C8F1}"/>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9" name="Picture 8">
            <a:extLst>
              <a:ext uri="{FF2B5EF4-FFF2-40B4-BE49-F238E27FC236}">
                <a16:creationId xmlns:a16="http://schemas.microsoft.com/office/drawing/2014/main" id="{0CEFE715-6494-B7D0-8CDC-FE8480D3792E}"/>
              </a:ext>
            </a:extLst>
          </p:cNvPr>
          <p:cNvPicPr>
            <a:picLocks noChangeAspect="1"/>
          </p:cNvPicPr>
          <p:nvPr/>
        </p:nvPicPr>
        <p:blipFill>
          <a:blip r:embed="rId2"/>
          <a:stretch>
            <a:fillRect/>
          </a:stretch>
        </p:blipFill>
        <p:spPr>
          <a:xfrm>
            <a:off x="380999" y="2388963"/>
            <a:ext cx="4078419" cy="4172175"/>
          </a:xfrm>
          <a:prstGeom prst="rect">
            <a:avLst/>
          </a:prstGeom>
        </p:spPr>
      </p:pic>
      <p:pic>
        <p:nvPicPr>
          <p:cNvPr id="10" name="Picture 9">
            <a:extLst>
              <a:ext uri="{FF2B5EF4-FFF2-40B4-BE49-F238E27FC236}">
                <a16:creationId xmlns:a16="http://schemas.microsoft.com/office/drawing/2014/main" id="{1127EBCE-2B9C-9EA4-C96D-940C7F14BA21}"/>
              </a:ext>
            </a:extLst>
          </p:cNvPr>
          <p:cNvPicPr>
            <a:picLocks noChangeAspect="1"/>
          </p:cNvPicPr>
          <p:nvPr/>
        </p:nvPicPr>
        <p:blipFill>
          <a:blip r:embed="rId3"/>
          <a:stretch>
            <a:fillRect/>
          </a:stretch>
        </p:blipFill>
        <p:spPr>
          <a:xfrm>
            <a:off x="4701053" y="2391474"/>
            <a:ext cx="4075964" cy="4169664"/>
          </a:xfrm>
          <a:prstGeom prst="rect">
            <a:avLst/>
          </a:prstGeom>
        </p:spPr>
      </p:pic>
    </p:spTree>
    <p:extLst>
      <p:ext uri="{BB962C8B-B14F-4D97-AF65-F5344CB8AC3E}">
        <p14:creationId xmlns:p14="http://schemas.microsoft.com/office/powerpoint/2010/main" val="313087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9D01A-096B-D712-EC18-CD3D1FF38767}"/>
              </a:ext>
            </a:extLst>
          </p:cNvPr>
          <p:cNvSpPr>
            <a:spLocks noGrp="1"/>
          </p:cNvSpPr>
          <p:nvPr>
            <p:ph type="title"/>
          </p:nvPr>
        </p:nvSpPr>
        <p:spPr/>
        <p:txBody>
          <a:bodyPr/>
          <a:lstStyle/>
          <a:p>
            <a:r>
              <a:rPr lang="en-US" dirty="0"/>
              <a:t>AS Deployment Factors For Go-live: RRS PFR and FFR</a:t>
            </a:r>
          </a:p>
        </p:txBody>
      </p:sp>
      <p:sp>
        <p:nvSpPr>
          <p:cNvPr id="4" name="Slide Number Placeholder 3">
            <a:extLst>
              <a:ext uri="{FF2B5EF4-FFF2-40B4-BE49-F238E27FC236}">
                <a16:creationId xmlns:a16="http://schemas.microsoft.com/office/drawing/2014/main" id="{B9688C59-E25A-5CA8-A377-10CBDFF56234}"/>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5" name="Content Placeholder 2">
            <a:extLst>
              <a:ext uri="{FF2B5EF4-FFF2-40B4-BE49-F238E27FC236}">
                <a16:creationId xmlns:a16="http://schemas.microsoft.com/office/drawing/2014/main" id="{5BD6431A-3054-0CE9-4D0A-0F605CE3ADFF}"/>
              </a:ext>
            </a:extLst>
          </p:cNvPr>
          <p:cNvSpPr txBox="1">
            <a:spLocks/>
          </p:cNvSpPr>
          <p:nvPr/>
        </p:nvSpPr>
        <p:spPr>
          <a:xfrm>
            <a:off x="304800" y="762000"/>
            <a:ext cx="8534400" cy="4743450"/>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solidFill>
                  <a:schemeClr val="tx2"/>
                </a:solidFill>
              </a:rPr>
              <a:t>RRS-PFR energy usage data for 2024 and 2025 show (1) relatively small usage of RRS-PFR, (2) no clear seasonal or time of day variations. </a:t>
            </a: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000" dirty="0">
              <a:solidFill>
                <a:schemeClr val="tx2"/>
              </a:solidFill>
            </a:endParaRPr>
          </a:p>
          <a:p>
            <a:pPr>
              <a:spcBef>
                <a:spcPts val="0"/>
              </a:spcBef>
            </a:pPr>
            <a:r>
              <a:rPr lang="en-US" sz="1400" dirty="0">
                <a:solidFill>
                  <a:schemeClr val="tx2"/>
                </a:solidFill>
              </a:rPr>
              <a:t>Based on this analysis, ERCOT expects to use a zero (0) DF for RRS-PFR for all hours. Further, with minimal RRS-FFR events, ERCOT expects to use a zero (0) DF for RRS-FFR as well. This selection essentially indicates that ERCOT expects energy usage due to deployment of these services will not significantly impact the next Operating Hour’s planned HBSOC.</a:t>
            </a:r>
          </a:p>
          <a:p>
            <a:pPr>
              <a:spcBef>
                <a:spcPts val="0"/>
              </a:spcBef>
            </a:pPr>
            <a:endParaRPr lang="en-US" sz="1400" dirty="0">
              <a:solidFill>
                <a:schemeClr val="tx2"/>
              </a:solidFill>
            </a:endParaRPr>
          </a:p>
          <a:p>
            <a:pPr>
              <a:spcBef>
                <a:spcPts val="0"/>
              </a:spcBef>
            </a:pPr>
            <a:endParaRPr lang="en-US" sz="400" dirty="0">
              <a:solidFill>
                <a:schemeClr val="tx2"/>
              </a:solidFill>
            </a:endParaRPr>
          </a:p>
        </p:txBody>
      </p:sp>
      <p:pic>
        <p:nvPicPr>
          <p:cNvPr id="6" name="Picture 5">
            <a:extLst>
              <a:ext uri="{FF2B5EF4-FFF2-40B4-BE49-F238E27FC236}">
                <a16:creationId xmlns:a16="http://schemas.microsoft.com/office/drawing/2014/main" id="{2AF1D5CF-4C8D-D743-38DA-4BF4F8EBDEAD}"/>
              </a:ext>
            </a:extLst>
          </p:cNvPr>
          <p:cNvPicPr>
            <a:picLocks noChangeAspect="1"/>
          </p:cNvPicPr>
          <p:nvPr/>
        </p:nvPicPr>
        <p:blipFill>
          <a:blip r:embed="rId2"/>
          <a:stretch>
            <a:fillRect/>
          </a:stretch>
        </p:blipFill>
        <p:spPr>
          <a:xfrm>
            <a:off x="96099" y="1280318"/>
            <a:ext cx="4316174" cy="4025916"/>
          </a:xfrm>
          <a:prstGeom prst="rect">
            <a:avLst/>
          </a:prstGeom>
        </p:spPr>
      </p:pic>
      <p:pic>
        <p:nvPicPr>
          <p:cNvPr id="8" name="Picture 7">
            <a:extLst>
              <a:ext uri="{FF2B5EF4-FFF2-40B4-BE49-F238E27FC236}">
                <a16:creationId xmlns:a16="http://schemas.microsoft.com/office/drawing/2014/main" id="{21BE12E6-4AED-2D94-12BD-F92B980B59DB}"/>
              </a:ext>
            </a:extLst>
          </p:cNvPr>
          <p:cNvPicPr>
            <a:picLocks noChangeAspect="1"/>
          </p:cNvPicPr>
          <p:nvPr/>
        </p:nvPicPr>
        <p:blipFill>
          <a:blip r:embed="rId3"/>
          <a:stretch>
            <a:fillRect/>
          </a:stretch>
        </p:blipFill>
        <p:spPr>
          <a:xfrm>
            <a:off x="4604485" y="1282874"/>
            <a:ext cx="4415148" cy="4023360"/>
          </a:xfrm>
          <a:prstGeom prst="rect">
            <a:avLst/>
          </a:prstGeom>
          <a:solidFill>
            <a:schemeClr val="bg1"/>
          </a:solidFill>
          <a:ln>
            <a:noFill/>
          </a:ln>
        </p:spPr>
      </p:pic>
    </p:spTree>
    <p:extLst>
      <p:ext uri="{BB962C8B-B14F-4D97-AF65-F5344CB8AC3E}">
        <p14:creationId xmlns:p14="http://schemas.microsoft.com/office/powerpoint/2010/main" val="1060556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8426F-0B46-7448-1375-711576191F4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BEBB171-E386-FF7D-0F1E-72524F8A72D3}"/>
              </a:ext>
            </a:extLst>
          </p:cNvPr>
          <p:cNvSpPr>
            <a:spLocks noGrp="1"/>
          </p:cNvSpPr>
          <p:nvPr>
            <p:ph type="title"/>
          </p:nvPr>
        </p:nvSpPr>
        <p:spPr/>
        <p:txBody>
          <a:bodyPr/>
          <a:lstStyle/>
          <a:p>
            <a:r>
              <a:rPr lang="en-US" dirty="0"/>
              <a:t>AS Deployment Factors For Go-live: ECRS and Non-Spin</a:t>
            </a:r>
          </a:p>
        </p:txBody>
      </p:sp>
      <p:sp>
        <p:nvSpPr>
          <p:cNvPr id="3" name="Slide Number Placeholder 2">
            <a:extLst>
              <a:ext uri="{FF2B5EF4-FFF2-40B4-BE49-F238E27FC236}">
                <a16:creationId xmlns:a16="http://schemas.microsoft.com/office/drawing/2014/main" id="{F281EAC8-DD76-9143-6231-18FEF4643B56}"/>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2" name="Content Placeholder 2">
            <a:extLst>
              <a:ext uri="{FF2B5EF4-FFF2-40B4-BE49-F238E27FC236}">
                <a16:creationId xmlns:a16="http://schemas.microsoft.com/office/drawing/2014/main" id="{AA3E18B4-5D46-3BAD-CA08-0A0F63528D84}"/>
              </a:ext>
            </a:extLst>
          </p:cNvPr>
          <p:cNvSpPr txBox="1">
            <a:spLocks/>
          </p:cNvSpPr>
          <p:nvPr/>
        </p:nvSpPr>
        <p:spPr>
          <a:xfrm>
            <a:off x="304800" y="762000"/>
            <a:ext cx="8534400" cy="5402494"/>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solidFill>
                  <a:schemeClr val="tx2"/>
                </a:solidFill>
              </a:rPr>
              <a:t>ERCOT’s expects to use a deployment factor of one for ECRS and Non-Spin for all hours. </a:t>
            </a:r>
          </a:p>
          <a:p>
            <a:pPr>
              <a:spcBef>
                <a:spcPts val="0"/>
              </a:spcBef>
            </a:pPr>
            <a:endParaRPr lang="en-US" sz="1400" dirty="0">
              <a:solidFill>
                <a:schemeClr val="tx2"/>
              </a:solidFill>
            </a:endParaRPr>
          </a:p>
          <a:p>
            <a:pPr>
              <a:spcBef>
                <a:spcPts val="0"/>
              </a:spcBef>
            </a:pPr>
            <a:r>
              <a:rPr lang="en-US" sz="1400" dirty="0">
                <a:solidFill>
                  <a:schemeClr val="tx2"/>
                </a:solidFill>
              </a:rPr>
              <a:t>ERCOT recognizes this is a conservative approach. However, for RTC Go-Live, ERCOT considers this approach will best represent the expected energy used for AS due to uncertainties in the RTC-RUC studies until additional information is gathered and analyzed. </a:t>
            </a:r>
          </a:p>
          <a:p>
            <a:pPr>
              <a:spcBef>
                <a:spcPts val="0"/>
              </a:spcBef>
            </a:pPr>
            <a:endParaRPr lang="en-US" sz="1400" dirty="0">
              <a:solidFill>
                <a:schemeClr val="tx2"/>
              </a:solidFill>
            </a:endParaRPr>
          </a:p>
          <a:p>
            <a:pPr>
              <a:spcBef>
                <a:spcPts val="0"/>
              </a:spcBef>
            </a:pPr>
            <a:r>
              <a:rPr lang="en-US" sz="1400" dirty="0">
                <a:solidFill>
                  <a:schemeClr val="tx2"/>
                </a:solidFill>
              </a:rPr>
              <a:t>Further, ERCOT notes that the actual impacts of these DFs on commitments is dependent on many factors including HBSOC data submitted in Current Operating Plans.</a:t>
            </a:r>
          </a:p>
          <a:p>
            <a:pPr>
              <a:spcBef>
                <a:spcPts val="0"/>
              </a:spcBef>
            </a:pPr>
            <a:endParaRPr lang="en-US" sz="1400" dirty="0">
              <a:solidFill>
                <a:schemeClr val="tx2"/>
              </a:solidFill>
            </a:endParaRPr>
          </a:p>
          <a:p>
            <a:pPr>
              <a:spcBef>
                <a:spcPts val="0"/>
              </a:spcBef>
            </a:pPr>
            <a:r>
              <a:rPr lang="en-US" sz="1400" dirty="0">
                <a:solidFill>
                  <a:schemeClr val="tx2"/>
                </a:solidFill>
              </a:rPr>
              <a:t>ERCOT will continuously monitor RTC RUC results post Go-Live and is open to adjusting DFs for ECRS and Non-Spin based on experience gained from that period.</a:t>
            </a:r>
          </a:p>
          <a:p>
            <a:pPr>
              <a:spcBef>
                <a:spcPts val="0"/>
              </a:spcBef>
            </a:pPr>
            <a:endParaRPr lang="en-US" sz="1400" dirty="0">
              <a:solidFill>
                <a:schemeClr val="tx2"/>
              </a:solidFill>
            </a:endParaRPr>
          </a:p>
          <a:p>
            <a:pPr>
              <a:spcBef>
                <a:spcPts val="0"/>
              </a:spcBef>
            </a:pPr>
            <a:endParaRPr lang="en-US" sz="1400" dirty="0">
              <a:solidFill>
                <a:schemeClr val="tx2"/>
              </a:solidFill>
            </a:endParaRPr>
          </a:p>
          <a:p>
            <a:pPr>
              <a:spcBef>
                <a:spcPts val="0"/>
              </a:spcBef>
            </a:pPr>
            <a:endParaRPr lang="en-US" sz="1400" dirty="0">
              <a:solidFill>
                <a:schemeClr val="tx2"/>
              </a:solidFill>
            </a:endParaRPr>
          </a:p>
        </p:txBody>
      </p:sp>
    </p:spTree>
    <p:extLst>
      <p:ext uri="{BB962C8B-B14F-4D97-AF65-F5344CB8AC3E}">
        <p14:creationId xmlns:p14="http://schemas.microsoft.com/office/powerpoint/2010/main" val="3130952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9D4B1-655A-5FF6-A5CF-1AD8B2319E8A}"/>
              </a:ext>
            </a:extLst>
          </p:cNvPr>
          <p:cNvSpPr>
            <a:spLocks noGrp="1"/>
          </p:cNvSpPr>
          <p:nvPr>
            <p:ph type="title"/>
          </p:nvPr>
        </p:nvSpPr>
        <p:spPr/>
        <p:txBody>
          <a:bodyPr/>
          <a:lstStyle/>
          <a:p>
            <a:r>
              <a:rPr lang="en-US" dirty="0"/>
              <a:t>RTC-RUC Study for Feb 4, 2025</a:t>
            </a:r>
          </a:p>
        </p:txBody>
      </p:sp>
      <p:sp>
        <p:nvSpPr>
          <p:cNvPr id="4" name="Slide Number Placeholder 3">
            <a:extLst>
              <a:ext uri="{FF2B5EF4-FFF2-40B4-BE49-F238E27FC236}">
                <a16:creationId xmlns:a16="http://schemas.microsoft.com/office/drawing/2014/main" id="{F9FEEEC7-7D31-905F-561B-B665A9FA3415}"/>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8" name="Content Placeholder 2">
            <a:extLst>
              <a:ext uri="{FF2B5EF4-FFF2-40B4-BE49-F238E27FC236}">
                <a16:creationId xmlns:a16="http://schemas.microsoft.com/office/drawing/2014/main" id="{6FF26C7F-73FD-2F35-EDEA-B4ECE57723E0}"/>
              </a:ext>
            </a:extLst>
          </p:cNvPr>
          <p:cNvSpPr txBox="1">
            <a:spLocks/>
          </p:cNvSpPr>
          <p:nvPr/>
        </p:nvSpPr>
        <p:spPr>
          <a:xfrm>
            <a:off x="304800" y="762000"/>
            <a:ext cx="8534400" cy="5402494"/>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base">
              <a:buNone/>
            </a:pPr>
            <a:r>
              <a:rPr lang="en-US" sz="1400" b="1" dirty="0">
                <a:solidFill>
                  <a:schemeClr val="tx2"/>
                </a:solidFill>
              </a:rPr>
              <a:t>Study Setup: </a:t>
            </a:r>
            <a:r>
              <a:rPr lang="en-US" sz="1400" dirty="0">
                <a:solidFill>
                  <a:schemeClr val="tx2"/>
                </a:solidFill>
              </a:rPr>
              <a:t>Using 2/4/2025 near 10am HRUC snapshot: </a:t>
            </a:r>
          </a:p>
          <a:p>
            <a:pPr fontAlgn="base"/>
            <a:r>
              <a:rPr lang="en-US" sz="1400" dirty="0">
                <a:solidFill>
                  <a:schemeClr val="tx2"/>
                </a:solidFill>
              </a:rPr>
              <a:t>Set HBSOC to actual from 1/29/2025, as a view of typical day when wind forecast error was relatively low. </a:t>
            </a:r>
          </a:p>
          <a:p>
            <a:pPr fontAlgn="base"/>
            <a:r>
              <a:rPr lang="en-US" sz="1400" dirty="0">
                <a:solidFill>
                  <a:schemeClr val="tx2"/>
                </a:solidFill>
              </a:rPr>
              <a:t>Set penalties for violating HBSOC high (in alignment with current systems)</a:t>
            </a:r>
          </a:p>
          <a:p>
            <a:pPr fontAlgn="base"/>
            <a:r>
              <a:rPr lang="en-US" sz="1400" dirty="0">
                <a:solidFill>
                  <a:schemeClr val="tx2"/>
                </a:solidFill>
              </a:rPr>
              <a:t>Run the following scenarios:</a:t>
            </a:r>
          </a:p>
          <a:p>
            <a:pPr lvl="1"/>
            <a:r>
              <a:rPr lang="en-US" sz="1400" dirty="0">
                <a:solidFill>
                  <a:schemeClr val="tx2"/>
                </a:solidFill>
              </a:rPr>
              <a:t>B1: Set a baseline with all ASDFs for all hours = zero</a:t>
            </a:r>
          </a:p>
          <a:p>
            <a:pPr lvl="1"/>
            <a:r>
              <a:rPr lang="en-US" sz="1400" dirty="0">
                <a:solidFill>
                  <a:schemeClr val="tx2"/>
                </a:solidFill>
              </a:rPr>
              <a:t>S1: Set ASDFs = RTC Go-Live expected values, as previously described in this presentation</a:t>
            </a:r>
          </a:p>
          <a:p>
            <a:pPr lvl="1"/>
            <a:r>
              <a:rPr lang="en-US" sz="1400" dirty="0">
                <a:solidFill>
                  <a:schemeClr val="tx2"/>
                </a:solidFill>
              </a:rPr>
              <a:t>S2: Set ASDFs for all hours = One</a:t>
            </a:r>
          </a:p>
          <a:p>
            <a:endParaRPr lang="en-US" sz="1800" dirty="0">
              <a:solidFill>
                <a:schemeClr val="tx2"/>
              </a:solidFill>
            </a:endParaRPr>
          </a:p>
          <a:p>
            <a:pPr marL="0" indent="0">
              <a:buNone/>
            </a:pPr>
            <a:r>
              <a:rPr lang="en-US" sz="1400" b="1" dirty="0">
                <a:solidFill>
                  <a:schemeClr val="tx2"/>
                </a:solidFill>
              </a:rPr>
              <a:t>Results: </a:t>
            </a:r>
          </a:p>
          <a:p>
            <a:pPr lvl="1"/>
            <a:endParaRPr lang="en-US" sz="1400" dirty="0">
              <a:solidFill>
                <a:schemeClr val="tx2"/>
              </a:solidFill>
            </a:endParaRPr>
          </a:p>
          <a:p>
            <a:pPr lvl="1"/>
            <a:endParaRPr lang="en-US" sz="1400" dirty="0">
              <a:solidFill>
                <a:schemeClr val="tx2"/>
              </a:solidFill>
            </a:endParaRPr>
          </a:p>
          <a:p>
            <a:pPr lvl="1"/>
            <a:endParaRPr lang="en-US" sz="1400" dirty="0">
              <a:solidFill>
                <a:schemeClr val="tx2"/>
              </a:solidFill>
            </a:endParaRPr>
          </a:p>
          <a:p>
            <a:pPr marL="0" indent="0">
              <a:buNone/>
            </a:pPr>
            <a:r>
              <a:rPr lang="en-US" sz="1400" b="1" dirty="0">
                <a:solidFill>
                  <a:schemeClr val="tx2"/>
                </a:solidFill>
              </a:rPr>
              <a:t>Observation: </a:t>
            </a:r>
            <a:r>
              <a:rPr lang="en-US" sz="1400" dirty="0">
                <a:solidFill>
                  <a:schemeClr val="tx2"/>
                </a:solidFill>
              </a:rPr>
              <a:t>In both comparative analysis, </a:t>
            </a:r>
          </a:p>
          <a:p>
            <a:r>
              <a:rPr lang="en-US" sz="1400" dirty="0">
                <a:solidFill>
                  <a:schemeClr val="tx2"/>
                </a:solidFill>
              </a:rPr>
              <a:t>ESRs are counted to provide volumes of Regulation, RRS-PFR, RRS-FFR that are similar to how these resources typically provide these services in Real Time. ESRs are counted to provide similar portion of ECRS and Non-Spin to the portion of these services that they provide today</a:t>
            </a:r>
          </a:p>
          <a:p>
            <a:r>
              <a:rPr lang="en-US" sz="1400" dirty="0">
                <a:solidFill>
                  <a:schemeClr val="tx2"/>
                </a:solidFill>
              </a:rPr>
              <a:t>Further there was a slight increase in commitment compared to DF=0. </a:t>
            </a:r>
          </a:p>
        </p:txBody>
      </p:sp>
      <p:graphicFrame>
        <p:nvGraphicFramePr>
          <p:cNvPr id="10" name="Object 9">
            <a:extLst>
              <a:ext uri="{FF2B5EF4-FFF2-40B4-BE49-F238E27FC236}">
                <a16:creationId xmlns:a16="http://schemas.microsoft.com/office/drawing/2014/main" id="{FD6F4F22-0FC1-FA58-7390-B6D5E04E5825}"/>
              </a:ext>
            </a:extLst>
          </p:cNvPr>
          <p:cNvGraphicFramePr>
            <a:graphicFrameLocks noChangeAspect="1"/>
          </p:cNvGraphicFramePr>
          <p:nvPr>
            <p:extLst>
              <p:ext uri="{D42A27DB-BD31-4B8C-83A1-F6EECF244321}">
                <p14:modId xmlns:p14="http://schemas.microsoft.com/office/powerpoint/2010/main" val="2467434440"/>
              </p:ext>
            </p:extLst>
          </p:nvPr>
        </p:nvGraphicFramePr>
        <p:xfrm>
          <a:off x="1398588" y="3557588"/>
          <a:ext cx="695325" cy="603250"/>
        </p:xfrm>
        <a:graphic>
          <a:graphicData uri="http://schemas.openxmlformats.org/presentationml/2006/ole">
            <mc:AlternateContent xmlns:mc="http://schemas.openxmlformats.org/markup-compatibility/2006">
              <mc:Choice xmlns:v="urn:schemas-microsoft-com:vml" Requires="v">
                <p:oleObj name="Packager Shell Object" showAsIcon="1" r:id="rId2" imgW="695160" imgH="603360" progId="Package">
                  <p:embed/>
                </p:oleObj>
              </mc:Choice>
              <mc:Fallback>
                <p:oleObj name="Packager Shell Object" showAsIcon="1" r:id="rId2" imgW="695160" imgH="603360" progId="Package">
                  <p:embed/>
                  <p:pic>
                    <p:nvPicPr>
                      <p:cNvPr id="10" name="Object 9">
                        <a:extLst>
                          <a:ext uri="{FF2B5EF4-FFF2-40B4-BE49-F238E27FC236}">
                            <a16:creationId xmlns:a16="http://schemas.microsoft.com/office/drawing/2014/main" id="{FD6F4F22-0FC1-FA58-7390-B6D5E04E5825}"/>
                          </a:ext>
                        </a:extLst>
                      </p:cNvPr>
                      <p:cNvPicPr/>
                      <p:nvPr/>
                    </p:nvPicPr>
                    <p:blipFill>
                      <a:blip r:embed="rId3"/>
                      <a:stretch>
                        <a:fillRect/>
                      </a:stretch>
                    </p:blipFill>
                    <p:spPr>
                      <a:xfrm>
                        <a:off x="1398588" y="3557588"/>
                        <a:ext cx="695325" cy="603250"/>
                      </a:xfrm>
                      <a:prstGeom prst="rect">
                        <a:avLst/>
                      </a:prstGeom>
                    </p:spPr>
                  </p:pic>
                </p:oleObj>
              </mc:Fallback>
            </mc:AlternateContent>
          </a:graphicData>
        </a:graphic>
      </p:graphicFrame>
    </p:spTree>
    <p:extLst>
      <p:ext uri="{BB962C8B-B14F-4D97-AF65-F5344CB8AC3E}">
        <p14:creationId xmlns:p14="http://schemas.microsoft.com/office/powerpoint/2010/main" val="1839493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29F6C-1E7A-E256-B947-1F26379AB397}"/>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2CAB208B-E81A-98A3-AE9E-988EF7524BFB}"/>
              </a:ext>
            </a:extLst>
          </p:cNvPr>
          <p:cNvSpPr>
            <a:spLocks noGrp="1"/>
          </p:cNvSpPr>
          <p:nvPr>
            <p:ph idx="1"/>
          </p:nvPr>
        </p:nvSpPr>
        <p:spPr/>
        <p:txBody>
          <a:bodyPr/>
          <a:lstStyle/>
          <a:p>
            <a:r>
              <a:rPr lang="en-US" sz="1400" dirty="0">
                <a:solidFill>
                  <a:schemeClr val="tx2"/>
                </a:solidFill>
              </a:rPr>
              <a:t>Following is a summary of the DFs that ERCOT expects to use for Go-Live</a:t>
            </a:r>
          </a:p>
          <a:p>
            <a:pPr lvl="1"/>
            <a:r>
              <a:rPr lang="en-US" sz="1400" dirty="0">
                <a:solidFill>
                  <a:schemeClr val="tx2"/>
                </a:solidFill>
              </a:rPr>
              <a:t>Regulation Service: Derived from last two years Regulation energy deployment data.</a:t>
            </a:r>
          </a:p>
          <a:p>
            <a:pPr lvl="1"/>
            <a:r>
              <a:rPr lang="en-US" sz="1400" dirty="0">
                <a:solidFill>
                  <a:schemeClr val="tx2"/>
                </a:solidFill>
              </a:rPr>
              <a:t>RRS-PFR and RRS-FR: Zero (0) for all hours</a:t>
            </a:r>
          </a:p>
          <a:p>
            <a:pPr lvl="1"/>
            <a:r>
              <a:rPr lang="en-US" sz="1400" dirty="0">
                <a:solidFill>
                  <a:schemeClr val="tx2"/>
                </a:solidFill>
              </a:rPr>
              <a:t>ECRS and Non-Spin: One for all hours</a:t>
            </a:r>
          </a:p>
          <a:p>
            <a:pPr lvl="1"/>
            <a:endParaRPr lang="en-US" sz="1400" dirty="0">
              <a:solidFill>
                <a:schemeClr val="tx2"/>
              </a:solidFill>
            </a:endParaRPr>
          </a:p>
          <a:p>
            <a:r>
              <a:rPr lang="en-US" sz="1400" dirty="0">
                <a:solidFill>
                  <a:schemeClr val="tx2"/>
                </a:solidFill>
              </a:rPr>
              <a:t>Further ERCOT reiterates that post-RTC Go-Live, as more experience with RTC is gained, ERCOT intends to transition to setting </a:t>
            </a:r>
            <a:r>
              <a:rPr lang="en-US" sz="1400">
                <a:solidFill>
                  <a:schemeClr val="tx2"/>
                </a:solidFill>
              </a:rPr>
              <a:t>deployment factors a day or two days prior to the Operating Day, </a:t>
            </a:r>
            <a:r>
              <a:rPr lang="en-US" sz="1400" dirty="0">
                <a:solidFill>
                  <a:schemeClr val="tx2"/>
                </a:solidFill>
              </a:rPr>
              <a:t>informed by forecasted uncertainty,, and/or other </a:t>
            </a:r>
            <a:r>
              <a:rPr lang="en-US" sz="1400">
                <a:solidFill>
                  <a:schemeClr val="tx2"/>
                </a:solidFill>
              </a:rPr>
              <a:t>relevant data. </a:t>
            </a:r>
            <a:endParaRPr lang="en-US" sz="1400" dirty="0">
              <a:solidFill>
                <a:schemeClr val="tx2"/>
              </a:solidFill>
            </a:endParaRPr>
          </a:p>
          <a:p>
            <a:endParaRPr lang="en-US" sz="1400" dirty="0">
              <a:solidFill>
                <a:schemeClr val="tx2"/>
              </a:solidFill>
            </a:endParaRPr>
          </a:p>
          <a:p>
            <a:r>
              <a:rPr lang="en-US" sz="1400" dirty="0">
                <a:solidFill>
                  <a:schemeClr val="tx2"/>
                </a:solidFill>
              </a:rPr>
              <a:t>ERCOT appreciates the feedback stakeholders have provided on this topic. ERCOT welcomes any further feedback stakeholders may have.</a:t>
            </a:r>
            <a:endParaRPr lang="en-US" dirty="0"/>
          </a:p>
        </p:txBody>
      </p:sp>
      <p:sp>
        <p:nvSpPr>
          <p:cNvPr id="4" name="Slide Number Placeholder 3">
            <a:extLst>
              <a:ext uri="{FF2B5EF4-FFF2-40B4-BE49-F238E27FC236}">
                <a16:creationId xmlns:a16="http://schemas.microsoft.com/office/drawing/2014/main" id="{EFFBC70D-26E6-043F-D4F8-4541C7985886}"/>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842830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D412BE-931D-2066-2D60-0B199DDF00BE}"/>
              </a:ext>
            </a:extLst>
          </p:cNvPr>
          <p:cNvSpPr>
            <a:spLocks noGrp="1"/>
          </p:cNvSpPr>
          <p:nvPr>
            <p:ph type="ctrTitle"/>
          </p:nvPr>
        </p:nvSpPr>
        <p:spPr/>
        <p:txBody>
          <a:bodyPr/>
          <a:lstStyle/>
          <a:p>
            <a:r>
              <a:rPr lang="en-US"/>
              <a:t>Appendix</a:t>
            </a:r>
          </a:p>
        </p:txBody>
      </p:sp>
      <p:sp>
        <p:nvSpPr>
          <p:cNvPr id="6" name="Subtitle 5">
            <a:extLst>
              <a:ext uri="{FF2B5EF4-FFF2-40B4-BE49-F238E27FC236}">
                <a16:creationId xmlns:a16="http://schemas.microsoft.com/office/drawing/2014/main" id="{675228FE-1F9B-41B6-775E-3183F2FEFA59}"/>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6B1F92FB-EBFF-B951-7BCB-0D12AD6684E7}"/>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246144578"/>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Confidential</Audie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526C54-2038-4DDB-9077-84C80FF069E0}">
  <ds:schemaRefs>
    <ds:schemaRef ds:uri="http://schemas.microsoft.com/office/infopath/2007/PartnerControls"/>
    <ds:schemaRef ds:uri="http://schemas.microsoft.com/office/2006/metadata/properties"/>
    <ds:schemaRef ds:uri="http://purl.org/dc/elements/1.1/"/>
    <ds:schemaRef ds:uri="http://www.w3.org/XML/1998/namespace"/>
    <ds:schemaRef ds:uri="http://purl.org/dc/dcmitype/"/>
    <ds:schemaRef ds:uri="8d5ee879-813f-4fb9-b7c2-a59846c21aeb"/>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9907F39D-321E-491D-BC99-C5D8AFA75F4F}">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8475</TotalTime>
  <Words>1555</Words>
  <Application>Microsoft Office PowerPoint</Application>
  <PresentationFormat>On-screen Show (4:3)</PresentationFormat>
  <Paragraphs>120</Paragraphs>
  <Slides>11</Slides>
  <Notes>0</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9" baseType="lpstr">
      <vt:lpstr>Aptos</vt:lpstr>
      <vt:lpstr>Arial</vt:lpstr>
      <vt:lpstr>Calibri</vt:lpstr>
      <vt:lpstr>Symbol</vt:lpstr>
      <vt:lpstr>Cover Slide</vt:lpstr>
      <vt:lpstr>Horizontal Theme</vt:lpstr>
      <vt:lpstr>Vertical Theme</vt:lpstr>
      <vt:lpstr>Packager Shell Object</vt:lpstr>
      <vt:lpstr>PowerPoint Presentation</vt:lpstr>
      <vt:lpstr>Introduction</vt:lpstr>
      <vt:lpstr>Introduction, Contd.</vt:lpstr>
      <vt:lpstr>AS Deployment Factors For Go-live: Regulation Service</vt:lpstr>
      <vt:lpstr>AS Deployment Factors For Go-live: RRS PFR and FFR</vt:lpstr>
      <vt:lpstr>AS Deployment Factors For Go-live: ECRS and Non-Spin</vt:lpstr>
      <vt:lpstr>RTC-RUC Study for Feb 4, 2025</vt:lpstr>
      <vt:lpstr>Summary</vt:lpstr>
      <vt:lpstr>Appendix</vt:lpstr>
      <vt:lpstr>RUC with Implementation of RTC+B Project</vt:lpstr>
      <vt:lpstr>RUC with Implementation of RTC+B Project, Contd.</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Mago, Nitika</cp:lastModifiedBy>
  <cp:revision>41</cp:revision>
  <cp:lastPrinted>2017-10-10T21:31:05Z</cp:lastPrinted>
  <dcterms:created xsi:type="dcterms:W3CDTF">2016-01-21T15:20:31Z</dcterms:created>
  <dcterms:modified xsi:type="dcterms:W3CDTF">2025-10-15T16:35:48Z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Order">
    <vt:r8>3100</vt:r8>
  </property>
  <property fmtid="{D5CDD505-2E9C-101B-9397-08002B2CF9AE}" pid="4" name="xd_ProgID">
    <vt:lpwstr/>
  </property>
  <property fmtid="{D5CDD505-2E9C-101B-9397-08002B2CF9AE}" pid="5" name="Information Classification">
    <vt:lpwstr>ERCOT Limited</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7084cbda-52b8-46fb-a7b7-cb5bd465ed85_Enabled">
    <vt:lpwstr>true</vt:lpwstr>
  </property>
  <property fmtid="{D5CDD505-2E9C-101B-9397-08002B2CF9AE}" pid="12" name="MSIP_Label_7084cbda-52b8-46fb-a7b7-cb5bd465ed85_Method">
    <vt:lpwstr>Standard</vt:lpwstr>
  </property>
  <property fmtid="{D5CDD505-2E9C-101B-9397-08002B2CF9AE}" pid="13" name="MSIP_Label_7084cbda-52b8-46fb-a7b7-cb5bd465ed85_Name">
    <vt:lpwstr>Internal</vt:lpwstr>
  </property>
  <property fmtid="{D5CDD505-2E9C-101B-9397-08002B2CF9AE}" pid="14" name="MSIP_Label_7084cbda-52b8-46fb-a7b7-cb5bd465ed85_SiteId">
    <vt:lpwstr>0afb747d-bff7-4596-a9fc-950ef9e0ec45</vt:lpwstr>
  </property>
  <property fmtid="{D5CDD505-2E9C-101B-9397-08002B2CF9AE}" pid="15" name="MSIP_Label_7084cbda-52b8-46fb-a7b7-cb5bd465ed85_ActionId">
    <vt:lpwstr>5d946f7a-545d-4fce-a01a-b6ac1d484218</vt:lpwstr>
  </property>
  <property fmtid="{D5CDD505-2E9C-101B-9397-08002B2CF9AE}" pid="16" name="MSIP_Label_7084cbda-52b8-46fb-a7b7-cb5bd465ed85_ContentBits">
    <vt:lpwstr>0</vt:lpwstr>
  </property>
  <property fmtid="{D5CDD505-2E9C-101B-9397-08002B2CF9AE}" pid="17" name="MSIP_Label_7084cbda-52b8-46fb-a7b7-cb5bd465ed85_Tag">
    <vt:lpwstr>10, 3, 0, 2</vt:lpwstr>
  </property>
  <property fmtid="{D5CDD505-2E9C-101B-9397-08002B2CF9AE}" pid="18" name="MSIP_Label_7084cbda-52b8-46fb-a7b7-cb5bd465ed85_SetDate">
    <vt:lpwstr>2025-10-15T11:48:33Z</vt:lpwstr>
  </property>
</Properties>
</file>