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70"/>
  </p:notesMasterIdLst>
  <p:handoutMasterIdLst>
    <p:handoutMasterId r:id="rId71"/>
  </p:handoutMasterIdLst>
  <p:sldIdLst>
    <p:sldId id="542" r:id="rId6"/>
    <p:sldId id="563" r:id="rId7"/>
    <p:sldId id="592" r:id="rId8"/>
    <p:sldId id="580" r:id="rId9"/>
    <p:sldId id="2978" r:id="rId10"/>
    <p:sldId id="3086" r:id="rId11"/>
    <p:sldId id="3015" r:id="rId12"/>
    <p:sldId id="3088" r:id="rId13"/>
    <p:sldId id="597" r:id="rId14"/>
    <p:sldId id="3049" r:id="rId15"/>
    <p:sldId id="3008" r:id="rId16"/>
    <p:sldId id="3011" r:id="rId17"/>
    <p:sldId id="3050" r:id="rId18"/>
    <p:sldId id="3051" r:id="rId19"/>
    <p:sldId id="3052" r:id="rId20"/>
    <p:sldId id="3053" r:id="rId21"/>
    <p:sldId id="3063" r:id="rId22"/>
    <p:sldId id="3067" r:id="rId23"/>
    <p:sldId id="584" r:id="rId24"/>
    <p:sldId id="2981" r:id="rId25"/>
    <p:sldId id="3010" r:id="rId26"/>
    <p:sldId id="3068" r:id="rId27"/>
    <p:sldId id="3069" r:id="rId28"/>
    <p:sldId id="3070" r:id="rId29"/>
    <p:sldId id="3071" r:id="rId30"/>
    <p:sldId id="3072" r:id="rId31"/>
    <p:sldId id="3073" r:id="rId32"/>
    <p:sldId id="3001" r:id="rId33"/>
    <p:sldId id="3074" r:id="rId34"/>
    <p:sldId id="3075" r:id="rId35"/>
    <p:sldId id="3076" r:id="rId36"/>
    <p:sldId id="3077" r:id="rId37"/>
    <p:sldId id="3078" r:id="rId38"/>
    <p:sldId id="3079" r:id="rId39"/>
    <p:sldId id="3080" r:id="rId40"/>
    <p:sldId id="3081" r:id="rId41"/>
    <p:sldId id="3082" r:id="rId42"/>
    <p:sldId id="3014" r:id="rId43"/>
    <p:sldId id="3083" r:id="rId44"/>
    <p:sldId id="3084" r:id="rId45"/>
    <p:sldId id="3085" r:id="rId46"/>
    <p:sldId id="3047" r:id="rId47"/>
    <p:sldId id="546" r:id="rId48"/>
    <p:sldId id="550" r:id="rId49"/>
    <p:sldId id="551" r:id="rId50"/>
    <p:sldId id="270" r:id="rId51"/>
    <p:sldId id="271" r:id="rId52"/>
    <p:sldId id="3048" r:id="rId53"/>
    <p:sldId id="331" r:id="rId54"/>
    <p:sldId id="332" r:id="rId55"/>
    <p:sldId id="2943" r:id="rId56"/>
    <p:sldId id="334" r:id="rId57"/>
    <p:sldId id="2952" r:id="rId58"/>
    <p:sldId id="3020" r:id="rId59"/>
    <p:sldId id="3021" r:id="rId60"/>
    <p:sldId id="2979" r:id="rId61"/>
    <p:sldId id="3009" r:id="rId62"/>
    <p:sldId id="2980" r:id="rId63"/>
    <p:sldId id="593" r:id="rId64"/>
    <p:sldId id="594" r:id="rId65"/>
    <p:sldId id="591" r:id="rId66"/>
    <p:sldId id="581" r:id="rId67"/>
    <p:sldId id="603" r:id="rId68"/>
    <p:sldId id="588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94E6D9"/>
    <a:srgbClr val="F6CD9F"/>
    <a:srgbClr val="0076C6"/>
    <a:srgbClr val="00AEC7"/>
    <a:srgbClr val="E6EBF0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microsoft.com/office/2018/10/relationships/authors" Target="authors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rcot.com/calendar/10272025-RTCBTF_TWG-Workshop-_-Detailed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rcot.com/calendar/10152025-RTCBTF-Meeting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091825-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M-A100925-01" TargetMode="Externa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services/comm/mkt_notices/M-A092624-04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October 13,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Expectations similar to August “Monitored Operating Days”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See next 2 slides for prior week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9360A5-B6F6-FF5A-C942-8E3278C0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660" y="0"/>
            <a:ext cx="3112227" cy="6324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46B8F5-8F74-A3B8-218D-1756DE432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54" y="0"/>
            <a:ext cx="3060046" cy="6324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9B07D0-154C-1163-864D-B4A00AA66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68" y="3751439"/>
            <a:ext cx="1499311" cy="9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921833"/>
            <a:ext cx="278723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10/13 Scores for QSE with Resources – Accurate telemetry data sent to ERCOT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CE14A-FED9-6933-87C6-49F03CBE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72" y="0"/>
            <a:ext cx="2869987" cy="632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AFC3D8-244A-EEAF-9744-484F35A9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16" y="0"/>
            <a:ext cx="287602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BF535-5E91-32C8-F5CF-8B43F3B2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C5E1-F855-32CC-B063-4689F8E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Day-Ahead Market Results (pre-RTC/Current vs RTC)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22AE-2197-273A-C69A-DCFA16B4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29686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Day-Ahead Market mechanics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56E1-5F4D-A6D7-1A5B-EFF23729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ABC05-438D-DF7A-B58D-E3563722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3" y="1254080"/>
            <a:ext cx="72792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503E-B18C-6D8B-BD0C-35A82747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07D6-B968-3C2C-B264-FF386FE2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AS Self-Provision Observations for prior 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C1E7-0754-19F9-9187-5D910A48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4655794"/>
          </a:xfrm>
        </p:spPr>
        <p:txBody>
          <a:bodyPr lIns="91440" tIns="45720" rIns="91440" bIns="45720" anchor="t"/>
          <a:lstStyle/>
          <a:p>
            <a:pPr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Self-Provision mechanics</a:t>
            </a:r>
          </a:p>
          <a:p>
            <a:pPr>
              <a:buFont typeface="Symbol" panose="05050102010706020507" pitchFamily="18" charset="2"/>
              <a:buChar char=""/>
            </a:pPr>
            <a:endParaRPr lang="en-US" sz="1800" i="1" dirty="0">
              <a:solidFill>
                <a:schemeClr val="tx2"/>
              </a:solidFill>
              <a:cs typeface="Arial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2000" i="1" dirty="0">
                <a:solidFill>
                  <a:schemeClr val="tx2"/>
                </a:solidFill>
                <a:cs typeface="Arial"/>
              </a:rPr>
              <a:t>OD 10/8/2025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Delivery Hour 17 (10/8/25):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697.2 MW of RRS awarded to NCLRs in the Day-Ahead Market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During the hour, NCLRs telemetered ~1105 MW of RRS capability</a:t>
            </a:r>
            <a:endParaRPr lang="en-US" sz="2000" dirty="0">
              <a:solidFill>
                <a:schemeClr val="tx2"/>
              </a:solidFill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</a:rPr>
              <a:t>Real-Time RRS Awards Breakdown: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~640 MW of RRS awarded to NCLRs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~654 MW were telemetered via self-provision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~519 MW of self-provision were awarded</a:t>
            </a:r>
            <a:endParaRPr lang="en-US" sz="2000" dirty="0">
              <a:solidFill>
                <a:schemeClr val="tx2"/>
              </a:solidFill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</a:rPr>
              <a:t>Gentle Reminder:</a:t>
            </a:r>
            <a:endParaRPr lang="en-US" sz="2400" dirty="0">
              <a:solidFill>
                <a:schemeClr val="tx2"/>
              </a:solidFill>
            </a:endParaRPr>
          </a:p>
          <a:p>
            <a:pPr lvl="3"/>
            <a:r>
              <a:rPr lang="en-US" sz="1400" dirty="0">
                <a:solidFill>
                  <a:schemeClr val="tx2"/>
                </a:solidFill>
              </a:rPr>
              <a:t>A QSE can only self-provide its awarded obligation in the DAM. </a:t>
            </a:r>
            <a:endParaRPr lang="en-US" sz="1600" dirty="0">
              <a:solidFill>
                <a:schemeClr val="tx2"/>
              </a:solidFill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1100" dirty="0">
              <a:solidFill>
                <a:schemeClr val="tx2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D7BE-90A6-A077-AF5C-078CC9C2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BE23-E3BC-669F-379D-5773D7B8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88AC-B95F-C37B-6459-A4E65362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SCED Analysis/Observations in Appendix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AB97-EFAE-063F-C7F0-12AB2C30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See Appendix for Prior Week SCED Results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1D9A-47DB-9B00-D8D5-2FDD0F380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E99-A521-326F-536A-34ED0A40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DE29-9108-24BA-7AED-A5EAF8FD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October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948C-D4B1-2096-5721-5A814D0D0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46A2E5-A071-7CC6-FCC5-57DD52FE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02" y="899431"/>
            <a:ext cx="7551744" cy="123729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Oct 16 SCED Open-Loop </a:t>
            </a:r>
            <a:r>
              <a:rPr lang="en-US" sz="2000" dirty="0" err="1">
                <a:solidFill>
                  <a:srgbClr val="C00000"/>
                </a:solidFill>
                <a:cs typeface="Arial"/>
              </a:rPr>
              <a:t>WebEx</a:t>
            </a:r>
            <a:endParaRPr lang="en-US" sz="2000" dirty="0">
              <a:solidFill>
                <a:srgbClr val="C0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Oct 27 </a:t>
            </a:r>
            <a:r>
              <a:rPr lang="en-US" sz="2000" dirty="0">
                <a:solidFill>
                  <a:srgbClr val="C00000"/>
                </a:solidFill>
                <a:cs typeface="Arial"/>
                <a:hlinkClick r:id="rId2"/>
              </a:rPr>
              <a:t>LFC Workshop Link</a:t>
            </a:r>
            <a:endParaRPr lang="en-US" sz="2000" dirty="0">
              <a:solidFill>
                <a:srgbClr val="C0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Oct 30 Production 2-hour LFC Test 	</a:t>
            </a: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Picture 4" descr="Table, calendar&#10;&#10;AI-generated content may be incorrect.">
            <a:extLst>
              <a:ext uri="{FF2B5EF4-FFF2-40B4-BE49-F238E27FC236}">
                <a16:creationId xmlns:a16="http://schemas.microsoft.com/office/drawing/2014/main" id="{AB158C6F-F849-FD90-06CE-ADFF1886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39549"/>
            <a:ext cx="8299906" cy="36190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091103-CEE7-D513-D3C0-503DD3A26B37}"/>
              </a:ext>
            </a:extLst>
          </p:cNvPr>
          <p:cNvSpPr/>
          <p:nvPr/>
        </p:nvSpPr>
        <p:spPr>
          <a:xfrm flipV="1">
            <a:off x="5732207" y="3661639"/>
            <a:ext cx="1170038" cy="8317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095000-FAC7-A31A-9804-22C2BE6F4322}"/>
              </a:ext>
            </a:extLst>
          </p:cNvPr>
          <p:cNvSpPr/>
          <p:nvPr/>
        </p:nvSpPr>
        <p:spPr>
          <a:xfrm flipV="1">
            <a:off x="5732207" y="4998824"/>
            <a:ext cx="1170038" cy="9597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170970-5E9E-CF55-E28D-604425260C61}"/>
              </a:ext>
            </a:extLst>
          </p:cNvPr>
          <p:cNvSpPr/>
          <p:nvPr/>
        </p:nvSpPr>
        <p:spPr>
          <a:xfrm flipV="1">
            <a:off x="2664542" y="4998825"/>
            <a:ext cx="1533832" cy="10578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F2FF8-4D83-236C-9414-B6C67BDC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1996-A122-E2CD-65AF-98B979A4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Testing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EEB8-6F6F-6B6C-0F10-365D29A6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21770"/>
            <a:ext cx="8686800" cy="5257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October 16 as </a:t>
            </a:r>
            <a:r>
              <a:rPr lang="en-US" sz="1800" u="sng" dirty="0">
                <a:solidFill>
                  <a:schemeClr val="tx2"/>
                </a:solidFill>
              </a:rPr>
              <a:t>SCED Open Loop ERCOT </a:t>
            </a:r>
            <a:r>
              <a:rPr lang="en-US" sz="1800" u="sng" dirty="0" err="1">
                <a:solidFill>
                  <a:schemeClr val="tx2"/>
                </a:solidFill>
              </a:rPr>
              <a:t>WebEx</a:t>
            </a:r>
            <a:endParaRPr lang="en-US" sz="1800" dirty="0">
              <a:solidFill>
                <a:srgbClr val="C00000"/>
              </a:solidFill>
            </a:endParaRP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Leverage value of ERCOT/QSE focused window in identifying defects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On Oct 16, ERCOT will have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 call open for real-time questions as QSEs observe both </a:t>
            </a:r>
            <a:r>
              <a:rPr lang="en-US" sz="1400" u="sng" dirty="0">
                <a:solidFill>
                  <a:schemeClr val="tx2"/>
                </a:solidFill>
              </a:rPr>
              <a:t>SCED awards</a:t>
            </a:r>
            <a:r>
              <a:rPr lang="en-US" sz="1400" dirty="0">
                <a:solidFill>
                  <a:schemeClr val="tx2"/>
                </a:solidFill>
              </a:rPr>
              <a:t> and </a:t>
            </a:r>
            <a:r>
              <a:rPr lang="en-US" sz="1400" u="sng" dirty="0">
                <a:solidFill>
                  <a:schemeClr val="tx2"/>
                </a:solidFill>
              </a:rPr>
              <a:t>UDSP telemetry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encourages full participation with accurate telemetry and “unscripted market submissions” to help test and shake-out any additional issues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Focused/support window for Market &amp; ERCOT can provide another round of scrutiny of systems and market outcomes to minimize risk to go-live.</a:t>
            </a:r>
          </a:p>
          <a:p>
            <a:pPr>
              <a:buFontTx/>
              <a:buChar char="-"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October 30 second/last planned production Closed-Loop LFC Test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Will essentially be a repeat of September 11 test (similar structure and expectations)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will observe Frequency tuning changes in production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Both ERCOT and QSE opportunity to test any fixes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Repeat the critical cutover process that will be used 35 days later for go-live</a:t>
            </a:r>
          </a:p>
          <a:p>
            <a:pPr lvl="1">
              <a:buFontTx/>
              <a:buChar char="-"/>
            </a:pPr>
            <a:endParaRPr lang="en-US" sz="105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3D457-EA51-58E6-5E30-D931BB7DE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November/December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Discussing Transition/Cutover Details at </a:t>
            </a:r>
            <a:r>
              <a:rPr lang="en-US" sz="1600" dirty="0">
                <a:solidFill>
                  <a:schemeClr val="tx2"/>
                </a:solidFill>
                <a:cs typeface="Arial"/>
                <a:hlinkClick r:id="rId2"/>
              </a:rPr>
              <a:t>RTCBTF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this week (Wed, Oct 15)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RTC+B Market Trials </a:t>
            </a:r>
            <a:r>
              <a:rPr lang="en-US" sz="1600" u="sng" dirty="0">
                <a:solidFill>
                  <a:schemeClr val="tx2"/>
                </a:solidFill>
                <a:cs typeface="Arial"/>
              </a:rPr>
              <a:t>Outage Scheduler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turns to READONLY for transitional purposes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System connectivity Test Week 1 (go-live market submission configuration testing)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 2 RTCBTF Workshop for December go-live Cutover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9F9BF-D551-2492-A1C0-FDBA78F24849}"/>
              </a:ext>
            </a:extLst>
          </p:cNvPr>
          <p:cNvSpPr/>
          <p:nvPr/>
        </p:nvSpPr>
        <p:spPr>
          <a:xfrm>
            <a:off x="5646420" y="4234815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C4928-78A4-2FE2-C342-536B96396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" y="2600417"/>
            <a:ext cx="7351501" cy="35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8913"/>
            <a:ext cx="8534400" cy="361855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October 16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r>
              <a:rPr lang="en-US" sz="2000" dirty="0">
                <a:solidFill>
                  <a:schemeClr val="tx2"/>
                </a:solidFill>
              </a:rPr>
              <a:t> supported Open-Loop SCED Window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Sreenivas walk-through of Open-Loop Spreadsheet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ERCOT sending </a:t>
            </a:r>
            <a:r>
              <a:rPr lang="en-US" sz="2000" dirty="0" err="1">
                <a:solidFill>
                  <a:schemeClr val="tx2"/>
                </a:solidFill>
                <a:cs typeface="Arial"/>
              </a:rPr>
              <a:t>WebEx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later today (QSE AR, BAR, RTC AE)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ERCOT Webex real-time support and QSE “unscripted” offers with accurate telemetry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8326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Market Notice sent for October 30 Production LFC Test #2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Outage Scheduler submissions ending after October 31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Issues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DAM and Self-Provision Summary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Upcoming Schedule / LFC Prep Activities 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10-08-2025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71476-D068-6D70-9C68-9478A162CDA7}"/>
              </a:ext>
            </a:extLst>
          </p:cNvPr>
          <p:cNvSpPr txBox="1"/>
          <p:nvPr/>
        </p:nvSpPr>
        <p:spPr>
          <a:xfrm>
            <a:off x="914400" y="3781887"/>
            <a:ext cx="732407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 Due to a bug related to a configuration setting during a release of a new version of RTC-MT to the MMS Production system, System Lambda was capped at $0/MWh. This issue persisted through OD 10-08 and part of 10-09.</a:t>
            </a:r>
          </a:p>
        </p:txBody>
      </p:sp>
    </p:spTree>
    <p:extLst>
      <p:ext uri="{BB962C8B-B14F-4D97-AF65-F5344CB8AC3E}">
        <p14:creationId xmlns:p14="http://schemas.microsoft.com/office/powerpoint/2010/main" val="3416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22BBA-6FB7-6C5A-42B1-3E1943E8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4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9F575-D7DB-8868-DC33-C28A270F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89" y="676741"/>
            <a:ext cx="7714822" cy="55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73C8F-FBAF-B4A4-E6E6-3267D26A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7702"/>
            <a:ext cx="8595360" cy="5522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3760729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A9266-8B1B-6A64-10C6-36D5CA3B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12303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10788-5DBB-49BE-4A4E-B9EB0AC4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814633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01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88BB0-F00C-D287-B292-4175E44C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C378-C6C7-FA2C-AC9A-EAF746BC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D8F9-6723-3AAD-77C2-D00D32500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C1CB6-53B7-F327-536C-2D38685FF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0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126A6-45F5-7AE5-CEDB-76BA9F5A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F0AA5-6CFE-337E-7F21-197D2CFD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18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1DF34-E033-EE7D-E975-2CF1125DB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660"/>
            <a:ext cx="859536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3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10-09-2025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A793C-3222-CF65-172E-713029BAC6F9}"/>
              </a:ext>
            </a:extLst>
          </p:cNvPr>
          <p:cNvSpPr txBox="1"/>
          <p:nvPr/>
        </p:nvSpPr>
        <p:spPr>
          <a:xfrm>
            <a:off x="905522" y="3908429"/>
            <a:ext cx="731519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Due to a bug related to a configuration setting during a release of a new version of RTC-MT to the MMS Production system, System Lambda was capped at $0/MWh. This issue persisted through OD 10-08 and </a:t>
            </a:r>
            <a:r>
              <a:rPr lang="en-US" i="1" dirty="0">
                <a:solidFill>
                  <a:srgbClr val="FF0000"/>
                </a:solidFill>
                <a:latin typeface="Arial"/>
              </a:rPr>
              <a:t>part of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10-09.</a:t>
            </a:r>
          </a:p>
        </p:txBody>
      </p:sp>
    </p:spTree>
    <p:extLst>
      <p:ext uri="{BB962C8B-B14F-4D97-AF65-F5344CB8AC3E}">
        <p14:creationId xmlns:p14="http://schemas.microsoft.com/office/powerpoint/2010/main" val="2038949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02724-7039-4041-C4AE-4176F457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2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94CBB-4150-537B-CA17-5FF47882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1" y="649808"/>
            <a:ext cx="7790729" cy="55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8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291A0B-69F1-EC98-02CD-76CD557E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428981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9AFB3-CFA6-7A27-5B61-4F291A14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404426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D1DDB-359E-007D-9C01-0DE0AB3D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9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4D1E2-A747-40B9-422F-C85FBA63E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334C-F2A0-0D3C-4B40-1F9C86A9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98E8C-AD88-BC86-E980-4C9C5A0E8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B3FF4-CB44-B8C5-F65C-9453B8D8A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0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80BBC-7D06-417B-63AC-34021C7E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6650137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6491113" y="146160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17CF0-FAEE-DF5A-5A8E-DA14A98E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46D06-A8A0-9350-C9EE-DD504B69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660"/>
            <a:ext cx="859536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0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 </a:t>
            </a:r>
            <a:r>
              <a:rPr lang="en-US" u="sng" dirty="0">
                <a:solidFill>
                  <a:srgbClr val="C00000"/>
                </a:solidFill>
              </a:rPr>
              <a:t>Sep11 &amp; </a:t>
            </a:r>
            <a:r>
              <a:rPr lang="en-US" u="sng" dirty="0">
                <a:solidFill>
                  <a:srgbClr val="C00000"/>
                </a:solidFill>
                <a:highlight>
                  <a:srgbClr val="FFFF00"/>
                </a:highlight>
              </a:rPr>
              <a:t>Oct 30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19F87-5C5D-C8DE-5400-1A8D8D8C78A2}"/>
              </a:ext>
            </a:extLst>
          </p:cNvPr>
          <p:cNvSpPr txBox="1"/>
          <p:nvPr/>
        </p:nvSpPr>
        <p:spPr>
          <a:xfrm>
            <a:off x="51073" y="6118163"/>
            <a:ext cx="50677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Notice sent regarding </a:t>
            </a:r>
            <a:r>
              <a:rPr lang="en-US" dirty="0">
                <a:hlinkClick r:id="rId3"/>
              </a:rPr>
              <a:t>DAM for all QSEs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899-4EC9-D240-74C5-E7E59AC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00215"/>
          </a:xfrm>
        </p:spPr>
        <p:txBody>
          <a:bodyPr/>
          <a:lstStyle/>
          <a:p>
            <a:r>
              <a:rPr lang="en-US" dirty="0"/>
              <a:t>October 30, 2025 Production Closed-Loop LFC Test</a:t>
            </a:r>
            <a:br>
              <a:rPr lang="en-US" dirty="0"/>
            </a:br>
            <a:r>
              <a:rPr lang="en-US" sz="1800" dirty="0"/>
              <a:t>Link to market notice:  </a:t>
            </a:r>
            <a:r>
              <a:rPr lang="en-US" sz="1200" dirty="0">
                <a:hlinkClick r:id="rId2"/>
              </a:rPr>
              <a:t>https://www.ercot.com/services/comm/mkt_notices/M-A100925-01</a:t>
            </a:r>
            <a:r>
              <a:rPr lang="en-US" sz="1200" dirty="0"/>
              <a:t>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8343-2FF1-1B94-FE19-1E5994B98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C1340-6F91-4223-E395-8D907C77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5" y="1279541"/>
            <a:ext cx="8458200" cy="4709414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2D3748-A86A-8D9C-77DD-F698C9316B5E}"/>
              </a:ext>
            </a:extLst>
          </p:cNvPr>
          <p:cNvSpPr/>
          <p:nvPr/>
        </p:nvSpPr>
        <p:spPr>
          <a:xfrm>
            <a:off x="9832" y="4483510"/>
            <a:ext cx="8839200" cy="7865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E792E-8FA0-A338-EA1E-1E58073CDA1B}"/>
              </a:ext>
            </a:extLst>
          </p:cNvPr>
          <p:cNvSpPr/>
          <p:nvPr/>
        </p:nvSpPr>
        <p:spPr>
          <a:xfrm>
            <a:off x="11065" y="3254476"/>
            <a:ext cx="8839200" cy="379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0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treemap chart&#10;&#10;AI-generated content may be incorrect.">
            <a:extLst>
              <a:ext uri="{FF2B5EF4-FFF2-40B4-BE49-F238E27FC236}">
                <a16:creationId xmlns:a16="http://schemas.microsoft.com/office/drawing/2014/main" id="{81E2CC44-333D-9F84-B122-6511A738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35" y="589072"/>
            <a:ext cx="6248065" cy="5735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98437" y="3287249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032387" y="2011016"/>
            <a:ext cx="3234253" cy="1518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4266640" y="1942850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336A26-E5EE-705C-11D9-4B39FF37EFBD}"/>
              </a:ext>
            </a:extLst>
          </p:cNvPr>
          <p:cNvSpPr/>
          <p:nvPr/>
        </p:nvSpPr>
        <p:spPr>
          <a:xfrm>
            <a:off x="6349516" y="1590369"/>
            <a:ext cx="877194" cy="570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4FC8D-7973-8129-38FF-6C74655A21DF}"/>
              </a:ext>
            </a:extLst>
          </p:cNvPr>
          <p:cNvSpPr/>
          <p:nvPr/>
        </p:nvSpPr>
        <p:spPr>
          <a:xfrm>
            <a:off x="634951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C25C16-A459-6EB2-440A-BD701B5B65D2}"/>
              </a:ext>
            </a:extLst>
          </p:cNvPr>
          <p:cNvSpPr/>
          <p:nvPr/>
        </p:nvSpPr>
        <p:spPr>
          <a:xfrm>
            <a:off x="4002234" y="2601404"/>
            <a:ext cx="1139532" cy="685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2273A6-A9FD-D3BF-4754-0876DC4C96A2}"/>
              </a:ext>
            </a:extLst>
          </p:cNvPr>
          <p:cNvSpPr/>
          <p:nvPr/>
        </p:nvSpPr>
        <p:spPr>
          <a:xfrm>
            <a:off x="710282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Final Outage Submissions Testing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625268"/>
            <a:ext cx="8534400" cy="5280822"/>
          </a:xfrm>
        </p:spPr>
        <p:txBody>
          <a:bodyPr/>
          <a:lstStyle/>
          <a:p>
            <a:r>
              <a:rPr lang="en-US" sz="1600" dirty="0"/>
              <a:t>Latest RTC+B Outage Scheduler model is loaded into RTC+B and outages are synced from current production.</a:t>
            </a:r>
          </a:p>
          <a:p>
            <a:endParaRPr lang="en-US" sz="1600" dirty="0"/>
          </a:p>
          <a:p>
            <a:r>
              <a:rPr lang="en-US" sz="1600" dirty="0"/>
              <a:t>RTC+B Outage Scheduler will be available for QSEs/TSPs outage submissions testing (using API/OS UI) </a:t>
            </a:r>
            <a:r>
              <a:rPr lang="en-US" sz="1600" b="1" dirty="0"/>
              <a:t>until end of this month only.</a:t>
            </a:r>
          </a:p>
          <a:p>
            <a:endParaRPr lang="en-US" sz="1600" dirty="0"/>
          </a:p>
          <a:p>
            <a:r>
              <a:rPr lang="en-US" sz="1600" b="1" dirty="0"/>
              <a:t>From November 1</a:t>
            </a:r>
            <a:r>
              <a:rPr lang="en-US" sz="1600" b="1" baseline="30000" dirty="0"/>
              <a:t>st</a:t>
            </a:r>
            <a:r>
              <a:rPr lang="en-US" sz="1600" b="1" dirty="0"/>
              <a:t>, RTC+B Outage Scheduler will be made “Read-Only” until Go-Live. This means QSEs/TSPs can only query outages but can not make any changes from 11/01/2025. </a:t>
            </a:r>
          </a:p>
          <a:p>
            <a:endParaRPr lang="en-US" sz="1600" b="1" dirty="0"/>
          </a:p>
          <a:p>
            <a:r>
              <a:rPr lang="en-US" sz="1600" b="1" dirty="0"/>
              <a:t>Above change </a:t>
            </a:r>
            <a:r>
              <a:rPr lang="en-US" sz="1600" dirty="0"/>
              <a:t>is required to allow ERCOT outage coordination team begin 60-day and 90-day ahead outages studies utilizing RTC+B Outage Scheduler.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Starting from November 1</a:t>
            </a:r>
            <a:r>
              <a:rPr lang="en-US" sz="1400" baseline="30000" dirty="0"/>
              <a:t>st</a:t>
            </a:r>
            <a:r>
              <a:rPr lang="en-US" sz="1400" dirty="0"/>
              <a:t> until Go-Live on Dec 4</a:t>
            </a:r>
            <a:r>
              <a:rPr lang="en-US" sz="1400" baseline="30000" dirty="0"/>
              <a:t>th</a:t>
            </a:r>
            <a:r>
              <a:rPr lang="en-US" sz="1400" dirty="0"/>
              <a:t> night, RTC+B outage scheduler system outages will be updated periodically from current production (including converting combo model ESR outages to Single Model) to keep RTC+B outage scheduler in sync with current production outages.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400" dirty="0"/>
              <a:t>Please refer to Market notice was sent out on 10/03/2025 for more details</a:t>
            </a:r>
          </a:p>
          <a:p>
            <a:pPr marL="800100" lvl="2" indent="0">
              <a:buNone/>
            </a:pPr>
            <a:r>
              <a:rPr lang="en-US" sz="1200" dirty="0">
                <a:hlinkClick r:id="rId2"/>
              </a:rPr>
              <a:t>https://www.ercot.com/services/comm/mkt_notices/M-A092624-04</a:t>
            </a:r>
            <a:endParaRPr lang="en-US" sz="12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ECOT issues: SCED energy system lambda prices at $0 (late Oct 6-Oct9)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Migration last week re-set parameters affecting pricing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Data Quality issue: QSE COP Insufficiency- HRUC failing on Wed/Thru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QSEs- please support COP submissions Wed/</a:t>
            </a:r>
            <a:r>
              <a:rPr lang="en-US" sz="1200" dirty="0" err="1">
                <a:solidFill>
                  <a:schemeClr val="tx2"/>
                </a:solidFill>
                <a:cs typeface="Arial"/>
              </a:rPr>
              <a:t>Thur</a:t>
            </a:r>
            <a:endParaRPr lang="en-US" sz="1200" dirty="0">
              <a:solidFill>
                <a:schemeClr val="tx2"/>
              </a:solidFill>
              <a:cs typeface="Arial"/>
            </a:endParaRP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HRUC captures data needed for NCLR self-provision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submissions timeline extended to noon for each RTC DAM OD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Prevent confusion with production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Give more time after Prod DAM to populate RTC DAM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3847</Words>
  <Application>Microsoft Office PowerPoint</Application>
  <PresentationFormat>On-screen Show (4:3)</PresentationFormat>
  <Paragraphs>634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Aptos</vt:lpstr>
      <vt:lpstr>Aptos Narrow</vt:lpstr>
      <vt:lpstr>Arial</vt:lpstr>
      <vt:lpstr>Calibri</vt:lpstr>
      <vt:lpstr>Courier New</vt:lpstr>
      <vt:lpstr>Symbol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October 30, 2025 Production Closed-Loop LFC Test Link to market notice:  https://www.ercot.com/services/comm/mkt_notices/M-A100925-01 </vt:lpstr>
      <vt:lpstr>Market Trials and Transition through Go-Live</vt:lpstr>
      <vt:lpstr>RTC+B Final Outage Submissions Testing Window</vt:lpstr>
      <vt:lpstr>Market Trials known issues/updates</vt:lpstr>
      <vt:lpstr>Scorecards </vt:lpstr>
      <vt:lpstr>Scorecard 3A for  Handbook 3- Market submission: </vt:lpstr>
      <vt:lpstr>Scorecard 3B for  Handbook 3-  Acceptable Telemetry point values received by ERCOT for active  resources </vt:lpstr>
      <vt:lpstr>Day-Ahead Market Results (pre-RTC/Current vs RTC)</vt:lpstr>
      <vt:lpstr>AS Self-Provision Observations for prior week</vt:lpstr>
      <vt:lpstr>SCED Analysis/Observations in Appendix</vt:lpstr>
      <vt:lpstr>Completing October Trials</vt:lpstr>
      <vt:lpstr>Upcoming Testing </vt:lpstr>
      <vt:lpstr>November/December </vt:lpstr>
      <vt:lpstr>Wrap-Up and Questions</vt:lpstr>
      <vt:lpstr>APPENDIX- Supporting Materials</vt:lpstr>
      <vt:lpstr>Summary of SCED functionality</vt:lpstr>
      <vt:lpstr>RTC+B Market Trials Summary 10-08-2025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Settlement Point Prices by NOIE Load Zone</vt:lpstr>
      <vt:lpstr>Congestion Rent</vt:lpstr>
      <vt:lpstr>Dispatchable Capacity</vt:lpstr>
      <vt:lpstr>Ancillary Service Demand Curves</vt:lpstr>
      <vt:lpstr>RTC+B Market Trials Summary 10-09-2025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Settlement Point Prices by NOIE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110</cp:revision>
  <cp:lastPrinted>2017-10-10T21:31:05Z</cp:lastPrinted>
  <dcterms:created xsi:type="dcterms:W3CDTF">2016-01-21T15:20:31Z</dcterms:created>
  <dcterms:modified xsi:type="dcterms:W3CDTF">2025-10-13T14:33:15Z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