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ink/ink1.xml" ContentType="application/inkml+xml"/>
  <Override PartName="/ppt/notesSlides/notesSlide8.xml" ContentType="application/vnd.openxmlformats-officedocument.presentationml.notesSlide+xml"/>
  <Override PartName="/ppt/ink/ink2.xml" ContentType="application/inkml+xml"/>
  <Override PartName="/ppt/notesSlides/notesSlide9.xml" ContentType="application/vnd.openxmlformats-officedocument.presentationml.notesSlide+xml"/>
  <Override PartName="/ppt/ink/ink3.xml" ContentType="application/inkml+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ink/ink4.xml" ContentType="application/inkml+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36"/>
  </p:notesMasterIdLst>
  <p:handoutMasterIdLst>
    <p:handoutMasterId r:id="rId37"/>
  </p:handoutMasterIdLst>
  <p:sldIdLst>
    <p:sldId id="260" r:id="rId7"/>
    <p:sldId id="314" r:id="rId8"/>
    <p:sldId id="300" r:id="rId9"/>
    <p:sldId id="301" r:id="rId10"/>
    <p:sldId id="316" r:id="rId11"/>
    <p:sldId id="317" r:id="rId12"/>
    <p:sldId id="302" r:id="rId13"/>
    <p:sldId id="291" r:id="rId14"/>
    <p:sldId id="315" r:id="rId15"/>
    <p:sldId id="292" r:id="rId16"/>
    <p:sldId id="312" r:id="rId17"/>
    <p:sldId id="318" r:id="rId18"/>
    <p:sldId id="296" r:id="rId19"/>
    <p:sldId id="295" r:id="rId20"/>
    <p:sldId id="303" r:id="rId21"/>
    <p:sldId id="304" r:id="rId22"/>
    <p:sldId id="305" r:id="rId23"/>
    <p:sldId id="306" r:id="rId24"/>
    <p:sldId id="307" r:id="rId25"/>
    <p:sldId id="310" r:id="rId26"/>
    <p:sldId id="290" r:id="rId27"/>
    <p:sldId id="280" r:id="rId28"/>
    <p:sldId id="281" r:id="rId29"/>
    <p:sldId id="282" r:id="rId30"/>
    <p:sldId id="284" r:id="rId31"/>
    <p:sldId id="286" r:id="rId32"/>
    <p:sldId id="287" r:id="rId33"/>
    <p:sldId id="297" r:id="rId34"/>
    <p:sldId id="271" r:id="rId35"/>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F30A4BB-16CB-42B2-877A-E1DF49DD960E}">
          <p14:sldIdLst>
            <p14:sldId id="260"/>
            <p14:sldId id="314"/>
            <p14:sldId id="300"/>
            <p14:sldId id="301"/>
            <p14:sldId id="316"/>
            <p14:sldId id="317"/>
            <p14:sldId id="302"/>
            <p14:sldId id="291"/>
            <p14:sldId id="315"/>
            <p14:sldId id="292"/>
            <p14:sldId id="312"/>
            <p14:sldId id="318"/>
            <p14:sldId id="296"/>
            <p14:sldId id="295"/>
            <p14:sldId id="303"/>
            <p14:sldId id="304"/>
            <p14:sldId id="305"/>
            <p14:sldId id="306"/>
            <p14:sldId id="307"/>
            <p14:sldId id="310"/>
            <p14:sldId id="290"/>
            <p14:sldId id="280"/>
            <p14:sldId id="281"/>
            <p14:sldId id="282"/>
            <p14:sldId id="284"/>
            <p14:sldId id="286"/>
            <p14:sldId id="287"/>
            <p14:sldId id="297"/>
            <p14:sldId id="27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D373826-ECD2-3399-57DD-6B432798245C}" name="Gross, Katherine" initials="GK" userId="S::katherine.gross@ercot.com::2e3d3c15-67b5-4801-aa12-b42921cd6e67" providerId="AD"/>
  <p188:author id="{A1371629-8DF8-985A-9BA3-A1FAD0C8660D}" name="Gross, Katherine" initials="KG" userId="S::Katherine.Gross@ercot.com::2e3d3c15-67b5-4801-aa12-b42921cd6e67" providerId="AD"/>
  <p188:author id="{18E1B941-D805-FD4F-8957-3F61C5D9EBD4}" name="Ayson, Janice" initials="JA" userId="S::Janice.Ayson@ercot.com::f2bb4e96-48b2-4079-a64c-325f474add9b" providerId="AD"/>
  <p188:author id="{FEF2334A-2DD7-0AFB-2C72-37BBB50F604C}" name="Magarinos, Marcelo" initials="MM" userId="S::marcelo.magarinos@ercot.com::6ab5900b-f45a-4127-8c12-8d7eb693fd75" providerId="AD"/>
  <p188:author id="{B7FB2888-E062-8638-F57C-94FDC9CDE6C9}" name="Gonzalez, Ino" initials="GI" userId="S::ino.gonzalez@ercot.com::68e8894e-33eb-490e-a370-faca322a65d7" providerId="AD"/>
  <p188:author id="{E2B45AD8-AC84-4D01-5E51-56A1C343DE61}" name="Gonzalez, Ino" initials="IG" userId="S::Ino.Gonzalez@ercot.com::68e8894e-33eb-490e-a370-faca322a65d7" providerId="AD"/>
  <p188:author id="{BEE87AFB-7967-69CF-734C-6E6CC07B8BF7}" name="Ragsdale, Kenneth" initials="KR" userId="S::Kenneth.Ragsdale@ercot.com::d1bf57d2-decc-44c5-8949-ae28e3ed5ea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7D6A2C-36C5-4316-8C1D-AFD9932FA034}" v="144" dt="2025-10-13T14:59:58.321"/>
    <p1510:client id="{3DFD7C4C-4BBD-B7CE-BF46-C9FAC617870D}" v="2" dt="2025-10-13T13:23:47.154"/>
    <p1510:client id="{9435D234-D226-8076-AE18-AC6496559245}" v="3" dt="2025-10-13T13:02:22.28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3" d="100"/>
          <a:sy n="93" d="100"/>
        </p:scale>
        <p:origin x="2046" y="306"/>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viewProps" Target="viewProps.xml"/><Relationship Id="rId21" Type="http://schemas.openxmlformats.org/officeDocument/2006/relationships/slide" Target="slides/slide15.xml"/><Relationship Id="rId34" Type="http://schemas.openxmlformats.org/officeDocument/2006/relationships/slide" Target="slides/slide28.xml"/><Relationship Id="rId42" Type="http://schemas.microsoft.com/office/2015/10/relationships/revisionInfo" Target="revisionInfo.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microsoft.com/office/2018/10/relationships/authors" Target="authors.xml"/><Relationship Id="rId8" Type="http://schemas.openxmlformats.org/officeDocument/2006/relationships/slide" Target="slides/slide2.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27466" cy="466087"/>
          </a:xfrm>
          <a:prstGeom prst="rect">
            <a:avLst/>
          </a:prstGeom>
        </p:spPr>
        <p:txBody>
          <a:bodyPr vert="horz" lIns="91221" tIns="45610" rIns="91221" bIns="45610" rtlCol="0"/>
          <a:lstStyle>
            <a:lvl1pPr algn="l">
              <a:defRPr sz="1200"/>
            </a:lvl1pPr>
          </a:lstStyle>
          <a:p>
            <a:endParaRPr lang="en-US"/>
          </a:p>
        </p:txBody>
      </p:sp>
      <p:sp>
        <p:nvSpPr>
          <p:cNvPr id="3" name="Date Placeholder 2"/>
          <p:cNvSpPr>
            <a:spLocks noGrp="1"/>
          </p:cNvSpPr>
          <p:nvPr>
            <p:ph type="dt" sz="quarter" idx="1"/>
          </p:nvPr>
        </p:nvSpPr>
        <p:spPr>
          <a:xfrm>
            <a:off x="3955953" y="1"/>
            <a:ext cx="3027466" cy="466087"/>
          </a:xfrm>
          <a:prstGeom prst="rect">
            <a:avLst/>
          </a:prstGeom>
        </p:spPr>
        <p:txBody>
          <a:bodyPr vert="horz" lIns="91221" tIns="45610" rIns="91221" bIns="45610" rtlCol="0"/>
          <a:lstStyle>
            <a:lvl1pPr algn="r">
              <a:defRPr sz="1200"/>
            </a:lvl1pPr>
          </a:lstStyle>
          <a:p>
            <a:fld id="{F750BF31-E9A8-4E88-81E7-44C5092290FC}" type="datetimeFigureOut">
              <a:rPr lang="en-US" smtClean="0"/>
              <a:t>10/13/2025</a:t>
            </a:fld>
            <a:endParaRPr lang="en-US"/>
          </a:p>
        </p:txBody>
      </p:sp>
      <p:sp>
        <p:nvSpPr>
          <p:cNvPr id="4" name="Footer Placeholder 3"/>
          <p:cNvSpPr>
            <a:spLocks noGrp="1"/>
          </p:cNvSpPr>
          <p:nvPr>
            <p:ph type="ftr" sz="quarter" idx="2"/>
          </p:nvPr>
        </p:nvSpPr>
        <p:spPr>
          <a:xfrm>
            <a:off x="1" y="8817613"/>
            <a:ext cx="3027466" cy="466087"/>
          </a:xfrm>
          <a:prstGeom prst="rect">
            <a:avLst/>
          </a:prstGeom>
        </p:spPr>
        <p:txBody>
          <a:bodyPr vert="horz" lIns="91221" tIns="45610" rIns="91221" bIns="45610" rtlCol="0" anchor="b"/>
          <a:lstStyle>
            <a:lvl1pPr algn="l">
              <a:defRPr sz="1200"/>
            </a:lvl1pPr>
          </a:lstStyle>
          <a:p>
            <a:endParaRPr lang="en-US"/>
          </a:p>
        </p:txBody>
      </p:sp>
      <p:sp>
        <p:nvSpPr>
          <p:cNvPr id="5" name="Slide Number Placeholder 4"/>
          <p:cNvSpPr>
            <a:spLocks noGrp="1"/>
          </p:cNvSpPr>
          <p:nvPr>
            <p:ph type="sldNum" sz="quarter" idx="3"/>
          </p:nvPr>
        </p:nvSpPr>
        <p:spPr>
          <a:xfrm>
            <a:off x="3955953" y="8817613"/>
            <a:ext cx="3027466" cy="466087"/>
          </a:xfrm>
          <a:prstGeom prst="rect">
            <a:avLst/>
          </a:prstGeom>
        </p:spPr>
        <p:txBody>
          <a:bodyPr vert="horz" lIns="91221" tIns="45610" rIns="91221" bIns="4561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22T17:04:52.115"/>
    </inkml:context>
    <inkml:brush xml:id="br0">
      <inkml:brushProperty name="width" value="0.05" units="cm"/>
      <inkml:brushProperty name="height" value="0.05" units="cm"/>
      <inkml:brushProperty name="ignorePressure" value="1"/>
    </inkml:brush>
  </inkml:definitions>
  <inkml:trace contextRef="#ctx0" brushRef="#br0">20 37,'-17'-29,"15"21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22T17:04:52.115"/>
    </inkml:context>
    <inkml:brush xml:id="br0">
      <inkml:brushProperty name="width" value="0.05" units="cm"/>
      <inkml:brushProperty name="height" value="0.05" units="cm"/>
      <inkml:brushProperty name="ignorePressure" value="1"/>
    </inkml:brush>
  </inkml:definitions>
  <inkml:trace contextRef="#ctx0" brushRef="#br0">20 37,'-17'-29,"15"21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22T17:04:52.115"/>
    </inkml:context>
    <inkml:brush xml:id="br0">
      <inkml:brushProperty name="width" value="0.05" units="cm"/>
      <inkml:brushProperty name="height" value="0.05" units="cm"/>
      <inkml:brushProperty name="ignorePressure" value="1"/>
    </inkml:brush>
  </inkml:definitions>
  <inkml:trace contextRef="#ctx0" brushRef="#br0">20 37,'-17'-29,"15"21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22T17:04:52.115"/>
    </inkml:context>
    <inkml:brush xml:id="br0">
      <inkml:brushProperty name="width" value="0.05" units="cm"/>
      <inkml:brushProperty name="height" value="0.05" units="cm"/>
      <inkml:brushProperty name="ignorePressure" value="1"/>
    </inkml:brush>
  </inkml:definitions>
  <inkml:trace contextRef="#ctx0" brushRef="#br0">20 37,'-17'-29,"15"21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3" tIns="46477" rIns="92953" bIns="46477" rtlCol="0"/>
          <a:lstStyle>
            <a:lvl1pPr algn="l">
              <a:defRPr sz="1200"/>
            </a:lvl1pPr>
          </a:lstStyle>
          <a:p>
            <a:endParaRPr lang="en-US"/>
          </a:p>
        </p:txBody>
      </p:sp>
      <p:sp>
        <p:nvSpPr>
          <p:cNvPr id="3" name="Date Placeholder 2"/>
          <p:cNvSpPr>
            <a:spLocks noGrp="1"/>
          </p:cNvSpPr>
          <p:nvPr>
            <p:ph type="dt" idx="1"/>
          </p:nvPr>
        </p:nvSpPr>
        <p:spPr>
          <a:xfrm>
            <a:off x="3956551" y="0"/>
            <a:ext cx="3026833" cy="464185"/>
          </a:xfrm>
          <a:prstGeom prst="rect">
            <a:avLst/>
          </a:prstGeom>
        </p:spPr>
        <p:txBody>
          <a:bodyPr vert="horz" lIns="92953" tIns="46477" rIns="92953" bIns="46477" rtlCol="0"/>
          <a:lstStyle>
            <a:lvl1pPr algn="r">
              <a:defRPr sz="1200"/>
            </a:lvl1pPr>
          </a:lstStyle>
          <a:p>
            <a:fld id="{67EFB637-CCC9-4803-8851-F6915048CBB4}" type="datetimeFigureOut">
              <a:rPr lang="en-US" smtClean="0"/>
              <a:t>10/13/2025</a:t>
            </a:fld>
            <a:endParaRPr lang="en-US"/>
          </a:p>
        </p:txBody>
      </p:sp>
      <p:sp>
        <p:nvSpPr>
          <p:cNvPr id="4" name="Slide Image Placeholder 3"/>
          <p:cNvSpPr>
            <a:spLocks noGrp="1" noRot="1" noChangeAspect="1"/>
          </p:cNvSpPr>
          <p:nvPr>
            <p:ph type="sldImg" idx="2"/>
          </p:nvPr>
        </p:nvSpPr>
        <p:spPr>
          <a:xfrm>
            <a:off x="1171575" y="695325"/>
            <a:ext cx="4641850" cy="3481388"/>
          </a:xfrm>
          <a:prstGeom prst="rect">
            <a:avLst/>
          </a:prstGeom>
          <a:noFill/>
          <a:ln w="12700">
            <a:solidFill>
              <a:prstClr val="black"/>
            </a:solidFill>
          </a:ln>
        </p:spPr>
        <p:txBody>
          <a:bodyPr vert="horz" lIns="92953" tIns="46477" rIns="92953" bIns="46477" rtlCol="0" anchor="ctr"/>
          <a:lstStyle/>
          <a:p>
            <a:endParaRPr lang="en-US"/>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92953" tIns="46477" rIns="92953" bIns="4647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17904"/>
            <a:ext cx="3026833" cy="464185"/>
          </a:xfrm>
          <a:prstGeom prst="rect">
            <a:avLst/>
          </a:prstGeom>
        </p:spPr>
        <p:txBody>
          <a:bodyPr vert="horz" lIns="92953" tIns="46477" rIns="92953" bIns="46477" rtlCol="0" anchor="b"/>
          <a:lstStyle>
            <a:lvl1pPr algn="l">
              <a:defRPr sz="1200"/>
            </a:lvl1pPr>
          </a:lstStyle>
          <a:p>
            <a:endParaRPr lang="en-US"/>
          </a:p>
        </p:txBody>
      </p:sp>
      <p:sp>
        <p:nvSpPr>
          <p:cNvPr id="7" name="Slide Number Placeholder 6"/>
          <p:cNvSpPr>
            <a:spLocks noGrp="1"/>
          </p:cNvSpPr>
          <p:nvPr>
            <p:ph type="sldNum" sz="quarter" idx="5"/>
          </p:nvPr>
        </p:nvSpPr>
        <p:spPr>
          <a:xfrm>
            <a:off x="3956551" y="8817904"/>
            <a:ext cx="3026833" cy="464185"/>
          </a:xfrm>
          <a:prstGeom prst="rect">
            <a:avLst/>
          </a:prstGeom>
        </p:spPr>
        <p:txBody>
          <a:bodyPr vert="horz" lIns="92953" tIns="46477" rIns="92953" bIns="46477"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70FB60-1743-6BEB-7BE1-B83107E7AB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7FC686-6E0E-725A-FC6D-9A9D0BB82C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75042E-E1DA-823F-5983-B90CF8D5301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B940EBB-AF39-1446-5339-899781BB8225}"/>
              </a:ext>
            </a:extLst>
          </p:cNvPr>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13802738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8565FB-4EA7-B621-B528-81C528F4BB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6E118B-CD39-7C26-1ECE-CACD9FDA0A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3419BD-D437-9956-6205-584EA72D24E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18C0D5E-F48A-C318-9DBD-8A5B97E1A5EC}"/>
              </a:ext>
            </a:extLst>
          </p:cNvPr>
          <p:cNvSpPr>
            <a:spLocks noGrp="1"/>
          </p:cNvSpPr>
          <p:nvPr>
            <p:ph type="sldNum" sz="quarter" idx="10"/>
          </p:nvPr>
        </p:nvSpPr>
        <p:spPr/>
        <p:txBody>
          <a:bodyPr/>
          <a:lstStyle/>
          <a:p>
            <a:fld id="{F62AC51D-6DAA-4455-8EA7-D54B64909A85}" type="slidenum">
              <a:rPr lang="en-US" smtClean="0"/>
              <a:t>17</a:t>
            </a:fld>
            <a:endParaRPr lang="en-US"/>
          </a:p>
        </p:txBody>
      </p:sp>
    </p:spTree>
    <p:extLst>
      <p:ext uri="{BB962C8B-B14F-4D97-AF65-F5344CB8AC3E}">
        <p14:creationId xmlns:p14="http://schemas.microsoft.com/office/powerpoint/2010/main" val="38638570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38393-B51C-E2F4-9424-B26A3F040C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5E039A-EF57-1D6C-3B48-B8293757B5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7ACE1E-454D-1674-4863-92C56E055C8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72DDA3A-E837-8355-A729-B741424DF03A}"/>
              </a:ext>
            </a:extLst>
          </p:cNvPr>
          <p:cNvSpPr>
            <a:spLocks noGrp="1"/>
          </p:cNvSpPr>
          <p:nvPr>
            <p:ph type="sldNum" sz="quarter" idx="10"/>
          </p:nvPr>
        </p:nvSpPr>
        <p:spPr/>
        <p:txBody>
          <a:bodyPr/>
          <a:lstStyle/>
          <a:p>
            <a:fld id="{F62AC51D-6DAA-4455-8EA7-D54B64909A85}" type="slidenum">
              <a:rPr lang="en-US" smtClean="0"/>
              <a:t>18</a:t>
            </a:fld>
            <a:endParaRPr lang="en-US"/>
          </a:p>
        </p:txBody>
      </p:sp>
    </p:spTree>
    <p:extLst>
      <p:ext uri="{BB962C8B-B14F-4D97-AF65-F5344CB8AC3E}">
        <p14:creationId xmlns:p14="http://schemas.microsoft.com/office/powerpoint/2010/main" val="14408516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474F11-B590-26BE-FE2E-A4C8A2201F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39C1BA-25AD-D00F-8C68-F77C595CCE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68461F-BDDE-DA2C-3E7A-DD3423C6B25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A435FB0-AA15-4FA8-2056-51959EF42E86}"/>
              </a:ext>
            </a:extLst>
          </p:cNvPr>
          <p:cNvSpPr>
            <a:spLocks noGrp="1"/>
          </p:cNvSpPr>
          <p:nvPr>
            <p:ph type="sldNum" sz="quarter" idx="10"/>
          </p:nvPr>
        </p:nvSpPr>
        <p:spPr/>
        <p:txBody>
          <a:bodyPr/>
          <a:lstStyle/>
          <a:p>
            <a:fld id="{F62AC51D-6DAA-4455-8EA7-D54B64909A85}" type="slidenum">
              <a:rPr lang="en-US" smtClean="0"/>
              <a:t>20</a:t>
            </a:fld>
            <a:endParaRPr lang="en-US"/>
          </a:p>
        </p:txBody>
      </p:sp>
    </p:spTree>
    <p:extLst>
      <p:ext uri="{BB962C8B-B14F-4D97-AF65-F5344CB8AC3E}">
        <p14:creationId xmlns:p14="http://schemas.microsoft.com/office/powerpoint/2010/main" val="34536683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149EB3-0B6A-1DD3-CB92-D03CF97CB6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4E3C62-BCED-E836-525D-7E6EE91D29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246AF5-5BE7-E940-C4BF-0E5EE956777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FF9B4C4-2BCE-225E-3E27-A737FB7B41DE}"/>
              </a:ext>
            </a:extLst>
          </p:cNvPr>
          <p:cNvSpPr>
            <a:spLocks noGrp="1"/>
          </p:cNvSpPr>
          <p:nvPr>
            <p:ph type="sldNum" sz="quarter" idx="10"/>
          </p:nvPr>
        </p:nvSpPr>
        <p:spPr/>
        <p:txBody>
          <a:bodyPr/>
          <a:lstStyle/>
          <a:p>
            <a:fld id="{F62AC51D-6DAA-4455-8EA7-D54B64909A85}" type="slidenum">
              <a:rPr lang="en-US" smtClean="0"/>
              <a:t>21</a:t>
            </a:fld>
            <a:endParaRPr lang="en-US"/>
          </a:p>
        </p:txBody>
      </p:sp>
    </p:spTree>
    <p:extLst>
      <p:ext uri="{BB962C8B-B14F-4D97-AF65-F5344CB8AC3E}">
        <p14:creationId xmlns:p14="http://schemas.microsoft.com/office/powerpoint/2010/main" val="10424509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BFEEF5-B4D6-4D9D-0F4C-C4780D4377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D7FAC5-CBB4-38E6-4BD0-A478531080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6141A9-C5AA-045A-B23B-49B420BCFB0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254A70B-9ABF-DD05-7FCC-90482D8DE894}"/>
              </a:ext>
            </a:extLst>
          </p:cNvPr>
          <p:cNvSpPr>
            <a:spLocks noGrp="1"/>
          </p:cNvSpPr>
          <p:nvPr>
            <p:ph type="sldNum" sz="quarter" idx="10"/>
          </p:nvPr>
        </p:nvSpPr>
        <p:spPr/>
        <p:txBody>
          <a:bodyPr/>
          <a:lstStyle/>
          <a:p>
            <a:fld id="{F62AC51D-6DAA-4455-8EA7-D54B64909A85}" type="slidenum">
              <a:rPr lang="en-US" smtClean="0"/>
              <a:t>22</a:t>
            </a:fld>
            <a:endParaRPr lang="en-US"/>
          </a:p>
        </p:txBody>
      </p:sp>
    </p:spTree>
    <p:extLst>
      <p:ext uri="{BB962C8B-B14F-4D97-AF65-F5344CB8AC3E}">
        <p14:creationId xmlns:p14="http://schemas.microsoft.com/office/powerpoint/2010/main" val="35271028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80E439-FE97-541B-A599-4DF8D36D57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862ED7-F6F2-2370-FAA7-87A3351F3C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285325-D367-BF29-940E-2CA6E84D52B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7DAFE2A-3E20-0387-AE14-2812F12209FE}"/>
              </a:ext>
            </a:extLst>
          </p:cNvPr>
          <p:cNvSpPr>
            <a:spLocks noGrp="1"/>
          </p:cNvSpPr>
          <p:nvPr>
            <p:ph type="sldNum" sz="quarter" idx="10"/>
          </p:nvPr>
        </p:nvSpPr>
        <p:spPr/>
        <p:txBody>
          <a:bodyPr/>
          <a:lstStyle/>
          <a:p>
            <a:fld id="{F62AC51D-6DAA-4455-8EA7-D54B64909A85}" type="slidenum">
              <a:rPr lang="en-US" smtClean="0"/>
              <a:t>23</a:t>
            </a:fld>
            <a:endParaRPr lang="en-US"/>
          </a:p>
        </p:txBody>
      </p:sp>
    </p:spTree>
    <p:extLst>
      <p:ext uri="{BB962C8B-B14F-4D97-AF65-F5344CB8AC3E}">
        <p14:creationId xmlns:p14="http://schemas.microsoft.com/office/powerpoint/2010/main" val="9269614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DF0C23-487D-0F3D-4276-9F22B68D69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E0BA5E-CAC2-BDBC-573E-10B21D345E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EB308A-05BF-A919-4DAA-3A9D1F753F3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5358877-E40A-81F5-5E04-7D12142BF48D}"/>
              </a:ext>
            </a:extLst>
          </p:cNvPr>
          <p:cNvSpPr>
            <a:spLocks noGrp="1"/>
          </p:cNvSpPr>
          <p:nvPr>
            <p:ph type="sldNum" sz="quarter" idx="10"/>
          </p:nvPr>
        </p:nvSpPr>
        <p:spPr/>
        <p:txBody>
          <a:bodyPr/>
          <a:lstStyle/>
          <a:p>
            <a:fld id="{F62AC51D-6DAA-4455-8EA7-D54B64909A85}" type="slidenum">
              <a:rPr lang="en-US" smtClean="0"/>
              <a:t>29</a:t>
            </a:fld>
            <a:endParaRPr lang="en-US"/>
          </a:p>
        </p:txBody>
      </p:sp>
    </p:spTree>
    <p:extLst>
      <p:ext uri="{BB962C8B-B14F-4D97-AF65-F5344CB8AC3E}">
        <p14:creationId xmlns:p14="http://schemas.microsoft.com/office/powerpoint/2010/main" val="37067242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14D61F-E5F8-6D1D-F6F2-F37F19BDBD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FFC3C1-08DC-C679-16B9-5FF80FC672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C2A018-D91A-AD97-2266-219DAC13F5B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646F3B1-756F-978A-3F77-60E8175BE84A}"/>
              </a:ext>
            </a:extLst>
          </p:cNvPr>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21334632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BC2644-79B1-08E7-D067-78E306E743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0ED85D-8136-F8B7-8588-14CEF4D3D6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B1539A-D5F3-0473-7084-2D35A915880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8FA7F2F-F593-FD8E-DFC7-652F427C5CF6}"/>
              </a:ext>
            </a:extLst>
          </p:cNvPr>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18840817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BAC99C-B0C7-3FFC-603B-A6A43CC4A3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7B6D09-60ED-F191-1F52-75DFA8136C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5B7FDE-2682-55B5-652C-7A68B52BD2C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5F5C2B9-1B29-1C20-5459-4A7283CB1D15}"/>
              </a:ext>
            </a:extLst>
          </p:cNvPr>
          <p:cNvSpPr>
            <a:spLocks noGrp="1"/>
          </p:cNvSpPr>
          <p:nvPr>
            <p:ph type="sldNum" sz="quarter" idx="10"/>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12327009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7011F2-2AF4-FF98-E8E6-B3487F0926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1754E3-2222-996F-8D40-B43F9D9037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3309F5-4115-F913-2B1A-FE40ED4F35B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FECF6AA-5B1F-725E-4E07-AB64E5A61B54}"/>
              </a:ext>
            </a:extLst>
          </p:cNvPr>
          <p:cNvSpPr>
            <a:spLocks noGrp="1"/>
          </p:cNvSpPr>
          <p:nvPr>
            <p:ph type="sldNum" sz="quarter" idx="10"/>
          </p:nvPr>
        </p:nvSpPr>
        <p:spPr/>
        <p:txBody>
          <a:bodyPr/>
          <a:lstStyle/>
          <a:p>
            <a:fld id="{F62AC51D-6DAA-4455-8EA7-D54B64909A85}" type="slidenum">
              <a:rPr lang="en-US" smtClean="0"/>
              <a:t>11</a:t>
            </a:fld>
            <a:endParaRPr lang="en-US"/>
          </a:p>
        </p:txBody>
      </p:sp>
    </p:spTree>
    <p:extLst>
      <p:ext uri="{BB962C8B-B14F-4D97-AF65-F5344CB8AC3E}">
        <p14:creationId xmlns:p14="http://schemas.microsoft.com/office/powerpoint/2010/main" val="26232218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5863AE-2A49-0AEF-9B3B-2072003E46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E8C76E-FC14-7F96-861B-8FAA5A9C37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D4FE98-8401-08C2-6229-3CD5B3CE971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BAF5181-31B4-AD35-C356-4660B33FA994}"/>
              </a:ext>
            </a:extLst>
          </p:cNvPr>
          <p:cNvSpPr>
            <a:spLocks noGrp="1"/>
          </p:cNvSpPr>
          <p:nvPr>
            <p:ph type="sldNum" sz="quarter" idx="10"/>
          </p:nvPr>
        </p:nvSpPr>
        <p:spPr/>
        <p:txBody>
          <a:bodyPr/>
          <a:lstStyle/>
          <a:p>
            <a:fld id="{F62AC51D-6DAA-4455-8EA7-D54B64909A85}" type="slidenum">
              <a:rPr lang="en-US" smtClean="0"/>
              <a:t>12</a:t>
            </a:fld>
            <a:endParaRPr lang="en-US"/>
          </a:p>
        </p:txBody>
      </p:sp>
    </p:spTree>
    <p:extLst>
      <p:ext uri="{BB962C8B-B14F-4D97-AF65-F5344CB8AC3E}">
        <p14:creationId xmlns:p14="http://schemas.microsoft.com/office/powerpoint/2010/main" val="32145877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23F808-8028-7243-1D35-AF3BFE7FC9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BFCACB-5EF4-D684-0FAF-5A1A783DE9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10C834-2D44-5D6E-4170-0571AC96330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0EFB008-B2FC-0A82-6A04-B9AEF078148A}"/>
              </a:ext>
            </a:extLst>
          </p:cNvPr>
          <p:cNvSpPr>
            <a:spLocks noGrp="1"/>
          </p:cNvSpPr>
          <p:nvPr>
            <p:ph type="sldNum" sz="quarter" idx="10"/>
          </p:nvPr>
        </p:nvSpPr>
        <p:spPr/>
        <p:txBody>
          <a:bodyPr/>
          <a:lstStyle/>
          <a:p>
            <a:fld id="{F62AC51D-6DAA-4455-8EA7-D54B64909A85}" type="slidenum">
              <a:rPr lang="en-US" smtClean="0"/>
              <a:t>13</a:t>
            </a:fld>
            <a:endParaRPr lang="en-US"/>
          </a:p>
        </p:txBody>
      </p:sp>
    </p:spTree>
    <p:extLst>
      <p:ext uri="{BB962C8B-B14F-4D97-AF65-F5344CB8AC3E}">
        <p14:creationId xmlns:p14="http://schemas.microsoft.com/office/powerpoint/2010/main" val="11760844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D2C5A1-80E7-D24B-4B58-1CD9A7F3E6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AE61F8-2937-BA0F-C3DA-AF8E1EB660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A22458-6B83-7D4A-AD3C-76567F193F3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19B44F9-2275-82B6-0029-05C46F1AFBFA}"/>
              </a:ext>
            </a:extLst>
          </p:cNvPr>
          <p:cNvSpPr>
            <a:spLocks noGrp="1"/>
          </p:cNvSpPr>
          <p:nvPr>
            <p:ph type="sldNum" sz="quarter" idx="10"/>
          </p:nvPr>
        </p:nvSpPr>
        <p:spPr/>
        <p:txBody>
          <a:bodyPr/>
          <a:lstStyle/>
          <a:p>
            <a:fld id="{F62AC51D-6DAA-4455-8EA7-D54B64909A85}" type="slidenum">
              <a:rPr lang="en-US" smtClean="0"/>
              <a:t>14</a:t>
            </a:fld>
            <a:endParaRPr lang="en-US"/>
          </a:p>
        </p:txBody>
      </p:sp>
    </p:spTree>
    <p:extLst>
      <p:ext uri="{BB962C8B-B14F-4D97-AF65-F5344CB8AC3E}">
        <p14:creationId xmlns:p14="http://schemas.microsoft.com/office/powerpoint/2010/main" val="27043107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2C67E0-B283-A0BB-EC40-34D33C8041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E48C92-829D-BFDB-5F44-A7BD149DE0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9E9839-3306-D5F9-2C71-51C7B6273A1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21F277F-27B4-69D2-A4C6-E8D92CEBA7D5}"/>
              </a:ext>
            </a:extLst>
          </p:cNvPr>
          <p:cNvSpPr>
            <a:spLocks noGrp="1"/>
          </p:cNvSpPr>
          <p:nvPr>
            <p:ph type="sldNum" sz="quarter" idx="10"/>
          </p:nvPr>
        </p:nvSpPr>
        <p:spPr/>
        <p:txBody>
          <a:bodyPr/>
          <a:lstStyle/>
          <a:p>
            <a:fld id="{F62AC51D-6DAA-4455-8EA7-D54B64909A85}" type="slidenum">
              <a:rPr lang="en-US" smtClean="0"/>
              <a:t>16</a:t>
            </a:fld>
            <a:endParaRPr lang="en-US"/>
          </a:p>
        </p:txBody>
      </p:sp>
    </p:spTree>
    <p:extLst>
      <p:ext uri="{BB962C8B-B14F-4D97-AF65-F5344CB8AC3E}">
        <p14:creationId xmlns:p14="http://schemas.microsoft.com/office/powerpoint/2010/main" val="1964654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
        <p:nvSpPr>
          <p:cNvPr id="4" name="Footer Placeholder 4">
            <a:extLst>
              <a:ext uri="{FF2B5EF4-FFF2-40B4-BE49-F238E27FC236}">
                <a16:creationId xmlns:a16="http://schemas.microsoft.com/office/drawing/2014/main" id="{4D175DA3-28D1-C7EB-96C7-7A2273040BD6}"/>
              </a:ext>
            </a:extLst>
          </p:cNvPr>
          <p:cNvSpPr txBox="1">
            <a:spLocks/>
          </p:cNvSpPr>
          <p:nvPr userDrawn="1"/>
        </p:nvSpPr>
        <p:spPr>
          <a:xfrm>
            <a:off x="-63798" y="6519069"/>
            <a:ext cx="762000" cy="296862"/>
          </a:xfrm>
          <a:prstGeom prst="rect">
            <a:avLst/>
          </a:prstGeom>
        </p:spPr>
        <p:txBody>
          <a:bodyPr vert="horz" lIns="91440" tIns="45720" rIns="91440" bIns="45720" rtlCol="0" anchor="ctr"/>
          <a:lstStyle>
            <a:defPPr>
              <a:defRPr lang="en-US"/>
            </a:defPPr>
            <a:lvl1pPr marL="0" algn="ctr" defTabSz="914400" rtl="0" eaLnBrk="1" latinLnBrk="0" hangingPunct="1">
              <a:defRPr sz="14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Public</a:t>
            </a:r>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 name="Slide Number Placeholder 5">
            <a:extLst>
              <a:ext uri="{FF2B5EF4-FFF2-40B4-BE49-F238E27FC236}">
                <a16:creationId xmlns:a16="http://schemas.microsoft.com/office/drawing/2014/main" id="{D3F048D1-E2C5-4B4C-A3E7-4AF2783ECEF1}"/>
              </a:ext>
            </a:extLst>
          </p:cNvPr>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
        <p:nvSpPr>
          <p:cNvPr id="9" name="Footer Placeholder 4">
            <a:extLst>
              <a:ext uri="{FF2B5EF4-FFF2-40B4-BE49-F238E27FC236}">
                <a16:creationId xmlns:a16="http://schemas.microsoft.com/office/drawing/2014/main" id="{120A9CCC-211D-BD77-9840-6AFBA20EE256}"/>
              </a:ext>
            </a:extLst>
          </p:cNvPr>
          <p:cNvSpPr txBox="1">
            <a:spLocks/>
          </p:cNvSpPr>
          <p:nvPr userDrawn="1"/>
        </p:nvSpPr>
        <p:spPr>
          <a:xfrm>
            <a:off x="-76200" y="6519069"/>
            <a:ext cx="762000" cy="296862"/>
          </a:xfrm>
          <a:prstGeom prst="rect">
            <a:avLst/>
          </a:prstGeom>
        </p:spPr>
        <p:txBody>
          <a:bodyPr vert="horz" lIns="91440" tIns="45720" rIns="91440" bIns="45720" rtlCol="0" anchor="ctr"/>
          <a:lstStyle>
            <a:defPPr>
              <a:defRPr lang="en-US"/>
            </a:defPPr>
            <a:lvl1pPr marL="0" algn="ctr" defTabSz="914400" rtl="0" eaLnBrk="1" latinLnBrk="0" hangingPunct="1">
              <a:defRPr sz="14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Public</a:t>
            </a:r>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54934" y="6539872"/>
            <a:ext cx="762000" cy="296862"/>
          </a:xfrm>
          <a:prstGeom prst="rect">
            <a:avLst/>
          </a:prstGeom>
        </p:spPr>
        <p:txBody>
          <a:bodyPr vert="horz" lIns="91440" tIns="45720" rIns="91440" bIns="45720" rtlCol="0" anchor="ctr"/>
          <a:lstStyle>
            <a:lvl1pPr algn="ctr">
              <a:defRPr sz="1400">
                <a:solidFill>
                  <a:schemeClr val="tx1">
                    <a:tint val="75000"/>
                  </a:schemeClr>
                </a:solidFill>
              </a:defRPr>
            </a:lvl1pPr>
          </a:lstStyle>
          <a:p>
            <a:r>
              <a:rPr lang="en-US"/>
              <a:t>Public</a:t>
            </a:r>
          </a:p>
        </p:txBody>
      </p:sp>
      <p:cxnSp>
        <p:nvCxnSpPr>
          <p:cNvPr id="7" name="Straight Connector 6"/>
          <p:cNvCxnSpPr/>
          <p:nvPr userDrawn="1"/>
        </p:nvCxnSpPr>
        <p:spPr>
          <a:xfrm>
            <a:off x="14177"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2" name="Slide Number Placeholder 5">
            <a:extLst>
              <a:ext uri="{FF2B5EF4-FFF2-40B4-BE49-F238E27FC236}">
                <a16:creationId xmlns:a16="http://schemas.microsoft.com/office/drawing/2014/main" id="{7307160C-02AC-E6B8-B193-37C4E69B5B0E}"/>
              </a:ext>
            </a:extLst>
          </p:cNvPr>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customXml" Target="../ink/ink2.xml"/><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ustomXml" Target="../ink/ink3.xml"/><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customXml" Target="../ink/ink4.xml"/><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hyperlink" Target="mailto:Janice.Ayson@ERCOT.com" TargetMode="External"/><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667050" y="1505083"/>
            <a:ext cx="5374208" cy="4985980"/>
          </a:xfrm>
          <a:prstGeom prst="rect">
            <a:avLst/>
          </a:prstGeom>
          <a:noFill/>
        </p:spPr>
        <p:txBody>
          <a:bodyPr wrap="square" lIns="91440" tIns="45720" rIns="91440" bIns="45720" rtlCol="0" anchor="t">
            <a:spAutoFit/>
          </a:bodyPr>
          <a:lstStyle/>
          <a:p>
            <a:pPr algn="ctr"/>
            <a:r>
              <a:rPr lang="en-US" sz="2000" kern="0" dirty="0">
                <a:latin typeface="Arial Black"/>
              </a:rPr>
              <a:t>Review and Discuss Potential</a:t>
            </a:r>
          </a:p>
          <a:p>
            <a:pPr algn="ctr"/>
            <a:r>
              <a:rPr lang="en-US" sz="2000" kern="0" dirty="0">
                <a:latin typeface="Arial Black"/>
              </a:rPr>
              <a:t>RMR, MRA and C4C</a:t>
            </a:r>
          </a:p>
          <a:p>
            <a:pPr algn="ctr"/>
            <a:r>
              <a:rPr lang="en-US" sz="2000" kern="0" dirty="0">
                <a:latin typeface="Arial Black"/>
              </a:rPr>
              <a:t>Improvements </a:t>
            </a:r>
            <a:endParaRPr lang="en-US" sz="2000" dirty="0">
              <a:cs typeface="Arial" panose="020B0604020202020204"/>
            </a:endParaRPr>
          </a:p>
          <a:p>
            <a:pPr lvl="0" algn="ctr" fontAlgn="base">
              <a:spcBef>
                <a:spcPct val="20000"/>
              </a:spcBef>
              <a:spcAft>
                <a:spcPct val="0"/>
              </a:spcAft>
            </a:pPr>
            <a:endParaRPr lang="en-US" sz="2000" kern="0" dirty="0">
              <a:latin typeface="Arial Black" pitchFamily="34" charset="0"/>
            </a:endParaRPr>
          </a:p>
          <a:p>
            <a:pPr lvl="0" fontAlgn="base">
              <a:spcBef>
                <a:spcPct val="20000"/>
              </a:spcBef>
              <a:spcAft>
                <a:spcPct val="0"/>
              </a:spcAft>
            </a:pPr>
            <a:endParaRPr lang="en-US" sz="2000" kern="0" dirty="0">
              <a:latin typeface="Arial Black"/>
            </a:endParaRPr>
          </a:p>
          <a:p>
            <a:pPr lvl="0" fontAlgn="base">
              <a:spcBef>
                <a:spcPct val="20000"/>
              </a:spcBef>
              <a:spcAft>
                <a:spcPct val="0"/>
              </a:spcAft>
            </a:pPr>
            <a:endParaRPr lang="en-US" sz="2000" kern="0" dirty="0">
              <a:latin typeface="Arial Black"/>
            </a:endParaRPr>
          </a:p>
          <a:p>
            <a:pPr lvl="0" fontAlgn="base">
              <a:spcBef>
                <a:spcPct val="20000"/>
              </a:spcBef>
              <a:spcAft>
                <a:spcPct val="0"/>
              </a:spcAft>
            </a:pPr>
            <a:r>
              <a:rPr lang="en-US" sz="2000" kern="0" dirty="0">
                <a:latin typeface="Arial Black"/>
              </a:rPr>
              <a:t>ERCOT Staff</a:t>
            </a:r>
          </a:p>
          <a:p>
            <a:endParaRPr lang="en-US" dirty="0"/>
          </a:p>
          <a:p>
            <a:endParaRPr lang="en-US" dirty="0"/>
          </a:p>
          <a:p>
            <a:pPr lvl="0" defTabSz="457200"/>
            <a:endParaRPr lang="en-US" b="1" dirty="0"/>
          </a:p>
          <a:p>
            <a:pPr lvl="0" defTabSz="457200"/>
            <a:endParaRPr lang="en-US" b="1" dirty="0"/>
          </a:p>
          <a:p>
            <a:pPr lvl="0" defTabSz="457200"/>
            <a:endParaRPr lang="en-US" b="1" dirty="0"/>
          </a:p>
          <a:p>
            <a:pPr lvl="0" defTabSz="457200"/>
            <a:r>
              <a:rPr lang="en-US" b="1" dirty="0"/>
              <a:t>ERCOT Workshop October 17, 2025</a:t>
            </a:r>
          </a:p>
          <a:p>
            <a:pPr lvl="0" defTabSz="457200"/>
            <a:endParaRPr lang="en-US" b="1" dirty="0">
              <a:solidFill>
                <a:srgbClr val="000000"/>
              </a:solidFill>
              <a:cs typeface="Arial"/>
            </a:endParaRPr>
          </a:p>
          <a:p>
            <a:pPr lvl="0" defTabSz="457200"/>
            <a:endParaRPr lang="en-US" b="1" dirty="0">
              <a:solidFill>
                <a:srgbClr val="000000"/>
              </a:solidFill>
              <a:cs typeface="Arial"/>
            </a:endParaRPr>
          </a:p>
          <a:p>
            <a:pPr lvl="0" defTabSz="457200"/>
            <a:r>
              <a:rPr lang="en-US" b="1" strike="sngStrike" dirty="0">
                <a:solidFill>
                  <a:srgbClr val="FF0000"/>
                </a:solidFill>
                <a:cs typeface="Arial"/>
              </a:rPr>
              <a:t> </a:t>
            </a: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68DB97-866E-512E-1430-CB781B8522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E84CCD-5DC0-5C9B-35FB-75406F8DB50C}"/>
              </a:ext>
            </a:extLst>
          </p:cNvPr>
          <p:cNvSpPr>
            <a:spLocks noGrp="1"/>
          </p:cNvSpPr>
          <p:nvPr>
            <p:ph type="title"/>
          </p:nvPr>
        </p:nvSpPr>
        <p:spPr>
          <a:xfrm>
            <a:off x="381000" y="243682"/>
            <a:ext cx="8458200" cy="480218"/>
          </a:xfrm>
        </p:spPr>
        <p:txBody>
          <a:bodyPr/>
          <a:lstStyle/>
          <a:p>
            <a:r>
              <a:rPr lang="en-US" sz="2000" b="1">
                <a:solidFill>
                  <a:schemeClr val="accent1"/>
                </a:solidFill>
              </a:rPr>
              <a:t>C</a:t>
            </a:r>
            <a:r>
              <a:rPr lang="en-US" sz="2000"/>
              <a:t>hange Notice of Suspension of Operation (NSO) Deadline (3 of 4)</a:t>
            </a:r>
            <a:endParaRPr lang="en-US" sz="2000" b="1">
              <a:solidFill>
                <a:schemeClr val="accent1"/>
              </a:solidFill>
            </a:endParaRPr>
          </a:p>
        </p:txBody>
      </p:sp>
      <p:sp>
        <p:nvSpPr>
          <p:cNvPr id="3" name="Content Placeholder 2">
            <a:extLst>
              <a:ext uri="{FF2B5EF4-FFF2-40B4-BE49-F238E27FC236}">
                <a16:creationId xmlns:a16="http://schemas.microsoft.com/office/drawing/2014/main" id="{7CAB52AC-D502-C3DC-D999-8690ACD9D1AB}"/>
              </a:ext>
            </a:extLst>
          </p:cNvPr>
          <p:cNvSpPr>
            <a:spLocks noGrp="1"/>
          </p:cNvSpPr>
          <p:nvPr>
            <p:ph idx="1"/>
          </p:nvPr>
        </p:nvSpPr>
        <p:spPr>
          <a:xfrm>
            <a:off x="342900" y="884238"/>
            <a:ext cx="8534400" cy="5676900"/>
          </a:xfrm>
        </p:spPr>
        <p:txBody>
          <a:bodyPr lIns="91440" tIns="45720" rIns="91440" bIns="45720" anchor="t"/>
          <a:lstStyle/>
          <a:p>
            <a:pPr marL="1027113" indent="-1027113" eaLnBrk="0" fontAlgn="base" hangingPunct="0">
              <a:spcBef>
                <a:spcPts val="400"/>
              </a:spcBef>
              <a:buNone/>
              <a:defRPr/>
            </a:pPr>
            <a:r>
              <a:rPr lang="en-US" sz="1600" b="1" u="sng" dirty="0"/>
              <a:t>Item 1 Benefits</a:t>
            </a:r>
            <a:r>
              <a:rPr lang="en-US" sz="1600" b="1" dirty="0"/>
              <a:t>:</a:t>
            </a:r>
          </a:p>
          <a:p>
            <a:pPr marL="0" indent="0" eaLnBrk="0" fontAlgn="base" hangingPunct="0">
              <a:spcBef>
                <a:spcPts val="400"/>
              </a:spcBef>
              <a:buNone/>
              <a:defRPr/>
            </a:pPr>
            <a:r>
              <a:rPr lang="en-US" sz="1600" dirty="0">
                <a:solidFill>
                  <a:srgbClr val="000000"/>
                </a:solidFill>
              </a:rPr>
              <a:t> </a:t>
            </a:r>
          </a:p>
          <a:p>
            <a:pPr marL="0" indent="0" eaLnBrk="0" fontAlgn="base" hangingPunct="0">
              <a:spcBef>
                <a:spcPts val="400"/>
              </a:spcBef>
              <a:buNone/>
              <a:defRPr/>
            </a:pPr>
            <a:r>
              <a:rPr lang="en-US" sz="1600" b="1" dirty="0">
                <a:solidFill>
                  <a:srgbClr val="000000"/>
                </a:solidFill>
              </a:rPr>
              <a:t>General Benefits (with both options) for having more lead time:</a:t>
            </a:r>
          </a:p>
          <a:p>
            <a:pPr marL="463550" lvl="2">
              <a:buFont typeface="+mj-lt"/>
              <a:buAutoNum type="alphaLcPeriod"/>
            </a:pPr>
            <a:r>
              <a:rPr lang="en-US" sz="1400" dirty="0"/>
              <a:t>Possible acceleration of GINR projects</a:t>
            </a:r>
          </a:p>
          <a:p>
            <a:pPr marL="977900" lvl="4" indent="-285750">
              <a:buFont typeface="Arial" panose="020B0604020202020204" pitchFamily="34" charset="0"/>
              <a:buChar char="•"/>
            </a:pPr>
            <a:r>
              <a:rPr lang="en-US" sz="1400" dirty="0"/>
              <a:t>There may be a 2 year out Resource that can accelerate to 15-21 months with an expenditure</a:t>
            </a:r>
          </a:p>
          <a:p>
            <a:pPr marL="234950" lvl="3" indent="0">
              <a:buNone/>
            </a:pPr>
            <a:endParaRPr lang="en-US" sz="600" dirty="0"/>
          </a:p>
          <a:p>
            <a:pPr marL="463550" lvl="2">
              <a:buFont typeface="+mj-lt"/>
              <a:buAutoNum type="alphaLcPeriod"/>
            </a:pPr>
            <a:r>
              <a:rPr lang="en-US" sz="1400" dirty="0"/>
              <a:t>Possible acceleration or re-prioritization of upcoming Transmission Improvements that negate the need for RMR contracts</a:t>
            </a:r>
          </a:p>
          <a:p>
            <a:pPr marL="977900" lvl="4" indent="-285750">
              <a:buFont typeface="Arial" panose="020B0604020202020204" pitchFamily="34" charset="0"/>
              <a:buChar char="•"/>
            </a:pPr>
            <a:r>
              <a:rPr lang="en-US" sz="1400" dirty="0"/>
              <a:t>Example is acceleration of San Miguel line to alleviate constraints earlier than planned</a:t>
            </a:r>
          </a:p>
          <a:p>
            <a:pPr marL="234950" lvl="3" indent="0">
              <a:buNone/>
            </a:pPr>
            <a:endParaRPr lang="en-US" sz="600" dirty="0"/>
          </a:p>
          <a:p>
            <a:pPr marL="463550" lvl="2">
              <a:buFont typeface="+mj-lt"/>
              <a:buAutoNum type="alphaLcPeriod"/>
            </a:pPr>
            <a:r>
              <a:rPr lang="en-US" sz="1400" dirty="0"/>
              <a:t>Spending more to energize transmission improvements that negate RMR contracts more quickly</a:t>
            </a:r>
          </a:p>
          <a:p>
            <a:pPr marL="977900" lvl="4" indent="-285750">
              <a:buFont typeface="Arial" panose="020B0604020202020204" pitchFamily="34" charset="0"/>
              <a:buChar char="•"/>
            </a:pPr>
            <a:r>
              <a:rPr lang="en-US" sz="1400" dirty="0"/>
              <a:t>Reconductoring of line using contractors which results in a shorter timeline</a:t>
            </a:r>
          </a:p>
          <a:p>
            <a:pPr marL="234950" lvl="3" indent="0">
              <a:buNone/>
            </a:pPr>
            <a:endParaRPr lang="en-US" sz="600" dirty="0"/>
          </a:p>
          <a:p>
            <a:pPr marL="463550" lvl="2">
              <a:buFont typeface="+mj-lt"/>
              <a:buAutoNum type="alphaLcPeriod"/>
            </a:pPr>
            <a:r>
              <a:rPr lang="en-US" sz="1400" dirty="0"/>
              <a:t>Additional time will allow MRA procurements to be more successful with better alternatives</a:t>
            </a:r>
          </a:p>
          <a:p>
            <a:pPr marL="463550" lvl="2">
              <a:buFont typeface="+mj-lt"/>
              <a:buAutoNum type="alphaLcPeriod"/>
            </a:pPr>
            <a:endParaRPr lang="en-US" sz="600" dirty="0"/>
          </a:p>
          <a:p>
            <a:pPr marL="463550" lvl="2">
              <a:buFont typeface="+mj-lt"/>
              <a:buAutoNum type="alphaLcPeriod"/>
            </a:pPr>
            <a:r>
              <a:rPr lang="en-US" sz="1400" dirty="0"/>
              <a:t>A 15-21 month notice period will allow the RMR analysis to coincide with existing RTP work and RTP cases</a:t>
            </a:r>
          </a:p>
          <a:p>
            <a:pPr marL="463550" lvl="2">
              <a:buFont typeface="+mj-lt"/>
              <a:buAutoNum type="alphaLcPeriod"/>
            </a:pPr>
            <a:endParaRPr lang="en-US" sz="600" dirty="0"/>
          </a:p>
          <a:p>
            <a:pPr marL="577850" lvl="3" indent="-342900">
              <a:buFont typeface="+mj-lt"/>
              <a:buAutoNum type="alphaLcPeriod" startAt="6"/>
            </a:pPr>
            <a:r>
              <a:rPr lang="en-US" sz="1400" dirty="0"/>
              <a:t>Currently, the RMR work is dependent on building cases that exist between the current Operations and Planning windows</a:t>
            </a:r>
          </a:p>
          <a:p>
            <a:pPr marL="463550" lvl="3">
              <a:buFont typeface="+mj-lt"/>
              <a:buAutoNum type="alphaLcPeriod" startAt="6"/>
            </a:pPr>
            <a:endParaRPr lang="en-US" sz="600" dirty="0"/>
          </a:p>
          <a:p>
            <a:pPr marL="577850" lvl="2" indent="-342900">
              <a:buFont typeface="+mj-lt"/>
              <a:buAutoNum type="alphaLcPeriod" startAt="7"/>
            </a:pPr>
            <a:r>
              <a:rPr lang="en-US" sz="1400" dirty="0"/>
              <a:t>The Resource Entity that submits the NSO will have more time to give a reasonable estimate for cost and time needed to refurbish the Resource if it is determined to be an RMR Resource</a:t>
            </a:r>
          </a:p>
          <a:p>
            <a:pPr marL="463550" lvl="2">
              <a:buFont typeface="+mj-lt"/>
              <a:buAutoNum type="alphaLcPeriod" startAt="7"/>
            </a:pPr>
            <a:endParaRPr lang="en-US" sz="600" dirty="0"/>
          </a:p>
          <a:p>
            <a:pPr marL="577850" lvl="2" indent="-342900">
              <a:buFont typeface="+mj-lt"/>
              <a:buAutoNum type="alphaLcPeriod" startAt="7"/>
            </a:pPr>
            <a:r>
              <a:rPr lang="en-US" sz="1400" dirty="0"/>
              <a:t>An earlier signal for the need for new generation to replace the planned retirements</a:t>
            </a:r>
          </a:p>
          <a:p>
            <a:pPr marL="463550" lvl="2">
              <a:buFont typeface="+mj-lt"/>
              <a:buAutoNum type="alphaLcPeriod" startAt="7"/>
            </a:pPr>
            <a:endParaRPr lang="en-US" sz="1100" dirty="0"/>
          </a:p>
          <a:p>
            <a:pPr indent="0" eaLnBrk="0" fontAlgn="base" hangingPunct="0">
              <a:spcBef>
                <a:spcPts val="400"/>
              </a:spcBef>
              <a:buNone/>
              <a:defRPr/>
            </a:pPr>
            <a:endParaRPr lang="en-US" sz="1600" dirty="0">
              <a:cs typeface="Arial"/>
            </a:endParaRPr>
          </a:p>
          <a:p>
            <a:pPr marL="968375" indent="-622300" eaLnBrk="0" fontAlgn="base" hangingPunct="0">
              <a:spcBef>
                <a:spcPts val="400"/>
              </a:spcBef>
              <a:buNone/>
              <a:defRPr/>
            </a:pPr>
            <a:endParaRPr lang="en-US" sz="1600" dirty="0">
              <a:cs typeface="Arial"/>
            </a:endParaRPr>
          </a:p>
          <a:p>
            <a:pPr marL="685800" eaLnBrk="0" fontAlgn="base" hangingPunct="0">
              <a:spcBef>
                <a:spcPts val="400"/>
              </a:spcBef>
              <a:buFont typeface="+mj-lt"/>
              <a:buAutoNum type="alphaLcPeriod"/>
              <a:defRPr/>
            </a:pPr>
            <a:endParaRPr lang="en-US" sz="1600" dirty="0"/>
          </a:p>
          <a:p>
            <a:pPr lvl="0" eaLnBrk="0" fontAlgn="base" hangingPunct="0">
              <a:spcBef>
                <a:spcPts val="400"/>
              </a:spcBef>
              <a:buFont typeface="+mj-lt"/>
              <a:buAutoNum type="arabicPeriod"/>
              <a:defRPr/>
            </a:pPr>
            <a:endParaRPr lang="en-US" sz="1600" b="1" dirty="0"/>
          </a:p>
          <a:p>
            <a:pPr marL="346075" indent="-346075" eaLnBrk="0" fontAlgn="base" hangingPunct="0">
              <a:spcBef>
                <a:spcPts val="400"/>
              </a:spcBef>
              <a:buNone/>
              <a:defRPr/>
            </a:pPr>
            <a:endParaRPr lang="en-US" sz="1200" b="1" dirty="0"/>
          </a:p>
          <a:p>
            <a:pPr marL="0" lvl="0" indent="0" eaLnBrk="0" fontAlgn="base" hangingPunct="0">
              <a:spcBef>
                <a:spcPts val="400"/>
              </a:spcBef>
              <a:buNone/>
              <a:defRPr/>
            </a:pPr>
            <a:endParaRPr lang="en-US" sz="1600" b="1" dirty="0">
              <a:solidFill>
                <a:srgbClr val="000000"/>
              </a:solidFill>
            </a:endParaRPr>
          </a:p>
          <a:p>
            <a:pPr algn="l"/>
            <a:endParaRPr lang="en-US" sz="1600" b="0" i="0" dirty="0">
              <a:solidFill>
                <a:srgbClr val="000000"/>
              </a:solidFill>
              <a:effectLst/>
            </a:endParaRPr>
          </a:p>
          <a:p>
            <a:pPr marL="0" indent="0" algn="l">
              <a:buNone/>
            </a:pPr>
            <a:endParaRPr lang="en-US" sz="1600" dirty="0">
              <a:solidFill>
                <a:srgbClr val="000000"/>
              </a:solidFill>
            </a:endParaRPr>
          </a:p>
          <a:p>
            <a:pPr algn="l"/>
            <a:endParaRPr lang="en-US" sz="1100" b="0" i="0" dirty="0">
              <a:solidFill>
                <a:srgbClr val="000000"/>
              </a:solidFill>
              <a:effectLst/>
              <a:latin typeface="Arial" panose="020B0604020202020204" pitchFamily="34" charset="0"/>
            </a:endParaRPr>
          </a:p>
        </p:txBody>
      </p:sp>
      <p:sp>
        <p:nvSpPr>
          <p:cNvPr id="5" name="Slide Number Placeholder 5">
            <a:extLst>
              <a:ext uri="{FF2B5EF4-FFF2-40B4-BE49-F238E27FC236}">
                <a16:creationId xmlns:a16="http://schemas.microsoft.com/office/drawing/2014/main" id="{BF3A263D-85BC-D55F-AE98-10A69AA91563}"/>
              </a:ext>
            </a:extLst>
          </p:cNvPr>
          <p:cNvSpPr>
            <a:spLocks noGrp="1"/>
          </p:cNvSpPr>
          <p:nvPr>
            <p:ph type="sldNum" sz="quarter" idx="4"/>
          </p:nvPr>
        </p:nvSpPr>
        <p:spPr>
          <a:xfrm>
            <a:off x="8613913" y="6561138"/>
            <a:ext cx="377687" cy="220662"/>
          </a:xfrm>
        </p:spPr>
        <p:txBody>
          <a:bodyPr/>
          <a:lstStyle/>
          <a:p>
            <a:fld id="{1D93BD3E-1E9A-4970-A6F7-E7AC52762E0C}" type="slidenum">
              <a:rPr lang="en-US" smtClean="0"/>
              <a:t>10</a:t>
            </a:fld>
            <a:endParaRPr lang="en-US"/>
          </a:p>
        </p:txBody>
      </p:sp>
    </p:spTree>
    <p:extLst>
      <p:ext uri="{BB962C8B-B14F-4D97-AF65-F5344CB8AC3E}">
        <p14:creationId xmlns:p14="http://schemas.microsoft.com/office/powerpoint/2010/main" val="2707084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A52384-0890-DCD6-4689-EAE9C68F8D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312CF0-4441-A879-85EE-6134E2F37720}"/>
              </a:ext>
            </a:extLst>
          </p:cNvPr>
          <p:cNvSpPr>
            <a:spLocks noGrp="1"/>
          </p:cNvSpPr>
          <p:nvPr>
            <p:ph type="title"/>
          </p:nvPr>
        </p:nvSpPr>
        <p:spPr>
          <a:xfrm>
            <a:off x="381000" y="243682"/>
            <a:ext cx="8458200" cy="480218"/>
          </a:xfrm>
        </p:spPr>
        <p:txBody>
          <a:bodyPr/>
          <a:lstStyle/>
          <a:p>
            <a:r>
              <a:rPr lang="en-US" sz="2000" b="1">
                <a:solidFill>
                  <a:schemeClr val="accent1"/>
                </a:solidFill>
              </a:rPr>
              <a:t>C</a:t>
            </a:r>
            <a:r>
              <a:rPr lang="en-US" sz="2000"/>
              <a:t>hange Notice of Suspension of Operation (NSO) Deadline (4 of 4)</a:t>
            </a:r>
            <a:endParaRPr lang="en-US" sz="2000" b="1">
              <a:solidFill>
                <a:schemeClr val="accent1"/>
              </a:solidFill>
            </a:endParaRPr>
          </a:p>
        </p:txBody>
      </p:sp>
      <p:sp>
        <p:nvSpPr>
          <p:cNvPr id="3" name="Content Placeholder 2">
            <a:extLst>
              <a:ext uri="{FF2B5EF4-FFF2-40B4-BE49-F238E27FC236}">
                <a16:creationId xmlns:a16="http://schemas.microsoft.com/office/drawing/2014/main" id="{30E8E033-712D-B8DA-5849-75BDBD70B96D}"/>
              </a:ext>
            </a:extLst>
          </p:cNvPr>
          <p:cNvSpPr>
            <a:spLocks noGrp="1"/>
          </p:cNvSpPr>
          <p:nvPr>
            <p:ph idx="1"/>
          </p:nvPr>
        </p:nvSpPr>
        <p:spPr>
          <a:xfrm>
            <a:off x="342899" y="884238"/>
            <a:ext cx="8582025" cy="5676900"/>
          </a:xfrm>
        </p:spPr>
        <p:txBody>
          <a:bodyPr lIns="91440" tIns="45720" rIns="91440" bIns="45720" anchor="t"/>
          <a:lstStyle/>
          <a:p>
            <a:pPr marL="1027113" indent="-1027113" eaLnBrk="0" fontAlgn="base" hangingPunct="0">
              <a:spcBef>
                <a:spcPts val="400"/>
              </a:spcBef>
              <a:buNone/>
              <a:defRPr/>
            </a:pPr>
            <a:r>
              <a:rPr lang="en-US" sz="1600" b="1" u="sng" dirty="0"/>
              <a:t>Item 1 Benefits</a:t>
            </a:r>
            <a:r>
              <a:rPr lang="en-US" sz="1600" b="1" dirty="0"/>
              <a:t>:</a:t>
            </a:r>
          </a:p>
          <a:p>
            <a:pPr marL="0" indent="0" eaLnBrk="0" fontAlgn="base" hangingPunct="0">
              <a:spcBef>
                <a:spcPts val="400"/>
              </a:spcBef>
              <a:buNone/>
              <a:defRPr/>
            </a:pPr>
            <a:r>
              <a:rPr lang="en-US" sz="1600" dirty="0">
                <a:solidFill>
                  <a:srgbClr val="000000"/>
                </a:solidFill>
              </a:rPr>
              <a:t> </a:t>
            </a:r>
          </a:p>
          <a:p>
            <a:pPr marL="0" indent="0" eaLnBrk="0" fontAlgn="base" hangingPunct="0">
              <a:spcBef>
                <a:spcPts val="400"/>
              </a:spcBef>
              <a:buNone/>
              <a:defRPr/>
            </a:pPr>
            <a:r>
              <a:rPr lang="en-US" sz="1600" b="1" dirty="0">
                <a:solidFill>
                  <a:srgbClr val="000000"/>
                </a:solidFill>
              </a:rPr>
              <a:t>Option A Benefits: </a:t>
            </a:r>
            <a:r>
              <a:rPr lang="en-US" sz="1600" dirty="0"/>
              <a:t>Two deadlines per year (e.g., January and July of each year).</a:t>
            </a:r>
            <a:endParaRPr lang="en-US" sz="1600" b="1" dirty="0">
              <a:solidFill>
                <a:srgbClr val="000000"/>
              </a:solidFill>
            </a:endParaRPr>
          </a:p>
          <a:p>
            <a:pPr marL="0" indent="0" eaLnBrk="0" fontAlgn="base" hangingPunct="0">
              <a:spcBef>
                <a:spcPts val="400"/>
              </a:spcBef>
              <a:buNone/>
              <a:defRPr/>
            </a:pPr>
            <a:endParaRPr lang="en-US" sz="1600" b="1" dirty="0"/>
          </a:p>
          <a:p>
            <a:pPr marL="0" indent="0" eaLnBrk="0" fontAlgn="base" hangingPunct="0">
              <a:spcBef>
                <a:spcPts val="400"/>
              </a:spcBef>
              <a:buNone/>
              <a:defRPr/>
            </a:pPr>
            <a:r>
              <a:rPr lang="en-US" sz="1600" dirty="0"/>
              <a:t>Moving away from a rolling timeline:</a:t>
            </a:r>
          </a:p>
          <a:p>
            <a:pPr marL="0" indent="0" eaLnBrk="0" fontAlgn="base" hangingPunct="0">
              <a:spcBef>
                <a:spcPts val="400"/>
              </a:spcBef>
              <a:buNone/>
              <a:defRPr/>
            </a:pPr>
            <a:endParaRPr lang="en-US" sz="1600" dirty="0"/>
          </a:p>
          <a:p>
            <a:pPr marL="569913" lvl="1" indent="-342900" eaLnBrk="0" fontAlgn="base" hangingPunct="0">
              <a:spcBef>
                <a:spcPts val="400"/>
              </a:spcBef>
              <a:buFont typeface="+mj-lt"/>
              <a:buAutoNum type="alphaLcPeriod"/>
              <a:defRPr/>
            </a:pPr>
            <a:r>
              <a:rPr lang="en-US" sz="1600" dirty="0"/>
              <a:t>Eliminates the possibility of multiple NSOs that overlap and that could present an issue in the future</a:t>
            </a:r>
          </a:p>
          <a:p>
            <a:pPr marL="569913" lvl="1" indent="-342900" eaLnBrk="0" fontAlgn="base" hangingPunct="0">
              <a:spcBef>
                <a:spcPts val="400"/>
              </a:spcBef>
              <a:buFont typeface="+mj-lt"/>
              <a:buAutoNum type="alphaLcPeriod"/>
              <a:defRPr/>
            </a:pPr>
            <a:endParaRPr lang="en-US" sz="1600" dirty="0"/>
          </a:p>
          <a:p>
            <a:pPr marL="569913" lvl="1" indent="-342900" eaLnBrk="0" fontAlgn="base" hangingPunct="0">
              <a:spcBef>
                <a:spcPts val="400"/>
              </a:spcBef>
              <a:buFont typeface="+mj-lt"/>
              <a:buAutoNum type="alphaLcPeriod"/>
              <a:defRPr/>
            </a:pPr>
            <a:r>
              <a:rPr lang="en-US" sz="1600" dirty="0"/>
              <a:t>Allows multiple NSOs to be evaluated as a group with the optimal solution selected</a:t>
            </a:r>
          </a:p>
          <a:p>
            <a:pPr marL="569913" lvl="1" indent="-342900" eaLnBrk="0" fontAlgn="base" hangingPunct="0">
              <a:spcBef>
                <a:spcPts val="400"/>
              </a:spcBef>
              <a:buFont typeface="+mj-lt"/>
              <a:buAutoNum type="alphaLcPeriod"/>
              <a:defRPr/>
            </a:pPr>
            <a:endParaRPr lang="en-US" sz="1600" dirty="0"/>
          </a:p>
          <a:p>
            <a:pPr marL="569913" lvl="1" indent="-342900" eaLnBrk="0" fontAlgn="base" hangingPunct="0">
              <a:spcBef>
                <a:spcPts val="400"/>
              </a:spcBef>
              <a:buFont typeface="+mj-lt"/>
              <a:buAutoNum type="alphaLcPeriod"/>
              <a:defRPr/>
            </a:pPr>
            <a:r>
              <a:rPr lang="en-US" sz="1600" dirty="0"/>
              <a:t>Allows each deadline to have a different focus – winter for one and summer for the other</a:t>
            </a:r>
          </a:p>
          <a:p>
            <a:pPr marL="569913" lvl="1" indent="-342900" eaLnBrk="0" fontAlgn="base" hangingPunct="0">
              <a:spcBef>
                <a:spcPts val="400"/>
              </a:spcBef>
              <a:buFont typeface="+mj-lt"/>
              <a:buAutoNum type="alphaLcPeriod"/>
              <a:defRPr/>
            </a:pPr>
            <a:endParaRPr lang="en-US" sz="1600" dirty="0"/>
          </a:p>
          <a:p>
            <a:pPr marL="569913" lvl="1" indent="-342900" eaLnBrk="0" fontAlgn="base" hangingPunct="0">
              <a:spcBef>
                <a:spcPts val="400"/>
              </a:spcBef>
              <a:buFont typeface="+mj-lt"/>
              <a:buAutoNum type="alphaLcPeriod"/>
              <a:defRPr/>
            </a:pPr>
            <a:r>
              <a:rPr lang="en-US" sz="1600" dirty="0"/>
              <a:t>Aligns deadlines to coincide with bi-annual CDR reporting</a:t>
            </a:r>
          </a:p>
          <a:p>
            <a:pPr marL="1085850" lvl="1" eaLnBrk="0" fontAlgn="base" hangingPunct="0">
              <a:spcBef>
                <a:spcPts val="400"/>
              </a:spcBef>
              <a:buFont typeface="+mj-lt"/>
              <a:buAutoNum type="alphaLcPeriod"/>
              <a:defRPr/>
            </a:pPr>
            <a:endParaRPr lang="en-US" sz="1600" dirty="0">
              <a:cs typeface="Arial"/>
            </a:endParaRPr>
          </a:p>
          <a:p>
            <a:pPr marL="0" lvl="1" indent="0" eaLnBrk="0" fontAlgn="base" hangingPunct="0">
              <a:spcBef>
                <a:spcPts val="400"/>
              </a:spcBef>
              <a:buNone/>
              <a:defRPr/>
            </a:pPr>
            <a:r>
              <a:rPr lang="en-US" sz="1600" dirty="0"/>
              <a:t>Note 1:  ERCOT’s preference is Option A</a:t>
            </a:r>
          </a:p>
          <a:p>
            <a:pPr lvl="0" eaLnBrk="0" fontAlgn="base" hangingPunct="0">
              <a:spcBef>
                <a:spcPts val="400"/>
              </a:spcBef>
              <a:buFont typeface="+mj-lt"/>
              <a:buAutoNum type="arabicPeriod"/>
              <a:defRPr/>
            </a:pPr>
            <a:endParaRPr lang="en-US" sz="1600" b="1" u="sng" dirty="0"/>
          </a:p>
          <a:p>
            <a:pPr marL="346075" indent="-346075" eaLnBrk="0" fontAlgn="base" hangingPunct="0">
              <a:spcBef>
                <a:spcPts val="400"/>
              </a:spcBef>
              <a:buNone/>
              <a:defRPr/>
            </a:pPr>
            <a:endParaRPr lang="en-US" sz="1200" b="1" u="sng" dirty="0"/>
          </a:p>
          <a:p>
            <a:pPr marL="0" lvl="0" indent="0" eaLnBrk="0" fontAlgn="base" hangingPunct="0">
              <a:spcBef>
                <a:spcPts val="400"/>
              </a:spcBef>
              <a:buNone/>
              <a:defRPr/>
            </a:pPr>
            <a:endParaRPr lang="en-US" sz="1600" b="1" dirty="0">
              <a:solidFill>
                <a:srgbClr val="000000"/>
              </a:solidFill>
            </a:endParaRPr>
          </a:p>
          <a:p>
            <a:pPr algn="l"/>
            <a:endParaRPr lang="en-US" sz="1600" b="0" i="0" dirty="0">
              <a:solidFill>
                <a:srgbClr val="000000"/>
              </a:solidFill>
              <a:effectLst/>
            </a:endParaRPr>
          </a:p>
          <a:p>
            <a:pPr marL="0" indent="0" algn="l">
              <a:buNone/>
            </a:pPr>
            <a:endParaRPr lang="en-US" sz="1600" dirty="0">
              <a:solidFill>
                <a:srgbClr val="000000"/>
              </a:solidFill>
            </a:endParaRPr>
          </a:p>
          <a:p>
            <a:pPr algn="l"/>
            <a:endParaRPr lang="en-US" sz="1100" b="0" i="0" dirty="0">
              <a:solidFill>
                <a:srgbClr val="000000"/>
              </a:solidFill>
              <a:effectLst/>
              <a:latin typeface="Arial" panose="020B0604020202020204" pitchFamily="34" charset="0"/>
            </a:endParaRPr>
          </a:p>
        </p:txBody>
      </p:sp>
      <p:sp>
        <p:nvSpPr>
          <p:cNvPr id="5" name="Slide Number Placeholder 5">
            <a:extLst>
              <a:ext uri="{FF2B5EF4-FFF2-40B4-BE49-F238E27FC236}">
                <a16:creationId xmlns:a16="http://schemas.microsoft.com/office/drawing/2014/main" id="{1B692173-D612-2367-E475-6C93D0C29DB6}"/>
              </a:ext>
            </a:extLst>
          </p:cNvPr>
          <p:cNvSpPr>
            <a:spLocks noGrp="1"/>
          </p:cNvSpPr>
          <p:nvPr>
            <p:ph type="sldNum" sz="quarter" idx="4"/>
          </p:nvPr>
        </p:nvSpPr>
        <p:spPr>
          <a:xfrm>
            <a:off x="8613913" y="6561138"/>
            <a:ext cx="377687" cy="220662"/>
          </a:xfrm>
        </p:spPr>
        <p:txBody>
          <a:bodyPr/>
          <a:lstStyle/>
          <a:p>
            <a:fld id="{1D93BD3E-1E9A-4970-A6F7-E7AC52762E0C}" type="slidenum">
              <a:rPr lang="en-US" smtClean="0"/>
              <a:t>11</a:t>
            </a:fld>
            <a:endParaRPr lang="en-US"/>
          </a:p>
        </p:txBody>
      </p:sp>
    </p:spTree>
    <p:extLst>
      <p:ext uri="{BB962C8B-B14F-4D97-AF65-F5344CB8AC3E}">
        <p14:creationId xmlns:p14="http://schemas.microsoft.com/office/powerpoint/2010/main" val="40198279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2F4F3-1925-93E7-E074-16EB433D31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34D677-4475-A36E-15B8-0C6E4FA34D95}"/>
              </a:ext>
            </a:extLst>
          </p:cNvPr>
          <p:cNvSpPr>
            <a:spLocks noGrp="1"/>
          </p:cNvSpPr>
          <p:nvPr>
            <p:ph type="title"/>
          </p:nvPr>
        </p:nvSpPr>
        <p:spPr>
          <a:xfrm>
            <a:off x="381000" y="243682"/>
            <a:ext cx="8458200" cy="480218"/>
          </a:xfrm>
        </p:spPr>
        <p:txBody>
          <a:bodyPr/>
          <a:lstStyle/>
          <a:p>
            <a:r>
              <a:rPr lang="en-US" sz="2000"/>
              <a:t>Create RFI Process for Older Resources</a:t>
            </a:r>
            <a:endParaRPr lang="en-US" sz="2000" b="1">
              <a:solidFill>
                <a:schemeClr val="accent1"/>
              </a:solidFill>
            </a:endParaRPr>
          </a:p>
        </p:txBody>
      </p:sp>
      <p:sp>
        <p:nvSpPr>
          <p:cNvPr id="3" name="Content Placeholder 2">
            <a:extLst>
              <a:ext uri="{FF2B5EF4-FFF2-40B4-BE49-F238E27FC236}">
                <a16:creationId xmlns:a16="http://schemas.microsoft.com/office/drawing/2014/main" id="{9CDDF8D3-DCE2-7BF9-DE71-0E6444B91F89}"/>
              </a:ext>
            </a:extLst>
          </p:cNvPr>
          <p:cNvSpPr>
            <a:spLocks noGrp="1"/>
          </p:cNvSpPr>
          <p:nvPr>
            <p:ph idx="1"/>
          </p:nvPr>
        </p:nvSpPr>
        <p:spPr>
          <a:xfrm>
            <a:off x="342900" y="925682"/>
            <a:ext cx="8534400" cy="5433674"/>
          </a:xfrm>
        </p:spPr>
        <p:txBody>
          <a:bodyPr lIns="91440" tIns="45720" rIns="91440" bIns="45720" anchor="t"/>
          <a:lstStyle/>
          <a:p>
            <a:pPr marL="1026795" indent="-1026795" eaLnBrk="0" fontAlgn="base" hangingPunct="0">
              <a:spcBef>
                <a:spcPts val="400"/>
              </a:spcBef>
              <a:buNone/>
              <a:defRPr/>
            </a:pPr>
            <a:r>
              <a:rPr lang="en-US" sz="1600" b="1" u="sng"/>
              <a:t>Objective:</a:t>
            </a:r>
            <a:r>
              <a:rPr lang="en-US" sz="1600"/>
              <a:t> </a:t>
            </a:r>
            <a:r>
              <a:rPr lang="en-US" sz="1600" b="1"/>
              <a:t>Obtain more and earlier information on resources likely to retire</a:t>
            </a:r>
            <a:endParaRPr lang="en-US" sz="1600" b="1" u="sng"/>
          </a:p>
          <a:p>
            <a:pPr marL="1026795" indent="-1026795" eaLnBrk="0" fontAlgn="base" hangingPunct="0">
              <a:spcBef>
                <a:spcPts val="400"/>
              </a:spcBef>
              <a:buNone/>
              <a:defRPr/>
            </a:pPr>
            <a:endParaRPr lang="en-US" sz="1600" b="1" u="sng"/>
          </a:p>
          <a:p>
            <a:pPr marL="1026795" indent="-1026795" eaLnBrk="0" fontAlgn="base" hangingPunct="0">
              <a:spcBef>
                <a:spcPts val="400"/>
              </a:spcBef>
              <a:buNone/>
              <a:defRPr/>
            </a:pPr>
            <a:r>
              <a:rPr lang="en-US" sz="1600" b="1" u="sng"/>
              <a:t>Item 2 Proposal:</a:t>
            </a:r>
          </a:p>
          <a:p>
            <a:pPr marL="1026795" indent="-1026795" eaLnBrk="0" fontAlgn="base" hangingPunct="0">
              <a:spcBef>
                <a:spcPts val="400"/>
              </a:spcBef>
              <a:buNone/>
              <a:defRPr/>
            </a:pPr>
            <a:endParaRPr lang="en-US" sz="1200"/>
          </a:p>
          <a:p>
            <a:pPr marL="0" indent="0" eaLnBrk="0" fontAlgn="base" hangingPunct="0">
              <a:spcBef>
                <a:spcPts val="400"/>
              </a:spcBef>
              <a:buNone/>
              <a:defRPr/>
            </a:pPr>
            <a:r>
              <a:rPr lang="en-US" sz="1600" b="1"/>
              <a:t>Recommend obtaining potential retirement plans annually for units over a certain age</a:t>
            </a:r>
            <a:endParaRPr lang="en-US" sz="1400" b="1">
              <a:solidFill>
                <a:srgbClr val="000000"/>
              </a:solidFill>
            </a:endParaRPr>
          </a:p>
          <a:p>
            <a:pPr marL="0" indent="0" eaLnBrk="0" fontAlgn="base" hangingPunct="0">
              <a:spcBef>
                <a:spcPts val="400"/>
              </a:spcBef>
              <a:buNone/>
              <a:defRPr/>
            </a:pPr>
            <a:endParaRPr lang="en-US" sz="1600"/>
          </a:p>
          <a:p>
            <a:pPr marL="0" indent="0" eaLnBrk="0" fontAlgn="base" hangingPunct="0">
              <a:spcBef>
                <a:spcPts val="400"/>
              </a:spcBef>
              <a:buNone/>
              <a:defRPr/>
            </a:pPr>
            <a:r>
              <a:rPr lang="en-US" sz="1600"/>
              <a:t>ERCOT to develop the RFI questions. </a:t>
            </a:r>
          </a:p>
          <a:p>
            <a:pPr marL="0" indent="0" eaLnBrk="0" fontAlgn="base" hangingPunct="0">
              <a:spcBef>
                <a:spcPts val="400"/>
              </a:spcBef>
              <a:buNone/>
              <a:defRPr/>
            </a:pPr>
            <a:endParaRPr lang="en-US" sz="1600"/>
          </a:p>
          <a:p>
            <a:pPr marL="0" lvl="1" indent="0" eaLnBrk="0" fontAlgn="base" hangingPunct="0">
              <a:spcBef>
                <a:spcPts val="400"/>
              </a:spcBef>
              <a:buNone/>
              <a:defRPr/>
            </a:pPr>
            <a:r>
              <a:rPr lang="en-US" sz="1600" b="1" u="sng"/>
              <a:t>Item 2 Benefits:</a:t>
            </a:r>
          </a:p>
          <a:p>
            <a:pPr marL="0" lvl="1" indent="0" eaLnBrk="0" fontAlgn="base" hangingPunct="0">
              <a:spcBef>
                <a:spcPts val="400"/>
              </a:spcBef>
              <a:buNone/>
              <a:defRPr/>
            </a:pPr>
            <a:endParaRPr lang="en-US" sz="1600"/>
          </a:p>
          <a:p>
            <a:pPr lvl="1" eaLnBrk="0" fontAlgn="base" hangingPunct="0">
              <a:spcBef>
                <a:spcPts val="400"/>
              </a:spcBef>
              <a:buFont typeface="+mj-lt"/>
              <a:buAutoNum type="alphaLcPeriod"/>
              <a:defRPr/>
            </a:pPr>
            <a:r>
              <a:rPr lang="en-US" sz="1600">
                <a:cs typeface="Arial"/>
              </a:rPr>
              <a:t>Provides earlier information on resources likely to retire.</a:t>
            </a:r>
          </a:p>
          <a:p>
            <a:pPr lvl="1" eaLnBrk="0" fontAlgn="base" hangingPunct="0">
              <a:spcBef>
                <a:spcPts val="400"/>
              </a:spcBef>
              <a:buFont typeface="+mj-lt"/>
              <a:buAutoNum type="alphaLcPeriod"/>
              <a:defRPr/>
            </a:pPr>
            <a:endParaRPr lang="en-US" sz="1600">
              <a:cs typeface="Arial"/>
            </a:endParaRPr>
          </a:p>
          <a:p>
            <a:pPr lvl="1" eaLnBrk="0" fontAlgn="base" hangingPunct="0">
              <a:spcBef>
                <a:spcPts val="400"/>
              </a:spcBef>
              <a:buFont typeface="+mj-lt"/>
              <a:buAutoNum type="alphaLcPeriod"/>
              <a:defRPr/>
            </a:pPr>
            <a:r>
              <a:rPr lang="en-US" sz="1600">
                <a:cs typeface="Arial"/>
              </a:rPr>
              <a:t>Establish a framework for Generation Resource owners to provide early confidential information to ERCOT.</a:t>
            </a:r>
          </a:p>
          <a:p>
            <a:pPr lvl="0" eaLnBrk="0" fontAlgn="base" hangingPunct="0">
              <a:spcBef>
                <a:spcPts val="400"/>
              </a:spcBef>
              <a:buFont typeface="+mj-lt"/>
              <a:buAutoNum type="arabicPeriod"/>
              <a:defRPr/>
            </a:pPr>
            <a:endParaRPr lang="en-US" sz="1600" b="1"/>
          </a:p>
          <a:p>
            <a:pPr marL="346075" indent="-346075" eaLnBrk="0" fontAlgn="base" hangingPunct="0">
              <a:spcBef>
                <a:spcPts val="400"/>
              </a:spcBef>
              <a:buNone/>
              <a:defRPr/>
            </a:pPr>
            <a:endParaRPr lang="en-US" sz="1200" b="1"/>
          </a:p>
          <a:p>
            <a:pPr marL="0" lvl="0" indent="0" eaLnBrk="0" fontAlgn="base" hangingPunct="0">
              <a:spcBef>
                <a:spcPts val="400"/>
              </a:spcBef>
              <a:buNone/>
              <a:defRPr/>
            </a:pPr>
            <a:endParaRPr lang="en-US" sz="1600" b="1">
              <a:solidFill>
                <a:srgbClr val="000000"/>
              </a:solidFill>
            </a:endParaRPr>
          </a:p>
          <a:p>
            <a:pPr algn="l"/>
            <a:endParaRPr lang="en-US" sz="1600" b="0" i="0">
              <a:solidFill>
                <a:srgbClr val="000000"/>
              </a:solidFill>
              <a:effectLst/>
            </a:endParaRPr>
          </a:p>
          <a:p>
            <a:pPr marL="0" indent="0" algn="l">
              <a:buNone/>
            </a:pPr>
            <a:endParaRPr lang="en-US" sz="1600">
              <a:solidFill>
                <a:srgbClr val="000000"/>
              </a:solidFill>
            </a:endParaRPr>
          </a:p>
          <a:p>
            <a:pPr algn="l"/>
            <a:endParaRPr lang="en-US" sz="1100" b="0" i="0">
              <a:solidFill>
                <a:srgbClr val="000000"/>
              </a:solidFill>
              <a:effectLst/>
              <a:latin typeface="Arial" panose="020B0604020202020204" pitchFamily="34" charset="0"/>
            </a:endParaRPr>
          </a:p>
        </p:txBody>
      </p:sp>
      <p:sp>
        <p:nvSpPr>
          <p:cNvPr id="6" name="Slide Number Placeholder 5">
            <a:extLst>
              <a:ext uri="{FF2B5EF4-FFF2-40B4-BE49-F238E27FC236}">
                <a16:creationId xmlns:a16="http://schemas.microsoft.com/office/drawing/2014/main" id="{0BEF5B56-8263-BFF7-3BD4-C2B6199BE536}"/>
              </a:ext>
            </a:extLst>
          </p:cNvPr>
          <p:cNvSpPr>
            <a:spLocks noGrp="1"/>
          </p:cNvSpPr>
          <p:nvPr>
            <p:ph type="sldNum" sz="quarter" idx="4"/>
          </p:nvPr>
        </p:nvSpPr>
        <p:spPr>
          <a:xfrm>
            <a:off x="8587409" y="6561138"/>
            <a:ext cx="404191" cy="197471"/>
          </a:xfrm>
        </p:spPr>
        <p:txBody>
          <a:bodyPr/>
          <a:lstStyle/>
          <a:p>
            <a:fld id="{1D93BD3E-1E9A-4970-A6F7-E7AC52762E0C}" type="slidenum">
              <a:rPr lang="en-US" smtClean="0"/>
              <a:t>12</a:t>
            </a:fld>
            <a:endParaRPr lang="en-US"/>
          </a:p>
        </p:txBody>
      </p:sp>
    </p:spTree>
    <p:extLst>
      <p:ext uri="{BB962C8B-B14F-4D97-AF65-F5344CB8AC3E}">
        <p14:creationId xmlns:p14="http://schemas.microsoft.com/office/powerpoint/2010/main" val="35905038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5CDE92-22A7-C901-505A-000D8265D4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44D38E-651F-6E2F-0B51-901C8DA91FE3}"/>
              </a:ext>
            </a:extLst>
          </p:cNvPr>
          <p:cNvSpPr>
            <a:spLocks noGrp="1"/>
          </p:cNvSpPr>
          <p:nvPr>
            <p:ph type="title"/>
          </p:nvPr>
        </p:nvSpPr>
        <p:spPr>
          <a:xfrm>
            <a:off x="381000" y="243682"/>
            <a:ext cx="8458200" cy="480218"/>
          </a:xfrm>
        </p:spPr>
        <p:txBody>
          <a:bodyPr/>
          <a:lstStyle/>
          <a:p>
            <a:r>
              <a:rPr lang="en-US" sz="2400"/>
              <a:t>Better Align Standby Price for RMR Resources</a:t>
            </a:r>
            <a:endParaRPr lang="en-US" sz="2400" b="1">
              <a:solidFill>
                <a:srgbClr val="FF0000"/>
              </a:solidFill>
            </a:endParaRPr>
          </a:p>
        </p:txBody>
      </p:sp>
      <p:sp>
        <p:nvSpPr>
          <p:cNvPr id="3" name="Content Placeholder 2">
            <a:extLst>
              <a:ext uri="{FF2B5EF4-FFF2-40B4-BE49-F238E27FC236}">
                <a16:creationId xmlns:a16="http://schemas.microsoft.com/office/drawing/2014/main" id="{BE0FBB1E-6437-8B7D-0FDC-CA1D042C729D}"/>
              </a:ext>
            </a:extLst>
          </p:cNvPr>
          <p:cNvSpPr>
            <a:spLocks noGrp="1"/>
          </p:cNvSpPr>
          <p:nvPr>
            <p:ph idx="1"/>
          </p:nvPr>
        </p:nvSpPr>
        <p:spPr>
          <a:xfrm>
            <a:off x="342900" y="1034226"/>
            <a:ext cx="8534400" cy="5233224"/>
          </a:xfrm>
        </p:spPr>
        <p:txBody>
          <a:bodyPr lIns="91440" tIns="45720" rIns="91440" bIns="45720" anchor="t"/>
          <a:lstStyle/>
          <a:p>
            <a:pPr marL="0" indent="0" eaLnBrk="0" fontAlgn="base" hangingPunct="0">
              <a:spcBef>
                <a:spcPts val="400"/>
              </a:spcBef>
              <a:buNone/>
              <a:defRPr/>
            </a:pPr>
            <a:r>
              <a:rPr lang="en-US" sz="1600" b="1" u="sng"/>
              <a:t>Objective:</a:t>
            </a:r>
            <a:r>
              <a:rPr lang="en-US" sz="1600"/>
              <a:t> </a:t>
            </a:r>
            <a:r>
              <a:rPr lang="en-US" sz="1600" b="1"/>
              <a:t>Better aligns budget with actual costs</a:t>
            </a:r>
            <a:endParaRPr lang="en-US" sz="1600" b="1" u="sng"/>
          </a:p>
          <a:p>
            <a:pPr marL="0" indent="0" eaLnBrk="0" fontAlgn="base" hangingPunct="0">
              <a:spcBef>
                <a:spcPts val="400"/>
              </a:spcBef>
              <a:buNone/>
              <a:defRPr/>
            </a:pPr>
            <a:endParaRPr lang="en-US" sz="1600" b="1" u="sng"/>
          </a:p>
          <a:p>
            <a:pPr marL="0" indent="0" eaLnBrk="0" fontAlgn="base" hangingPunct="0">
              <a:spcBef>
                <a:spcPts val="400"/>
              </a:spcBef>
              <a:buNone/>
              <a:defRPr/>
            </a:pPr>
            <a:r>
              <a:rPr lang="en-US" sz="1600" b="1" u="sng"/>
              <a:t>Item 3 Proposal:</a:t>
            </a:r>
            <a:r>
              <a:rPr lang="en-US" sz="1600" b="1"/>
              <a:t>  </a:t>
            </a:r>
          </a:p>
          <a:p>
            <a:pPr marL="0" indent="0" eaLnBrk="0" fontAlgn="base" hangingPunct="0">
              <a:spcBef>
                <a:spcPts val="400"/>
              </a:spcBef>
              <a:buNone/>
              <a:defRPr/>
            </a:pPr>
            <a:r>
              <a:rPr lang="en-US" sz="1600" b="1"/>
              <a:t>Consider Protocol language that better aligns budget with actual costs as Standby Price is currently a flat average over the entire contract period when costs are typically front-loaded due to maintenance and/or set-up.</a:t>
            </a:r>
          </a:p>
          <a:p>
            <a:pPr marL="0" indent="0" eaLnBrk="0" fontAlgn="base" hangingPunct="0">
              <a:spcBef>
                <a:spcPts val="400"/>
              </a:spcBef>
              <a:buNone/>
              <a:defRPr/>
            </a:pPr>
            <a:endParaRPr lang="en-US" sz="1600" b="1"/>
          </a:p>
          <a:p>
            <a:pPr marL="0" indent="0" eaLnBrk="0" fontAlgn="base" hangingPunct="0">
              <a:spcBef>
                <a:spcPts val="400"/>
              </a:spcBef>
              <a:buNone/>
              <a:defRPr/>
            </a:pPr>
            <a:r>
              <a:rPr lang="en-US" sz="1600" b="1" u="sng"/>
              <a:t>Item 3 Benefits</a:t>
            </a:r>
            <a:r>
              <a:rPr lang="en-US" sz="1600" b="1"/>
              <a:t>:  </a:t>
            </a:r>
          </a:p>
          <a:p>
            <a:pPr marL="0" indent="0" eaLnBrk="0" fontAlgn="base" hangingPunct="0">
              <a:spcBef>
                <a:spcPts val="400"/>
              </a:spcBef>
              <a:buNone/>
              <a:defRPr/>
            </a:pPr>
            <a:endParaRPr lang="en-US" sz="1600" b="1"/>
          </a:p>
          <a:p>
            <a:pPr marL="685800" lvl="1" indent="-460375" eaLnBrk="0" fontAlgn="base" hangingPunct="0">
              <a:spcBef>
                <a:spcPts val="400"/>
              </a:spcBef>
              <a:buFont typeface="+mj-lt"/>
              <a:buAutoNum type="alphaLcPeriod"/>
              <a:defRPr/>
            </a:pPr>
            <a:endParaRPr lang="en-US" sz="1600"/>
          </a:p>
          <a:p>
            <a:pPr marL="685800" lvl="1" indent="-460375" eaLnBrk="0" fontAlgn="base" hangingPunct="0">
              <a:spcBef>
                <a:spcPts val="400"/>
              </a:spcBef>
              <a:buFont typeface="+mj-lt"/>
              <a:buAutoNum type="alphaLcPeriod"/>
              <a:defRPr/>
            </a:pPr>
            <a:r>
              <a:rPr lang="en-US" sz="1600"/>
              <a:t>RMR owners will receive Standby Payments that better align with actual expenditures and cash flows.</a:t>
            </a:r>
          </a:p>
          <a:p>
            <a:pPr marL="685800" lvl="1" indent="-460375" eaLnBrk="0" fontAlgn="base" hangingPunct="0">
              <a:spcBef>
                <a:spcPts val="400"/>
              </a:spcBef>
              <a:buFont typeface="+mj-lt"/>
              <a:buAutoNum type="alphaLcPeriod"/>
              <a:defRPr/>
            </a:pPr>
            <a:endParaRPr lang="en-US" sz="1600"/>
          </a:p>
          <a:p>
            <a:pPr marL="685800" lvl="1" indent="-460375" eaLnBrk="0" fontAlgn="base" hangingPunct="0">
              <a:spcBef>
                <a:spcPts val="400"/>
              </a:spcBef>
              <a:buFont typeface="+mj-lt"/>
              <a:buAutoNum type="alphaLcPeriod"/>
              <a:defRPr/>
            </a:pPr>
            <a:r>
              <a:rPr lang="en-US" sz="1600"/>
              <a:t>Load Serving Entities(LSEs) will be able to better estimate the monthly impact of the RMR costs.</a:t>
            </a:r>
          </a:p>
          <a:p>
            <a:pPr marL="685800" lvl="1" indent="-460375" eaLnBrk="0" fontAlgn="base" hangingPunct="0">
              <a:spcBef>
                <a:spcPts val="400"/>
              </a:spcBef>
              <a:buFont typeface="+mj-lt"/>
              <a:buAutoNum type="alphaLcPeriod"/>
              <a:defRPr/>
            </a:pPr>
            <a:endParaRPr lang="en-US" sz="1600"/>
          </a:p>
          <a:p>
            <a:pPr eaLnBrk="0" fontAlgn="base" hangingPunct="0">
              <a:spcBef>
                <a:spcPts val="400"/>
              </a:spcBef>
              <a:defRPr/>
            </a:pPr>
            <a:endParaRPr lang="en-US" sz="1600"/>
          </a:p>
          <a:p>
            <a:pPr marL="0" indent="0" eaLnBrk="0" fontAlgn="base" hangingPunct="0">
              <a:spcBef>
                <a:spcPts val="400"/>
              </a:spcBef>
              <a:buNone/>
              <a:defRPr/>
            </a:pPr>
            <a:endParaRPr lang="en-US" sz="1600" b="1"/>
          </a:p>
          <a:p>
            <a:pPr marL="685800" lvl="1" indent="-342900" eaLnBrk="0" fontAlgn="base" hangingPunct="0">
              <a:spcBef>
                <a:spcPts val="400"/>
              </a:spcBef>
              <a:buFont typeface="+mj-lt"/>
              <a:buAutoNum type="alphaLcPeriod" startAt="2"/>
              <a:defRPr/>
            </a:pPr>
            <a:endParaRPr lang="en-US" sz="1600"/>
          </a:p>
          <a:p>
            <a:pPr marL="685800" lvl="1" indent="-342900" eaLnBrk="0" fontAlgn="base" hangingPunct="0">
              <a:spcBef>
                <a:spcPts val="400"/>
              </a:spcBef>
              <a:buFont typeface="+mj-lt"/>
              <a:buAutoNum type="alphaLcPeriod"/>
              <a:defRPr/>
            </a:pPr>
            <a:endParaRPr lang="en-US" sz="1600"/>
          </a:p>
          <a:p>
            <a:pPr marL="1085850" lvl="2" indent="-342900" eaLnBrk="0" fontAlgn="base" hangingPunct="0">
              <a:spcBef>
                <a:spcPts val="400"/>
              </a:spcBef>
              <a:buFont typeface="+mj-lt"/>
              <a:buAutoNum type="alphaLcPeriod"/>
              <a:defRPr/>
            </a:pPr>
            <a:endParaRPr lang="en-US" sz="1200"/>
          </a:p>
          <a:p>
            <a:pPr marL="346075" indent="-346075" eaLnBrk="0" fontAlgn="base" hangingPunct="0">
              <a:spcBef>
                <a:spcPts val="400"/>
              </a:spcBef>
              <a:buAutoNum type="arabicPeriod" startAt="3"/>
              <a:defRPr/>
            </a:pPr>
            <a:endParaRPr lang="en-US" sz="1400"/>
          </a:p>
          <a:p>
            <a:pPr lvl="1" fontAlgn="base"/>
            <a:endParaRPr lang="en-US" sz="1200" b="1"/>
          </a:p>
          <a:p>
            <a:pPr marL="0" lvl="0" indent="0" eaLnBrk="0" fontAlgn="base" hangingPunct="0">
              <a:spcBef>
                <a:spcPts val="400"/>
              </a:spcBef>
              <a:buNone/>
              <a:defRPr/>
            </a:pPr>
            <a:endParaRPr lang="en-US" sz="1600" b="1">
              <a:solidFill>
                <a:srgbClr val="000000"/>
              </a:solidFill>
            </a:endParaRPr>
          </a:p>
          <a:p>
            <a:pPr algn="l"/>
            <a:endParaRPr lang="en-US" sz="1600" b="0" i="0">
              <a:solidFill>
                <a:srgbClr val="000000"/>
              </a:solidFill>
              <a:effectLst/>
            </a:endParaRPr>
          </a:p>
          <a:p>
            <a:pPr marL="0" indent="0" algn="l">
              <a:buNone/>
            </a:pPr>
            <a:endParaRPr lang="en-US" sz="1600">
              <a:solidFill>
                <a:srgbClr val="000000"/>
              </a:solidFill>
            </a:endParaRPr>
          </a:p>
          <a:p>
            <a:pPr algn="l"/>
            <a:endParaRPr lang="en-US" sz="1100" b="0" i="0">
              <a:solidFill>
                <a:srgbClr val="000000"/>
              </a:solidFill>
              <a:effectLst/>
              <a:latin typeface="Arial" panose="020B0604020202020204" pitchFamily="34" charset="0"/>
            </a:endParaRPr>
          </a:p>
        </p:txBody>
      </p:sp>
      <mc:AlternateContent xmlns:mc="http://schemas.openxmlformats.org/markup-compatibility/2006" xmlns:p14="http://schemas.microsoft.com/office/powerpoint/2010/main">
        <mc:Choice Requires="p14">
          <p:contentPart p14:bwMode="auto" r:id="rId3">
            <p14:nvContentPartPr>
              <p14:cNvPr id="4" name="Ink 3">
                <a:extLst>
                  <a:ext uri="{FF2B5EF4-FFF2-40B4-BE49-F238E27FC236}">
                    <a16:creationId xmlns:a16="http://schemas.microsoft.com/office/drawing/2014/main" id="{2587277D-F007-C352-6617-153C2DB25B91}"/>
                  </a:ext>
                </a:extLst>
              </p14:cNvPr>
              <p14:cNvContentPartPr/>
              <p14:nvPr/>
            </p14:nvContentPartPr>
            <p14:xfrm>
              <a:off x="3499283" y="6580254"/>
              <a:ext cx="7560" cy="13680"/>
            </p14:xfrm>
          </p:contentPart>
        </mc:Choice>
        <mc:Fallback xmlns="">
          <p:pic>
            <p:nvPicPr>
              <p:cNvPr id="4" name="Ink 3">
                <a:extLst>
                  <a:ext uri="{FF2B5EF4-FFF2-40B4-BE49-F238E27FC236}">
                    <a16:creationId xmlns:a16="http://schemas.microsoft.com/office/drawing/2014/main" id="{2587277D-F007-C352-6617-153C2DB25B91}"/>
                  </a:ext>
                </a:extLst>
              </p:cNvPr>
              <p:cNvPicPr/>
              <p:nvPr/>
            </p:nvPicPr>
            <p:blipFill>
              <a:blip r:embed="rId4"/>
              <a:stretch>
                <a:fillRect/>
              </a:stretch>
            </p:blipFill>
            <p:spPr>
              <a:xfrm>
                <a:off x="3489833" y="6571254"/>
                <a:ext cx="26082" cy="31320"/>
              </a:xfrm>
              <a:prstGeom prst="rect">
                <a:avLst/>
              </a:prstGeom>
            </p:spPr>
          </p:pic>
        </mc:Fallback>
      </mc:AlternateContent>
      <p:sp>
        <p:nvSpPr>
          <p:cNvPr id="5" name="Slide Number Placeholder 5">
            <a:extLst>
              <a:ext uri="{FF2B5EF4-FFF2-40B4-BE49-F238E27FC236}">
                <a16:creationId xmlns:a16="http://schemas.microsoft.com/office/drawing/2014/main" id="{810FEBB7-4F17-1AEF-2DB9-01BA6436CAC6}"/>
              </a:ext>
            </a:extLst>
          </p:cNvPr>
          <p:cNvSpPr>
            <a:spLocks noGrp="1"/>
          </p:cNvSpPr>
          <p:nvPr>
            <p:ph type="sldNum" sz="quarter" idx="4"/>
          </p:nvPr>
        </p:nvSpPr>
        <p:spPr>
          <a:xfrm>
            <a:off x="8629095" y="6588510"/>
            <a:ext cx="362505" cy="185353"/>
          </a:xfrm>
        </p:spPr>
        <p:txBody>
          <a:bodyPr/>
          <a:lstStyle/>
          <a:p>
            <a:fld id="{1D93BD3E-1E9A-4970-A6F7-E7AC52762E0C}" type="slidenum">
              <a:rPr lang="en-US" smtClean="0"/>
              <a:t>13</a:t>
            </a:fld>
            <a:endParaRPr lang="en-US"/>
          </a:p>
        </p:txBody>
      </p:sp>
    </p:spTree>
    <p:extLst>
      <p:ext uri="{BB962C8B-B14F-4D97-AF65-F5344CB8AC3E}">
        <p14:creationId xmlns:p14="http://schemas.microsoft.com/office/powerpoint/2010/main" val="270031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6570EE-ABEF-C864-CBB8-DAC2FDF935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43C8F6-7B09-70CA-3CCD-0EC37259F7F4}"/>
              </a:ext>
            </a:extLst>
          </p:cNvPr>
          <p:cNvSpPr>
            <a:spLocks noGrp="1"/>
          </p:cNvSpPr>
          <p:nvPr>
            <p:ph type="title"/>
          </p:nvPr>
        </p:nvSpPr>
        <p:spPr>
          <a:xfrm>
            <a:off x="381000" y="243682"/>
            <a:ext cx="8458200" cy="480218"/>
          </a:xfrm>
        </p:spPr>
        <p:txBody>
          <a:bodyPr/>
          <a:lstStyle/>
          <a:p>
            <a:r>
              <a:rPr lang="en-US" sz="2400"/>
              <a:t>Additional Potential Protocol Changes for RMR and MRA</a:t>
            </a:r>
            <a:endParaRPr lang="en-US" sz="2400" b="1">
              <a:solidFill>
                <a:srgbClr val="FF0000"/>
              </a:solidFill>
            </a:endParaRPr>
          </a:p>
        </p:txBody>
      </p:sp>
      <p:sp>
        <p:nvSpPr>
          <p:cNvPr id="3" name="Content Placeholder 2">
            <a:extLst>
              <a:ext uri="{FF2B5EF4-FFF2-40B4-BE49-F238E27FC236}">
                <a16:creationId xmlns:a16="http://schemas.microsoft.com/office/drawing/2014/main" id="{CC720BA1-8CBE-3D91-2CD0-1BCA9CBD1F81}"/>
              </a:ext>
            </a:extLst>
          </p:cNvPr>
          <p:cNvSpPr>
            <a:spLocks noGrp="1"/>
          </p:cNvSpPr>
          <p:nvPr>
            <p:ph idx="1"/>
          </p:nvPr>
        </p:nvSpPr>
        <p:spPr>
          <a:xfrm>
            <a:off x="342900" y="1034226"/>
            <a:ext cx="8534400" cy="5233224"/>
          </a:xfrm>
        </p:spPr>
        <p:txBody>
          <a:bodyPr lIns="91440" tIns="45720" rIns="91440" bIns="45720" anchor="t"/>
          <a:lstStyle/>
          <a:p>
            <a:pPr lvl="0" eaLnBrk="0" fontAlgn="base" hangingPunct="0">
              <a:spcBef>
                <a:spcPts val="400"/>
              </a:spcBef>
              <a:buFont typeface="+mj-lt"/>
              <a:buAutoNum type="arabicPeriod"/>
              <a:defRPr/>
            </a:pPr>
            <a:endParaRPr lang="en-US" sz="1600" b="1"/>
          </a:p>
          <a:p>
            <a:pPr marL="1026795" indent="-1026795" eaLnBrk="0" fontAlgn="base" hangingPunct="0">
              <a:spcBef>
                <a:spcPts val="400"/>
              </a:spcBef>
              <a:buNone/>
              <a:defRPr/>
            </a:pPr>
            <a:r>
              <a:rPr lang="en-US" sz="1600" b="1" u="sng"/>
              <a:t>Item 4:</a:t>
            </a:r>
            <a:r>
              <a:rPr lang="en-US" sz="1600" b="1"/>
              <a:t>  </a:t>
            </a:r>
          </a:p>
          <a:p>
            <a:pPr marL="1026795" indent="-1026795">
              <a:spcBef>
                <a:spcPts val="400"/>
              </a:spcBef>
              <a:buNone/>
              <a:defRPr/>
            </a:pPr>
            <a:r>
              <a:rPr lang="en-US" sz="1600" b="1"/>
              <a:t>Consider a few other</a:t>
            </a:r>
            <a:r>
              <a:rPr lang="en-US" sz="1600" b="1">
                <a:solidFill>
                  <a:srgbClr val="FF0000"/>
                </a:solidFill>
              </a:rPr>
              <a:t> </a:t>
            </a:r>
            <a:r>
              <a:rPr lang="en-US" sz="1600" b="1"/>
              <a:t>Protocol changes for RMR and MRA. </a:t>
            </a:r>
            <a:endParaRPr lang="en-US" sz="1600" b="1">
              <a:cs typeface="Arial"/>
            </a:endParaRPr>
          </a:p>
          <a:p>
            <a:pPr marL="0" indent="0" eaLnBrk="0" fontAlgn="base" hangingPunct="0">
              <a:spcBef>
                <a:spcPts val="400"/>
              </a:spcBef>
              <a:buNone/>
              <a:defRPr/>
            </a:pPr>
            <a:endParaRPr lang="en-US" sz="1600" b="1"/>
          </a:p>
          <a:p>
            <a:pPr marL="685800" lvl="1" indent="-457200" eaLnBrk="0" fontAlgn="base" hangingPunct="0">
              <a:spcBef>
                <a:spcPts val="400"/>
              </a:spcBef>
              <a:buFont typeface="+mj-lt"/>
              <a:buAutoNum type="alphaLcPeriod"/>
              <a:defRPr/>
            </a:pPr>
            <a:r>
              <a:rPr lang="en-US" sz="1600"/>
              <a:t>Modify availability calculation for RMR Resources during the contracted period so that it is not skewed by one or more months of outage time due to maintenance.</a:t>
            </a:r>
          </a:p>
          <a:p>
            <a:pPr marL="228600" lvl="1" indent="0" eaLnBrk="0" fontAlgn="base" hangingPunct="0">
              <a:spcBef>
                <a:spcPts val="400"/>
              </a:spcBef>
              <a:buNone/>
              <a:defRPr/>
            </a:pPr>
            <a:r>
              <a:rPr lang="en-US" sz="1600"/>
              <a:t> </a:t>
            </a:r>
            <a:endParaRPr lang="en-US" sz="1600">
              <a:cs typeface="Arial"/>
            </a:endParaRPr>
          </a:p>
          <a:p>
            <a:pPr marL="685800" lvl="1" indent="-457200" eaLnBrk="0" fontAlgn="base" hangingPunct="0">
              <a:spcBef>
                <a:spcPts val="400"/>
              </a:spcBef>
              <a:buFont typeface="+mj-lt"/>
              <a:buAutoNum type="alphaLcPeriod" startAt="2"/>
              <a:defRPr/>
            </a:pPr>
            <a:r>
              <a:rPr lang="en-US" sz="1600"/>
              <a:t>Remove Protocol requirement for MRA Generation Resources and MRA Energy Storage Resources to submit an Availability plan and instead rely only on the COP and telemetry so MRAs are not providing information that is not used by ERCOT.</a:t>
            </a:r>
            <a:endParaRPr lang="en-US" sz="1600">
              <a:cs typeface="Arial"/>
            </a:endParaRPr>
          </a:p>
          <a:p>
            <a:pPr marL="228600" lvl="1" indent="0" eaLnBrk="0" fontAlgn="base" hangingPunct="0">
              <a:spcBef>
                <a:spcPts val="400"/>
              </a:spcBef>
              <a:buNone/>
              <a:defRPr/>
            </a:pPr>
            <a:endParaRPr lang="en-US" sz="1600"/>
          </a:p>
          <a:p>
            <a:pPr marL="685800" lvl="1" indent="-457200" eaLnBrk="0" fontAlgn="base" hangingPunct="0">
              <a:spcBef>
                <a:spcPts val="400"/>
              </a:spcBef>
              <a:buFont typeface="+mj-lt"/>
              <a:buAutoNum type="alphaLcPeriod"/>
              <a:defRPr/>
            </a:pPr>
            <a:endParaRPr lang="en-US" sz="1600"/>
          </a:p>
          <a:p>
            <a:pPr marL="1085850" lvl="2" indent="-342900" eaLnBrk="0" fontAlgn="base" hangingPunct="0">
              <a:spcBef>
                <a:spcPts val="400"/>
              </a:spcBef>
              <a:buFont typeface="+mj-lt"/>
              <a:buAutoNum type="alphaLcPeriod"/>
              <a:defRPr/>
            </a:pPr>
            <a:endParaRPr lang="en-US" sz="1200"/>
          </a:p>
          <a:p>
            <a:pPr marL="346075" indent="-346075" eaLnBrk="0" fontAlgn="base" hangingPunct="0">
              <a:spcBef>
                <a:spcPts val="400"/>
              </a:spcBef>
              <a:buAutoNum type="arabicPeriod" startAt="3"/>
              <a:defRPr/>
            </a:pPr>
            <a:endParaRPr lang="en-US" sz="1400"/>
          </a:p>
          <a:p>
            <a:pPr lvl="1" fontAlgn="base"/>
            <a:endParaRPr lang="en-US" sz="1200" b="1"/>
          </a:p>
          <a:p>
            <a:pPr marL="0" lvl="0" indent="0" eaLnBrk="0" fontAlgn="base" hangingPunct="0">
              <a:spcBef>
                <a:spcPts val="400"/>
              </a:spcBef>
              <a:buNone/>
              <a:defRPr/>
            </a:pPr>
            <a:endParaRPr lang="en-US" sz="1600" b="1">
              <a:solidFill>
                <a:srgbClr val="000000"/>
              </a:solidFill>
            </a:endParaRPr>
          </a:p>
          <a:p>
            <a:pPr algn="l"/>
            <a:endParaRPr lang="en-US" sz="1600" b="0" i="0">
              <a:solidFill>
                <a:srgbClr val="000000"/>
              </a:solidFill>
              <a:effectLst/>
            </a:endParaRPr>
          </a:p>
          <a:p>
            <a:pPr marL="0" indent="0" algn="l">
              <a:buNone/>
            </a:pPr>
            <a:endParaRPr lang="en-US" sz="1600">
              <a:solidFill>
                <a:srgbClr val="000000"/>
              </a:solidFill>
            </a:endParaRPr>
          </a:p>
          <a:p>
            <a:pPr algn="l"/>
            <a:endParaRPr lang="en-US" sz="1100" b="0" i="0">
              <a:solidFill>
                <a:srgbClr val="000000"/>
              </a:solidFill>
              <a:effectLst/>
              <a:latin typeface="Arial" panose="020B0604020202020204" pitchFamily="34" charset="0"/>
            </a:endParaRPr>
          </a:p>
        </p:txBody>
      </p:sp>
      <p:sp>
        <p:nvSpPr>
          <p:cNvPr id="6" name="Slide Number Placeholder 5">
            <a:extLst>
              <a:ext uri="{FF2B5EF4-FFF2-40B4-BE49-F238E27FC236}">
                <a16:creationId xmlns:a16="http://schemas.microsoft.com/office/drawing/2014/main" id="{D7D34FE8-2D6A-A0FC-BDF2-7926246CA11C}"/>
              </a:ext>
            </a:extLst>
          </p:cNvPr>
          <p:cNvSpPr>
            <a:spLocks noGrp="1"/>
          </p:cNvSpPr>
          <p:nvPr>
            <p:ph type="sldNum" sz="quarter" idx="4"/>
          </p:nvPr>
        </p:nvSpPr>
        <p:spPr>
          <a:xfrm>
            <a:off x="8629095" y="6593934"/>
            <a:ext cx="362505" cy="179929"/>
          </a:xfrm>
        </p:spPr>
        <p:txBody>
          <a:bodyPr/>
          <a:lstStyle/>
          <a:p>
            <a:fld id="{1D93BD3E-1E9A-4970-A6F7-E7AC52762E0C}" type="slidenum">
              <a:rPr lang="en-US" smtClean="0"/>
              <a:t>14</a:t>
            </a:fld>
            <a:endParaRPr lang="en-US"/>
          </a:p>
        </p:txBody>
      </p:sp>
      <mc:AlternateContent xmlns:mc="http://schemas.openxmlformats.org/markup-compatibility/2006" xmlns:p14="http://schemas.microsoft.com/office/powerpoint/2010/main">
        <mc:Choice Requires="p14">
          <p:contentPart p14:bwMode="auto" r:id="rId3">
            <p14:nvContentPartPr>
              <p14:cNvPr id="4" name="Ink 3">
                <a:extLst>
                  <a:ext uri="{FF2B5EF4-FFF2-40B4-BE49-F238E27FC236}">
                    <a16:creationId xmlns:a16="http://schemas.microsoft.com/office/drawing/2014/main" id="{D988C786-BEF1-BCB1-ADBC-DE71C587459A}"/>
                  </a:ext>
                </a:extLst>
              </p14:cNvPr>
              <p14:cNvContentPartPr/>
              <p14:nvPr/>
            </p14:nvContentPartPr>
            <p14:xfrm>
              <a:off x="3499283" y="6580254"/>
              <a:ext cx="7560" cy="13680"/>
            </p14:xfrm>
          </p:contentPart>
        </mc:Choice>
        <mc:Fallback xmlns="">
          <p:pic>
            <p:nvPicPr>
              <p:cNvPr id="4" name="Ink 3">
                <a:extLst>
                  <a:ext uri="{FF2B5EF4-FFF2-40B4-BE49-F238E27FC236}">
                    <a16:creationId xmlns:a16="http://schemas.microsoft.com/office/drawing/2014/main" id="{D988C786-BEF1-BCB1-ADBC-DE71C587459A}"/>
                  </a:ext>
                </a:extLst>
              </p:cNvPr>
              <p:cNvPicPr/>
              <p:nvPr/>
            </p:nvPicPr>
            <p:blipFill>
              <a:blip r:embed="rId4"/>
              <a:stretch>
                <a:fillRect/>
              </a:stretch>
            </p:blipFill>
            <p:spPr>
              <a:xfrm>
                <a:off x="3489833" y="6571254"/>
                <a:ext cx="26082" cy="31320"/>
              </a:xfrm>
              <a:prstGeom prst="rect">
                <a:avLst/>
              </a:prstGeom>
            </p:spPr>
          </p:pic>
        </mc:Fallback>
      </mc:AlternateContent>
    </p:spTree>
    <p:extLst>
      <p:ext uri="{BB962C8B-B14F-4D97-AF65-F5344CB8AC3E}">
        <p14:creationId xmlns:p14="http://schemas.microsoft.com/office/powerpoint/2010/main" val="38366923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CC4701-28CB-6054-EE9D-A7DC64CE6C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81C3DF-014C-EBD6-0E05-1326EAF13872}"/>
              </a:ext>
            </a:extLst>
          </p:cNvPr>
          <p:cNvSpPr>
            <a:spLocks noGrp="1"/>
          </p:cNvSpPr>
          <p:nvPr>
            <p:ph type="ctrTitle"/>
          </p:nvPr>
        </p:nvSpPr>
        <p:spPr/>
        <p:txBody>
          <a:bodyPr/>
          <a:lstStyle/>
          <a:p>
            <a:r>
              <a:rPr lang="en-US"/>
              <a:t>Contract for Capacity (C4C)</a:t>
            </a:r>
            <a:br>
              <a:rPr lang="en-US"/>
            </a:br>
            <a:r>
              <a:rPr lang="en-US"/>
              <a:t>Potential Improvements</a:t>
            </a:r>
          </a:p>
        </p:txBody>
      </p:sp>
    </p:spTree>
    <p:extLst>
      <p:ext uri="{BB962C8B-B14F-4D97-AF65-F5344CB8AC3E}">
        <p14:creationId xmlns:p14="http://schemas.microsoft.com/office/powerpoint/2010/main" val="30563525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0FED08-02A0-4F4A-5979-874AC1140D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EDAC32-EF10-BEAE-40C0-DB65BEDB6EA1}"/>
              </a:ext>
            </a:extLst>
          </p:cNvPr>
          <p:cNvSpPr>
            <a:spLocks noGrp="1"/>
          </p:cNvSpPr>
          <p:nvPr>
            <p:ph type="title"/>
          </p:nvPr>
        </p:nvSpPr>
        <p:spPr>
          <a:xfrm>
            <a:off x="381000" y="243682"/>
            <a:ext cx="8458200" cy="480218"/>
          </a:xfrm>
        </p:spPr>
        <p:txBody>
          <a:bodyPr/>
          <a:lstStyle/>
          <a:p>
            <a:r>
              <a:rPr lang="en-US" sz="1800"/>
              <a:t>Change Time Horizon and Capacity Types for Contract for Capacity (1 of 2)</a:t>
            </a:r>
          </a:p>
        </p:txBody>
      </p:sp>
      <p:sp>
        <p:nvSpPr>
          <p:cNvPr id="3" name="Content Placeholder 2">
            <a:extLst>
              <a:ext uri="{FF2B5EF4-FFF2-40B4-BE49-F238E27FC236}">
                <a16:creationId xmlns:a16="http://schemas.microsoft.com/office/drawing/2014/main" id="{8CD051F1-D415-7AF0-2594-2ABEBC32BA29}"/>
              </a:ext>
            </a:extLst>
          </p:cNvPr>
          <p:cNvSpPr>
            <a:spLocks noGrp="1"/>
          </p:cNvSpPr>
          <p:nvPr>
            <p:ph idx="1"/>
          </p:nvPr>
        </p:nvSpPr>
        <p:spPr>
          <a:xfrm>
            <a:off x="342900" y="590550"/>
            <a:ext cx="8534400" cy="5676900"/>
          </a:xfrm>
        </p:spPr>
        <p:txBody>
          <a:bodyPr lIns="91440" tIns="45720" rIns="91440" bIns="45720" anchor="t"/>
          <a:lstStyle/>
          <a:p>
            <a:pPr lvl="0" eaLnBrk="0" fontAlgn="base" hangingPunct="0">
              <a:spcBef>
                <a:spcPts val="400"/>
              </a:spcBef>
              <a:buFont typeface="+mj-lt"/>
              <a:buAutoNum type="arabicPeriod"/>
              <a:defRPr/>
            </a:pPr>
            <a:endParaRPr lang="en-US" sz="1600" b="1"/>
          </a:p>
          <a:p>
            <a:pPr marL="1027113" indent="-1027113" eaLnBrk="0" fontAlgn="base" hangingPunct="0">
              <a:spcBef>
                <a:spcPts val="400"/>
              </a:spcBef>
              <a:buNone/>
              <a:defRPr/>
            </a:pPr>
            <a:r>
              <a:rPr lang="en-US" sz="1600" b="1" u="sng"/>
              <a:t>Objective</a:t>
            </a:r>
            <a:r>
              <a:rPr lang="en-US" sz="1600" b="1"/>
              <a:t>: Successful procurement of capacity to maintain reliability</a:t>
            </a:r>
            <a:endParaRPr lang="en-US" sz="1600" b="1" u="sng"/>
          </a:p>
          <a:p>
            <a:pPr marL="1027113" indent="-1027113" eaLnBrk="0" fontAlgn="base" hangingPunct="0">
              <a:spcBef>
                <a:spcPts val="400"/>
              </a:spcBef>
              <a:buNone/>
              <a:defRPr/>
            </a:pPr>
            <a:endParaRPr lang="en-US" sz="1600" b="1" u="sng"/>
          </a:p>
          <a:p>
            <a:pPr marL="1027113" indent="-1027113" eaLnBrk="0" fontAlgn="base" hangingPunct="0">
              <a:spcBef>
                <a:spcPts val="400"/>
              </a:spcBef>
              <a:buNone/>
              <a:defRPr/>
            </a:pPr>
            <a:r>
              <a:rPr lang="en-US" sz="1600" b="1" u="sng"/>
              <a:t>Item 5 Proposal:</a:t>
            </a:r>
            <a:r>
              <a:rPr lang="en-US" sz="1600" b="1"/>
              <a:t> </a:t>
            </a:r>
          </a:p>
          <a:p>
            <a:pPr marL="0" indent="0" eaLnBrk="0" fontAlgn="base" hangingPunct="0">
              <a:spcBef>
                <a:spcPts val="400"/>
              </a:spcBef>
              <a:buNone/>
              <a:defRPr/>
            </a:pPr>
            <a:r>
              <a:rPr lang="en-US" sz="1600" b="1"/>
              <a:t>Extend the study horizon beyond the current or next season and modify "by procuring existing capacity" to allow for proposals of “existing or new” resources.  </a:t>
            </a:r>
          </a:p>
          <a:p>
            <a:pPr marL="0" indent="0" eaLnBrk="0" fontAlgn="base" hangingPunct="0">
              <a:spcBef>
                <a:spcPts val="400"/>
              </a:spcBef>
              <a:buNone/>
              <a:defRPr/>
            </a:pPr>
            <a:endParaRPr lang="en-US" sz="1600"/>
          </a:p>
          <a:p>
            <a:pPr marL="0" lvl="1" indent="0" eaLnBrk="0" fontAlgn="base" hangingPunct="0">
              <a:spcBef>
                <a:spcPts val="400"/>
              </a:spcBef>
              <a:buNone/>
              <a:defRPr/>
            </a:pPr>
            <a:r>
              <a:rPr lang="en-US" sz="1600" u="sng"/>
              <a:t>ERCOT proposes the following:</a:t>
            </a:r>
          </a:p>
          <a:p>
            <a:pPr marL="0" lvl="1" indent="0" eaLnBrk="0" fontAlgn="base" hangingPunct="0">
              <a:spcBef>
                <a:spcPts val="400"/>
              </a:spcBef>
              <a:buNone/>
              <a:defRPr/>
            </a:pPr>
            <a:endParaRPr lang="en-US" sz="1600" u="sng"/>
          </a:p>
          <a:p>
            <a:pPr marL="685800" lvl="1" indent="-460375" eaLnBrk="0" fontAlgn="base" hangingPunct="0">
              <a:spcBef>
                <a:spcPts val="400"/>
              </a:spcBef>
              <a:buFont typeface="+mj-lt"/>
              <a:buAutoNum type="alphaLcPeriod"/>
              <a:defRPr/>
            </a:pPr>
            <a:r>
              <a:rPr lang="en-US" sz="1600"/>
              <a:t>Allow for a C4C analysis over a 2-year study horizon instead of analysis limited to the current or next season.</a:t>
            </a:r>
          </a:p>
          <a:p>
            <a:pPr marL="225425" lvl="1" indent="0" eaLnBrk="0" fontAlgn="base" hangingPunct="0">
              <a:spcBef>
                <a:spcPts val="400"/>
              </a:spcBef>
              <a:buNone/>
              <a:defRPr/>
            </a:pPr>
            <a:r>
              <a:rPr lang="en-US" sz="1600"/>
              <a:t> </a:t>
            </a:r>
          </a:p>
          <a:p>
            <a:pPr marL="685800" lvl="1" indent="-460375" eaLnBrk="0" fontAlgn="base" hangingPunct="0">
              <a:spcBef>
                <a:spcPts val="400"/>
              </a:spcBef>
              <a:buFont typeface="+mj-lt"/>
              <a:buAutoNum type="alphaLcPeriod" startAt="2"/>
              <a:defRPr/>
            </a:pPr>
            <a:r>
              <a:rPr lang="en-US" sz="1600"/>
              <a:t>Lengthen the C4C timeline between RFP issuance and offering entity responses to allow more time for entities to submit offers.</a:t>
            </a:r>
          </a:p>
          <a:p>
            <a:pPr marL="225425" lvl="1" indent="0" eaLnBrk="0" fontAlgn="base" hangingPunct="0">
              <a:spcBef>
                <a:spcPts val="400"/>
              </a:spcBef>
              <a:buNone/>
              <a:defRPr/>
            </a:pPr>
            <a:endParaRPr lang="en-US" sz="1600"/>
          </a:p>
          <a:p>
            <a:pPr marL="685800" lvl="1" indent="-460375" eaLnBrk="0" fontAlgn="base" hangingPunct="0">
              <a:spcBef>
                <a:spcPts val="400"/>
              </a:spcBef>
              <a:buFont typeface="+mj-lt"/>
              <a:buAutoNum type="alphaLcPeriod" startAt="3"/>
              <a:defRPr/>
            </a:pPr>
            <a:r>
              <a:rPr lang="en-US" sz="1600"/>
              <a:t>Allow for a contract period longer than one season, if studies support the need. </a:t>
            </a:r>
          </a:p>
          <a:p>
            <a:pPr marL="685800" lvl="1" indent="-460375" eaLnBrk="0" fontAlgn="base" hangingPunct="0">
              <a:spcBef>
                <a:spcPts val="400"/>
              </a:spcBef>
              <a:buFont typeface="+mj-lt"/>
              <a:buAutoNum type="alphaLcPeriod" startAt="3"/>
              <a:defRPr/>
            </a:pPr>
            <a:endParaRPr lang="en-US" sz="1600"/>
          </a:p>
          <a:p>
            <a:pPr marL="0" indent="0" eaLnBrk="0" fontAlgn="base" hangingPunct="0">
              <a:spcBef>
                <a:spcPts val="400"/>
              </a:spcBef>
              <a:buNone/>
              <a:defRPr/>
            </a:pPr>
            <a:r>
              <a:rPr lang="en-US" sz="1400"/>
              <a:t>Note:  This does not require a PUCT Rule change.</a:t>
            </a:r>
          </a:p>
          <a:p>
            <a:pPr lvl="1" fontAlgn="base"/>
            <a:endParaRPr lang="en-US" sz="1200" b="1"/>
          </a:p>
          <a:p>
            <a:pPr marL="0" lvl="0" indent="0" eaLnBrk="0" fontAlgn="base" hangingPunct="0">
              <a:spcBef>
                <a:spcPts val="400"/>
              </a:spcBef>
              <a:buNone/>
              <a:defRPr/>
            </a:pPr>
            <a:endParaRPr lang="en-US" sz="1600" b="1">
              <a:solidFill>
                <a:srgbClr val="000000"/>
              </a:solidFill>
            </a:endParaRPr>
          </a:p>
          <a:p>
            <a:pPr algn="l"/>
            <a:endParaRPr lang="en-US" sz="1600" b="0" i="0">
              <a:solidFill>
                <a:srgbClr val="000000"/>
              </a:solidFill>
              <a:effectLst/>
            </a:endParaRPr>
          </a:p>
          <a:p>
            <a:pPr marL="0" indent="0" algn="l">
              <a:buNone/>
            </a:pPr>
            <a:endParaRPr lang="en-US" sz="1600">
              <a:solidFill>
                <a:srgbClr val="000000"/>
              </a:solidFill>
            </a:endParaRPr>
          </a:p>
          <a:p>
            <a:pPr algn="l"/>
            <a:endParaRPr lang="en-US" sz="1100" b="0" i="0">
              <a:solidFill>
                <a:srgbClr val="000000"/>
              </a:solidFill>
              <a:effectLst/>
              <a:latin typeface="Arial" panose="020B0604020202020204" pitchFamily="34" charset="0"/>
            </a:endParaRPr>
          </a:p>
        </p:txBody>
      </p:sp>
      <p:sp>
        <p:nvSpPr>
          <p:cNvPr id="6" name="Slide Number Placeholder 5">
            <a:extLst>
              <a:ext uri="{FF2B5EF4-FFF2-40B4-BE49-F238E27FC236}">
                <a16:creationId xmlns:a16="http://schemas.microsoft.com/office/drawing/2014/main" id="{FA3CBC75-5F82-24EB-FFFE-21C70ABE3717}"/>
              </a:ext>
            </a:extLst>
          </p:cNvPr>
          <p:cNvSpPr>
            <a:spLocks noGrp="1"/>
          </p:cNvSpPr>
          <p:nvPr>
            <p:ph type="sldNum" sz="quarter" idx="4"/>
          </p:nvPr>
        </p:nvSpPr>
        <p:spPr>
          <a:xfrm>
            <a:off x="8458200" y="6561138"/>
            <a:ext cx="533400" cy="228600"/>
          </a:xfrm>
        </p:spPr>
        <p:txBody>
          <a:bodyPr/>
          <a:lstStyle/>
          <a:p>
            <a:fld id="{1D93BD3E-1E9A-4970-A6F7-E7AC52762E0C}" type="slidenum">
              <a:rPr lang="en-US" smtClean="0"/>
              <a:t>16</a:t>
            </a:fld>
            <a:endParaRPr lang="en-US"/>
          </a:p>
        </p:txBody>
      </p:sp>
      <mc:AlternateContent xmlns:mc="http://schemas.openxmlformats.org/markup-compatibility/2006" xmlns:p14="http://schemas.microsoft.com/office/powerpoint/2010/main">
        <mc:Choice Requires="p14">
          <p:contentPart p14:bwMode="auto" r:id="rId3">
            <p14:nvContentPartPr>
              <p14:cNvPr id="4" name="Ink 3">
                <a:extLst>
                  <a:ext uri="{FF2B5EF4-FFF2-40B4-BE49-F238E27FC236}">
                    <a16:creationId xmlns:a16="http://schemas.microsoft.com/office/drawing/2014/main" id="{357811A6-E31E-556D-7140-1ECC8FFEA78F}"/>
                  </a:ext>
                </a:extLst>
              </p14:cNvPr>
              <p14:cNvContentPartPr/>
              <p14:nvPr/>
            </p14:nvContentPartPr>
            <p14:xfrm>
              <a:off x="3499283" y="6580254"/>
              <a:ext cx="7560" cy="13680"/>
            </p14:xfrm>
          </p:contentPart>
        </mc:Choice>
        <mc:Fallback xmlns="">
          <p:pic>
            <p:nvPicPr>
              <p:cNvPr id="4" name="Ink 3">
                <a:extLst>
                  <a:ext uri="{FF2B5EF4-FFF2-40B4-BE49-F238E27FC236}">
                    <a16:creationId xmlns:a16="http://schemas.microsoft.com/office/drawing/2014/main" id="{357811A6-E31E-556D-7140-1ECC8FFEA78F}"/>
                  </a:ext>
                </a:extLst>
              </p:cNvPr>
              <p:cNvPicPr/>
              <p:nvPr/>
            </p:nvPicPr>
            <p:blipFill>
              <a:blip r:embed="rId4"/>
              <a:stretch>
                <a:fillRect/>
              </a:stretch>
            </p:blipFill>
            <p:spPr>
              <a:xfrm>
                <a:off x="3489833" y="6571254"/>
                <a:ext cx="26082" cy="31320"/>
              </a:xfrm>
              <a:prstGeom prst="rect">
                <a:avLst/>
              </a:prstGeom>
            </p:spPr>
          </p:pic>
        </mc:Fallback>
      </mc:AlternateContent>
    </p:spTree>
    <p:extLst>
      <p:ext uri="{BB962C8B-B14F-4D97-AF65-F5344CB8AC3E}">
        <p14:creationId xmlns:p14="http://schemas.microsoft.com/office/powerpoint/2010/main" val="24494229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88B8AD-F0FC-703B-FAA1-A02054957B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F7B434-702A-20E8-4496-0D507C8F3698}"/>
              </a:ext>
            </a:extLst>
          </p:cNvPr>
          <p:cNvSpPr>
            <a:spLocks noGrp="1"/>
          </p:cNvSpPr>
          <p:nvPr>
            <p:ph type="title"/>
          </p:nvPr>
        </p:nvSpPr>
        <p:spPr>
          <a:xfrm>
            <a:off x="381000" y="243682"/>
            <a:ext cx="8458200" cy="480218"/>
          </a:xfrm>
        </p:spPr>
        <p:txBody>
          <a:bodyPr/>
          <a:lstStyle/>
          <a:p>
            <a:r>
              <a:rPr lang="en-US" sz="1800"/>
              <a:t>Change Time Horizon and Capacity Types for Contract for Capacity (2 of 2)</a:t>
            </a:r>
            <a:endParaRPr lang="en-US" sz="1800" b="1">
              <a:solidFill>
                <a:schemeClr val="accent1"/>
              </a:solidFill>
            </a:endParaRPr>
          </a:p>
        </p:txBody>
      </p:sp>
      <p:sp>
        <p:nvSpPr>
          <p:cNvPr id="3" name="Content Placeholder 2">
            <a:extLst>
              <a:ext uri="{FF2B5EF4-FFF2-40B4-BE49-F238E27FC236}">
                <a16:creationId xmlns:a16="http://schemas.microsoft.com/office/drawing/2014/main" id="{73D53168-3E89-3748-1370-F846363DEBA9}"/>
              </a:ext>
            </a:extLst>
          </p:cNvPr>
          <p:cNvSpPr>
            <a:spLocks noGrp="1"/>
          </p:cNvSpPr>
          <p:nvPr>
            <p:ph idx="1"/>
          </p:nvPr>
        </p:nvSpPr>
        <p:spPr>
          <a:xfrm>
            <a:off x="342900" y="884238"/>
            <a:ext cx="8534400" cy="5676900"/>
          </a:xfrm>
        </p:spPr>
        <p:txBody>
          <a:bodyPr lIns="91440" tIns="45720" rIns="91440" bIns="45720" anchor="t"/>
          <a:lstStyle/>
          <a:p>
            <a:pPr marL="1027113" indent="-1027113" eaLnBrk="0" fontAlgn="base" hangingPunct="0">
              <a:spcBef>
                <a:spcPts val="400"/>
              </a:spcBef>
              <a:buNone/>
              <a:defRPr/>
            </a:pPr>
            <a:r>
              <a:rPr lang="en-US" sz="1600" b="1" u="sng"/>
              <a:t>Item 5 Benefits:</a:t>
            </a:r>
          </a:p>
          <a:p>
            <a:pPr marL="1027113" indent="-1027113" eaLnBrk="0" fontAlgn="base" hangingPunct="0">
              <a:spcBef>
                <a:spcPts val="400"/>
              </a:spcBef>
              <a:buNone/>
              <a:defRPr/>
            </a:pPr>
            <a:endParaRPr lang="en-US" sz="1600" b="1"/>
          </a:p>
          <a:p>
            <a:pPr marL="685800" indent="-460375" eaLnBrk="0" fontAlgn="base" hangingPunct="0">
              <a:spcBef>
                <a:spcPts val="400"/>
              </a:spcBef>
              <a:buFont typeface="+mj-lt"/>
              <a:buAutoNum type="alphaLcPeriod"/>
              <a:tabLst>
                <a:tab pos="685800" algn="l"/>
              </a:tabLst>
              <a:defRPr/>
            </a:pPr>
            <a:r>
              <a:rPr lang="en-US" sz="1600"/>
              <a:t>ERCOT will have more time to:</a:t>
            </a:r>
            <a:endParaRPr lang="en-US" sz="1600">
              <a:cs typeface="Arial"/>
            </a:endParaRPr>
          </a:p>
          <a:p>
            <a:pPr marL="1254125" lvl="1" indent="-277813" fontAlgn="base">
              <a:buFont typeface="Wingdings" panose="05000000000000000000" pitchFamily="2" charset="2"/>
              <a:buChar char="§"/>
              <a:defRPr/>
            </a:pPr>
            <a:r>
              <a:rPr lang="en-US" sz="1400"/>
              <a:t>Assess the necessity of a C4C and to identify any potential grid reliability risks associated with the identified capacity shortfall.</a:t>
            </a:r>
            <a:endParaRPr lang="en-US" sz="1400">
              <a:cs typeface="Arial"/>
            </a:endParaRPr>
          </a:p>
          <a:p>
            <a:pPr marL="1254125" lvl="1" indent="-277813" fontAlgn="base">
              <a:buFont typeface="Wingdings" panose="05000000000000000000" pitchFamily="2" charset="2"/>
              <a:buChar char="§"/>
              <a:defRPr/>
            </a:pPr>
            <a:r>
              <a:rPr lang="en-US" sz="1400"/>
              <a:t>Develop the Request for Proposal (RFP) for C4C services.</a:t>
            </a:r>
            <a:endParaRPr lang="en-US" sz="1400">
              <a:cs typeface="Arial"/>
            </a:endParaRPr>
          </a:p>
          <a:p>
            <a:pPr marL="1254125" lvl="1" indent="-277813" fontAlgn="base">
              <a:buFont typeface="Wingdings" panose="05000000000000000000" pitchFamily="2" charset="2"/>
              <a:buChar char="§"/>
              <a:defRPr/>
            </a:pPr>
            <a:r>
              <a:rPr lang="en-US" sz="1400"/>
              <a:t>Evaluate C4C Offers.</a:t>
            </a:r>
          </a:p>
          <a:p>
            <a:pPr marL="976312" lvl="1" indent="0" fontAlgn="base">
              <a:buNone/>
              <a:defRPr/>
            </a:pPr>
            <a:endParaRPr lang="en-US" sz="1400">
              <a:cs typeface="Arial"/>
            </a:endParaRPr>
          </a:p>
          <a:p>
            <a:pPr marL="685800" indent="-460375" eaLnBrk="0" fontAlgn="base" hangingPunct="0">
              <a:spcBef>
                <a:spcPts val="400"/>
              </a:spcBef>
              <a:buFont typeface="+mj-lt"/>
              <a:buAutoNum type="alphaLcPeriod"/>
              <a:defRPr/>
            </a:pPr>
            <a:r>
              <a:rPr lang="en-US" sz="1600"/>
              <a:t>There will be more time for Market Participants to develop suitable resource proposals and submit C4C Offers that meet specifications identified in the RFP.</a:t>
            </a:r>
          </a:p>
          <a:p>
            <a:pPr marL="685800" indent="-460375" eaLnBrk="0" fontAlgn="base" hangingPunct="0">
              <a:spcBef>
                <a:spcPts val="400"/>
              </a:spcBef>
              <a:buFont typeface="+mj-lt"/>
              <a:buAutoNum type="alphaLcPeriod"/>
              <a:defRPr/>
            </a:pPr>
            <a:endParaRPr lang="en-US" sz="1600"/>
          </a:p>
          <a:p>
            <a:pPr marL="685800" indent="-460375" eaLnBrk="0" fontAlgn="base" hangingPunct="0">
              <a:spcBef>
                <a:spcPts val="400"/>
              </a:spcBef>
              <a:buFont typeface="+mj-lt"/>
              <a:buAutoNum type="alphaLcPeriod"/>
              <a:defRPr/>
            </a:pPr>
            <a:r>
              <a:rPr lang="en-US" sz="1600"/>
              <a:t>There will be more time for awarded resources to get ready to meet their C4C contractual obligations. </a:t>
            </a:r>
            <a:endParaRPr lang="en-US" sz="1600">
              <a:cs typeface="Arial"/>
            </a:endParaRPr>
          </a:p>
          <a:p>
            <a:pPr marL="968375" indent="-622300" eaLnBrk="0" fontAlgn="base" hangingPunct="0">
              <a:spcBef>
                <a:spcPts val="400"/>
              </a:spcBef>
              <a:buNone/>
              <a:defRPr/>
            </a:pPr>
            <a:endParaRPr lang="en-US" sz="1600">
              <a:cs typeface="Arial"/>
            </a:endParaRPr>
          </a:p>
          <a:p>
            <a:pPr marL="685800" eaLnBrk="0" fontAlgn="base" hangingPunct="0">
              <a:spcBef>
                <a:spcPts val="400"/>
              </a:spcBef>
              <a:buFont typeface="+mj-lt"/>
              <a:buAutoNum type="alphaLcPeriod"/>
              <a:defRPr/>
            </a:pPr>
            <a:endParaRPr lang="en-US" sz="1600"/>
          </a:p>
          <a:p>
            <a:pPr lvl="0" eaLnBrk="0" fontAlgn="base" hangingPunct="0">
              <a:spcBef>
                <a:spcPts val="400"/>
              </a:spcBef>
              <a:buFont typeface="+mj-lt"/>
              <a:buAutoNum type="arabicPeriod"/>
              <a:defRPr/>
            </a:pPr>
            <a:endParaRPr lang="en-US" sz="1600" b="1"/>
          </a:p>
          <a:p>
            <a:pPr marL="346075" indent="-346075" eaLnBrk="0" fontAlgn="base" hangingPunct="0">
              <a:spcBef>
                <a:spcPts val="400"/>
              </a:spcBef>
              <a:buNone/>
              <a:defRPr/>
            </a:pPr>
            <a:endParaRPr lang="en-US" sz="1200" b="1"/>
          </a:p>
          <a:p>
            <a:pPr marL="0" lvl="0" indent="0" eaLnBrk="0" fontAlgn="base" hangingPunct="0">
              <a:spcBef>
                <a:spcPts val="400"/>
              </a:spcBef>
              <a:buNone/>
              <a:defRPr/>
            </a:pPr>
            <a:endParaRPr lang="en-US" sz="1600" b="1">
              <a:solidFill>
                <a:srgbClr val="000000"/>
              </a:solidFill>
            </a:endParaRPr>
          </a:p>
          <a:p>
            <a:pPr algn="l"/>
            <a:endParaRPr lang="en-US" sz="1600" b="0" i="0">
              <a:solidFill>
                <a:srgbClr val="000000"/>
              </a:solidFill>
              <a:effectLst/>
            </a:endParaRPr>
          </a:p>
          <a:p>
            <a:pPr marL="0" indent="0" algn="l">
              <a:buNone/>
            </a:pPr>
            <a:endParaRPr lang="en-US" sz="1600">
              <a:solidFill>
                <a:srgbClr val="000000"/>
              </a:solidFill>
            </a:endParaRPr>
          </a:p>
          <a:p>
            <a:pPr algn="l"/>
            <a:endParaRPr lang="en-US" sz="1100" b="0" i="0">
              <a:solidFill>
                <a:srgbClr val="000000"/>
              </a:solidFill>
              <a:effectLst/>
              <a:latin typeface="Arial" panose="020B0604020202020204" pitchFamily="34" charset="0"/>
            </a:endParaRPr>
          </a:p>
        </p:txBody>
      </p:sp>
      <p:sp>
        <p:nvSpPr>
          <p:cNvPr id="6" name="Slide Number Placeholder 5">
            <a:extLst>
              <a:ext uri="{FF2B5EF4-FFF2-40B4-BE49-F238E27FC236}">
                <a16:creationId xmlns:a16="http://schemas.microsoft.com/office/drawing/2014/main" id="{FD2D24AF-6867-A3ED-4321-DCD91BE4C574}"/>
              </a:ext>
            </a:extLst>
          </p:cNvPr>
          <p:cNvSpPr>
            <a:spLocks noGrp="1"/>
          </p:cNvSpPr>
          <p:nvPr>
            <p:ph type="sldNum" sz="quarter" idx="4"/>
          </p:nvPr>
        </p:nvSpPr>
        <p:spPr>
          <a:xfrm>
            <a:off x="8412480" y="6561138"/>
            <a:ext cx="579120" cy="220662"/>
          </a:xfrm>
        </p:spPr>
        <p:txBody>
          <a:bodyPr/>
          <a:lstStyle/>
          <a:p>
            <a:fld id="{1D93BD3E-1E9A-4970-A6F7-E7AC52762E0C}" type="slidenum">
              <a:rPr lang="en-US" smtClean="0"/>
              <a:t>17</a:t>
            </a:fld>
            <a:endParaRPr lang="en-US"/>
          </a:p>
        </p:txBody>
      </p:sp>
    </p:spTree>
    <p:extLst>
      <p:ext uri="{BB962C8B-B14F-4D97-AF65-F5344CB8AC3E}">
        <p14:creationId xmlns:p14="http://schemas.microsoft.com/office/powerpoint/2010/main" val="25545029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0813FC-974A-3378-E52F-D6147C6E90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3E2EE0-BFD9-EA5B-8F25-692AA72A4CEC}"/>
              </a:ext>
            </a:extLst>
          </p:cNvPr>
          <p:cNvSpPr>
            <a:spLocks noGrp="1"/>
          </p:cNvSpPr>
          <p:nvPr>
            <p:ph type="title"/>
          </p:nvPr>
        </p:nvSpPr>
        <p:spPr>
          <a:xfrm>
            <a:off x="381000" y="243682"/>
            <a:ext cx="8458200" cy="480218"/>
          </a:xfrm>
        </p:spPr>
        <p:txBody>
          <a:bodyPr/>
          <a:lstStyle/>
          <a:p>
            <a:r>
              <a:rPr lang="en-US" sz="2400"/>
              <a:t>Additional Potential Protocol Changes for C4C</a:t>
            </a:r>
            <a:endParaRPr lang="en-US" sz="2400" b="1">
              <a:solidFill>
                <a:srgbClr val="FF0000"/>
              </a:solidFill>
            </a:endParaRPr>
          </a:p>
        </p:txBody>
      </p:sp>
      <p:sp>
        <p:nvSpPr>
          <p:cNvPr id="3" name="Content Placeholder 2">
            <a:extLst>
              <a:ext uri="{FF2B5EF4-FFF2-40B4-BE49-F238E27FC236}">
                <a16:creationId xmlns:a16="http://schemas.microsoft.com/office/drawing/2014/main" id="{3D311067-0563-C2D3-C34A-B8B825F4968C}"/>
              </a:ext>
            </a:extLst>
          </p:cNvPr>
          <p:cNvSpPr>
            <a:spLocks noGrp="1"/>
          </p:cNvSpPr>
          <p:nvPr>
            <p:ph idx="1"/>
          </p:nvPr>
        </p:nvSpPr>
        <p:spPr>
          <a:xfrm>
            <a:off x="381000" y="996126"/>
            <a:ext cx="8534400" cy="5233224"/>
          </a:xfrm>
        </p:spPr>
        <p:txBody>
          <a:bodyPr lIns="91440" tIns="45720" rIns="91440" bIns="45720" anchor="t"/>
          <a:lstStyle/>
          <a:p>
            <a:pPr lvl="0" eaLnBrk="0" fontAlgn="base" hangingPunct="0">
              <a:spcBef>
                <a:spcPts val="400"/>
              </a:spcBef>
              <a:buFont typeface="+mj-lt"/>
              <a:buAutoNum type="arabicPeriod"/>
              <a:defRPr/>
            </a:pPr>
            <a:endParaRPr lang="en-US" sz="1600" b="1"/>
          </a:p>
          <a:p>
            <a:pPr marL="1026795" indent="-1026795" eaLnBrk="0" fontAlgn="base" hangingPunct="0">
              <a:spcBef>
                <a:spcPts val="400"/>
              </a:spcBef>
              <a:buNone/>
              <a:defRPr/>
            </a:pPr>
            <a:r>
              <a:rPr lang="en-US" sz="1600" b="1" u="sng"/>
              <a:t>Item 6:</a:t>
            </a:r>
            <a:r>
              <a:rPr lang="en-US" sz="1600" b="1"/>
              <a:t> </a:t>
            </a:r>
          </a:p>
          <a:p>
            <a:pPr marL="1026795" indent="-1026795">
              <a:spcBef>
                <a:spcPts val="400"/>
              </a:spcBef>
              <a:buNone/>
              <a:defRPr/>
            </a:pPr>
            <a:r>
              <a:rPr lang="en-US" sz="1600" b="1"/>
              <a:t> Possible</a:t>
            </a:r>
            <a:r>
              <a:rPr lang="en-US" sz="1600" b="1">
                <a:solidFill>
                  <a:srgbClr val="FF0000"/>
                </a:solidFill>
              </a:rPr>
              <a:t> </a:t>
            </a:r>
            <a:r>
              <a:rPr lang="en-US" sz="1600" b="1"/>
              <a:t>Protocol changes for C4C. </a:t>
            </a:r>
            <a:endParaRPr lang="en-US" sz="1600" b="1">
              <a:cs typeface="Arial"/>
            </a:endParaRPr>
          </a:p>
          <a:p>
            <a:pPr marL="0" indent="0" eaLnBrk="0" fontAlgn="base" hangingPunct="0">
              <a:spcBef>
                <a:spcPts val="400"/>
              </a:spcBef>
              <a:buNone/>
              <a:defRPr/>
            </a:pPr>
            <a:endParaRPr lang="en-US" sz="1600" b="1"/>
          </a:p>
          <a:p>
            <a:pPr marL="685800" lvl="1" indent="-457200" eaLnBrk="0" fontAlgn="base" hangingPunct="0">
              <a:spcBef>
                <a:spcPts val="400"/>
              </a:spcBef>
              <a:buFont typeface="+mj-lt"/>
              <a:buAutoNum type="alphaLcPeriod"/>
              <a:defRPr/>
            </a:pPr>
            <a:r>
              <a:rPr lang="en-US" sz="1600"/>
              <a:t>Clarify rules on DR eligibility and performance criteria for C4C. </a:t>
            </a:r>
            <a:endParaRPr lang="en-US" sz="1600">
              <a:cs typeface="Arial"/>
            </a:endParaRPr>
          </a:p>
          <a:p>
            <a:pPr marL="685800" lvl="1" indent="-457200" eaLnBrk="0" fontAlgn="base" hangingPunct="0">
              <a:spcBef>
                <a:spcPts val="400"/>
              </a:spcBef>
              <a:buFont typeface="+mj-lt"/>
              <a:buAutoNum type="alphaLcPeriod"/>
              <a:defRPr/>
            </a:pPr>
            <a:endParaRPr lang="en-US" sz="1600"/>
          </a:p>
          <a:p>
            <a:pPr marL="685800" lvl="1" indent="-457200" eaLnBrk="0" fontAlgn="base" hangingPunct="0">
              <a:spcBef>
                <a:spcPts val="400"/>
              </a:spcBef>
              <a:buFont typeface="+mj-lt"/>
              <a:buAutoNum type="alphaLcPeriod"/>
              <a:defRPr/>
            </a:pPr>
            <a:r>
              <a:rPr lang="en-US" sz="1600"/>
              <a:t>Create a variable incentive factor (IF) construct for C4C.  </a:t>
            </a:r>
            <a:endParaRPr lang="en-US" sz="1600">
              <a:cs typeface="Arial"/>
            </a:endParaRPr>
          </a:p>
          <a:p>
            <a:pPr marL="228600" lvl="1" indent="0" eaLnBrk="0" fontAlgn="base" hangingPunct="0">
              <a:spcBef>
                <a:spcPts val="400"/>
              </a:spcBef>
              <a:buNone/>
              <a:defRPr/>
            </a:pPr>
            <a:endParaRPr lang="en-US" sz="1600"/>
          </a:p>
          <a:p>
            <a:pPr marL="685800" lvl="1" indent="-457200" eaLnBrk="0" fontAlgn="base" hangingPunct="0">
              <a:spcBef>
                <a:spcPts val="400"/>
              </a:spcBef>
              <a:buFont typeface="+mj-lt"/>
              <a:buAutoNum type="alphaLcPeriod"/>
              <a:defRPr/>
            </a:pPr>
            <a:endParaRPr lang="en-US" sz="1600"/>
          </a:p>
          <a:p>
            <a:pPr marL="1085850" lvl="2" indent="-342900" eaLnBrk="0" fontAlgn="base" hangingPunct="0">
              <a:spcBef>
                <a:spcPts val="400"/>
              </a:spcBef>
              <a:buFont typeface="+mj-lt"/>
              <a:buAutoNum type="alphaLcPeriod"/>
              <a:defRPr/>
            </a:pPr>
            <a:endParaRPr lang="en-US" sz="1200"/>
          </a:p>
          <a:p>
            <a:pPr marL="346075" indent="-346075" eaLnBrk="0" fontAlgn="base" hangingPunct="0">
              <a:spcBef>
                <a:spcPts val="400"/>
              </a:spcBef>
              <a:buAutoNum type="arabicPeriod" startAt="3"/>
              <a:defRPr/>
            </a:pPr>
            <a:endParaRPr lang="en-US" sz="1400"/>
          </a:p>
          <a:p>
            <a:pPr lvl="1" fontAlgn="base"/>
            <a:endParaRPr lang="en-US" sz="1200" b="1"/>
          </a:p>
          <a:p>
            <a:pPr marL="0" lvl="0" indent="0" eaLnBrk="0" fontAlgn="base" hangingPunct="0">
              <a:spcBef>
                <a:spcPts val="400"/>
              </a:spcBef>
              <a:buNone/>
              <a:defRPr/>
            </a:pPr>
            <a:endParaRPr lang="en-US" sz="1600" b="1">
              <a:solidFill>
                <a:srgbClr val="000000"/>
              </a:solidFill>
            </a:endParaRPr>
          </a:p>
          <a:p>
            <a:pPr algn="l"/>
            <a:endParaRPr lang="en-US" sz="1600" b="0" i="0">
              <a:solidFill>
                <a:srgbClr val="000000"/>
              </a:solidFill>
              <a:effectLst/>
            </a:endParaRPr>
          </a:p>
          <a:p>
            <a:pPr marL="0" indent="0" algn="l">
              <a:buNone/>
            </a:pPr>
            <a:endParaRPr lang="en-US" sz="1600">
              <a:solidFill>
                <a:srgbClr val="000000"/>
              </a:solidFill>
            </a:endParaRPr>
          </a:p>
          <a:p>
            <a:pPr algn="l"/>
            <a:endParaRPr lang="en-US" sz="1100" b="0" i="0">
              <a:solidFill>
                <a:srgbClr val="000000"/>
              </a:solidFill>
              <a:effectLst/>
              <a:latin typeface="Arial" panose="020B0604020202020204" pitchFamily="34" charset="0"/>
            </a:endParaRPr>
          </a:p>
        </p:txBody>
      </p:sp>
      <p:sp>
        <p:nvSpPr>
          <p:cNvPr id="6" name="Slide Number Placeholder 5">
            <a:extLst>
              <a:ext uri="{FF2B5EF4-FFF2-40B4-BE49-F238E27FC236}">
                <a16:creationId xmlns:a16="http://schemas.microsoft.com/office/drawing/2014/main" id="{95F9FD14-47A5-3D12-44F4-9BF317FD13D1}"/>
              </a:ext>
            </a:extLst>
          </p:cNvPr>
          <p:cNvSpPr>
            <a:spLocks noGrp="1"/>
          </p:cNvSpPr>
          <p:nvPr>
            <p:ph type="sldNum" sz="quarter" idx="4"/>
          </p:nvPr>
        </p:nvSpPr>
        <p:spPr>
          <a:xfrm>
            <a:off x="8629095" y="6593934"/>
            <a:ext cx="362505" cy="179929"/>
          </a:xfrm>
        </p:spPr>
        <p:txBody>
          <a:bodyPr/>
          <a:lstStyle/>
          <a:p>
            <a:fld id="{1D93BD3E-1E9A-4970-A6F7-E7AC52762E0C}" type="slidenum">
              <a:rPr lang="en-US" smtClean="0"/>
              <a:t>18</a:t>
            </a:fld>
            <a:endParaRPr lang="en-US"/>
          </a:p>
        </p:txBody>
      </p:sp>
      <mc:AlternateContent xmlns:mc="http://schemas.openxmlformats.org/markup-compatibility/2006" xmlns:p14="http://schemas.microsoft.com/office/powerpoint/2010/main">
        <mc:Choice Requires="p14">
          <p:contentPart p14:bwMode="auto" r:id="rId3">
            <p14:nvContentPartPr>
              <p14:cNvPr id="4" name="Ink 3">
                <a:extLst>
                  <a:ext uri="{FF2B5EF4-FFF2-40B4-BE49-F238E27FC236}">
                    <a16:creationId xmlns:a16="http://schemas.microsoft.com/office/drawing/2014/main" id="{96B33160-F9CF-C641-8BC4-D5C57ADBA0FF}"/>
                  </a:ext>
                </a:extLst>
              </p14:cNvPr>
              <p14:cNvContentPartPr/>
              <p14:nvPr/>
            </p14:nvContentPartPr>
            <p14:xfrm>
              <a:off x="3499283" y="6580254"/>
              <a:ext cx="7560" cy="13680"/>
            </p14:xfrm>
          </p:contentPart>
        </mc:Choice>
        <mc:Fallback xmlns="">
          <p:pic>
            <p:nvPicPr>
              <p:cNvPr id="4" name="Ink 3">
                <a:extLst>
                  <a:ext uri="{FF2B5EF4-FFF2-40B4-BE49-F238E27FC236}">
                    <a16:creationId xmlns:a16="http://schemas.microsoft.com/office/drawing/2014/main" id="{96B33160-F9CF-C641-8BC4-D5C57ADBA0FF}"/>
                  </a:ext>
                </a:extLst>
              </p:cNvPr>
              <p:cNvPicPr/>
              <p:nvPr/>
            </p:nvPicPr>
            <p:blipFill>
              <a:blip r:embed="rId4"/>
              <a:stretch>
                <a:fillRect/>
              </a:stretch>
            </p:blipFill>
            <p:spPr>
              <a:xfrm>
                <a:off x="3489833" y="6571254"/>
                <a:ext cx="26082" cy="31320"/>
              </a:xfrm>
              <a:prstGeom prst="rect">
                <a:avLst/>
              </a:prstGeom>
            </p:spPr>
          </p:pic>
        </mc:Fallback>
      </mc:AlternateContent>
    </p:spTree>
    <p:extLst>
      <p:ext uri="{BB962C8B-B14F-4D97-AF65-F5344CB8AC3E}">
        <p14:creationId xmlns:p14="http://schemas.microsoft.com/office/powerpoint/2010/main" val="42132521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2BD049-B0DB-B1C0-7501-4EB62FFAD2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5DCE76-2B19-F637-0ED2-65E45D5D4553}"/>
              </a:ext>
            </a:extLst>
          </p:cNvPr>
          <p:cNvSpPr>
            <a:spLocks noGrp="1"/>
          </p:cNvSpPr>
          <p:nvPr>
            <p:ph type="ctrTitle"/>
          </p:nvPr>
        </p:nvSpPr>
        <p:spPr/>
        <p:txBody>
          <a:bodyPr/>
          <a:lstStyle/>
          <a:p>
            <a:r>
              <a:rPr lang="en-US"/>
              <a:t>Potential Improvements for Future Discussion</a:t>
            </a:r>
          </a:p>
        </p:txBody>
      </p:sp>
    </p:spTree>
    <p:extLst>
      <p:ext uri="{BB962C8B-B14F-4D97-AF65-F5344CB8AC3E}">
        <p14:creationId xmlns:p14="http://schemas.microsoft.com/office/powerpoint/2010/main" val="104667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9AD4B8-CD6D-ADFE-CB81-D84AA18585F5}"/>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0D9BF9AE-4456-942B-BBDC-D8DE843FAB0D}"/>
              </a:ext>
            </a:extLst>
          </p:cNvPr>
          <p:cNvSpPr>
            <a:spLocks noGrp="1"/>
          </p:cNvSpPr>
          <p:nvPr>
            <p:ph type="sldNum" sz="quarter" idx="4"/>
          </p:nvPr>
        </p:nvSpPr>
        <p:spPr>
          <a:xfrm>
            <a:off x="8763000" y="6561138"/>
            <a:ext cx="228600" cy="212725"/>
          </a:xfrm>
        </p:spPr>
        <p:txBody>
          <a:bodyPr/>
          <a:lstStyle/>
          <a:p>
            <a:fld id="{1D93BD3E-1E9A-4970-A6F7-E7AC52762E0C}" type="slidenum">
              <a:rPr lang="en-US" smtClean="0"/>
              <a:t>2</a:t>
            </a:fld>
            <a:endParaRPr lang="en-US"/>
          </a:p>
        </p:txBody>
      </p:sp>
      <p:sp>
        <p:nvSpPr>
          <p:cNvPr id="2" name="Title 1">
            <a:extLst>
              <a:ext uri="{FF2B5EF4-FFF2-40B4-BE49-F238E27FC236}">
                <a16:creationId xmlns:a16="http://schemas.microsoft.com/office/drawing/2014/main" id="{4A5C20D4-F62F-9982-D694-AD9F10A9D46E}"/>
              </a:ext>
            </a:extLst>
          </p:cNvPr>
          <p:cNvSpPr>
            <a:spLocks noGrp="1"/>
          </p:cNvSpPr>
          <p:nvPr>
            <p:ph type="title"/>
          </p:nvPr>
        </p:nvSpPr>
        <p:spPr>
          <a:xfrm>
            <a:off x="381000" y="243682"/>
            <a:ext cx="8458200" cy="594518"/>
          </a:xfrm>
        </p:spPr>
        <p:txBody>
          <a:bodyPr/>
          <a:lstStyle/>
          <a:p>
            <a:r>
              <a:rPr lang="en-US" sz="2400"/>
              <a:t>Agenda </a:t>
            </a:r>
            <a:endParaRPr lang="en-US" sz="2400" b="1">
              <a:solidFill>
                <a:schemeClr val="accent1"/>
              </a:solidFill>
              <a:highlight>
                <a:srgbClr val="FFFF00"/>
              </a:highlight>
            </a:endParaRPr>
          </a:p>
        </p:txBody>
      </p:sp>
      <p:sp>
        <p:nvSpPr>
          <p:cNvPr id="3" name="Content Placeholder 2">
            <a:extLst>
              <a:ext uri="{FF2B5EF4-FFF2-40B4-BE49-F238E27FC236}">
                <a16:creationId xmlns:a16="http://schemas.microsoft.com/office/drawing/2014/main" id="{C357BC4E-81DD-CBF1-8021-B882D747545F}"/>
              </a:ext>
            </a:extLst>
          </p:cNvPr>
          <p:cNvSpPr>
            <a:spLocks noGrp="1"/>
          </p:cNvSpPr>
          <p:nvPr>
            <p:ph idx="1"/>
          </p:nvPr>
        </p:nvSpPr>
        <p:spPr>
          <a:xfrm>
            <a:off x="304800" y="838200"/>
            <a:ext cx="8534400" cy="5676900"/>
          </a:xfrm>
        </p:spPr>
        <p:txBody>
          <a:bodyPr lIns="91440" tIns="45720" rIns="91440" bIns="45720" anchor="t"/>
          <a:lstStyle/>
          <a:p>
            <a:pPr marL="800100" lvl="1">
              <a:buFont typeface="Wingdings" panose="05000000000000000000" pitchFamily="2" charset="2"/>
              <a:buChar char="§"/>
              <a:defRPr/>
            </a:pPr>
            <a:r>
              <a:rPr lang="en-US" sz="2000"/>
              <a:t>Purpose</a:t>
            </a:r>
          </a:p>
          <a:p>
            <a:pPr marL="1200150" lvl="2">
              <a:buFont typeface="Wingdings" panose="05000000000000000000" pitchFamily="2" charset="2"/>
              <a:buChar char="§"/>
              <a:defRPr/>
            </a:pPr>
            <a:r>
              <a:rPr lang="en-US" sz="1600"/>
              <a:t>Following recent experiences with Reliability Must-Run (RMR), Must-Run Alternative (MRA) and Contract for Capacity (C4C), ERCOT has reviewed Lessons Learned and identified possible improvements.</a:t>
            </a:r>
          </a:p>
          <a:p>
            <a:pPr marL="114300" indent="0">
              <a:buNone/>
              <a:defRPr/>
            </a:pPr>
            <a:endParaRPr lang="en-US" sz="1000"/>
          </a:p>
          <a:p>
            <a:pPr marL="800100" lvl="1">
              <a:buFont typeface="Wingdings" panose="05000000000000000000" pitchFamily="2" charset="2"/>
              <a:buChar char="§"/>
              <a:defRPr/>
            </a:pPr>
            <a:r>
              <a:rPr lang="en-US" sz="2000"/>
              <a:t>Background</a:t>
            </a:r>
          </a:p>
          <a:p>
            <a:pPr marL="1200150" lvl="2">
              <a:buFont typeface="Wingdings" panose="05000000000000000000" pitchFamily="2" charset="2"/>
              <a:buChar char="§"/>
              <a:defRPr/>
            </a:pPr>
            <a:r>
              <a:rPr lang="en-US" sz="1600"/>
              <a:t>Definitions and Related Rules</a:t>
            </a:r>
          </a:p>
          <a:p>
            <a:pPr marL="1200150" lvl="2">
              <a:buFont typeface="Wingdings" panose="05000000000000000000" pitchFamily="2" charset="2"/>
              <a:buChar char="§"/>
              <a:defRPr/>
            </a:pPr>
            <a:r>
              <a:rPr lang="en-US" sz="1600"/>
              <a:t>Procurement History</a:t>
            </a:r>
          </a:p>
          <a:p>
            <a:pPr marL="1200150" lvl="2">
              <a:buFont typeface="Wingdings" panose="05000000000000000000" pitchFamily="2" charset="2"/>
              <a:buChar char="§"/>
              <a:defRPr/>
            </a:pPr>
            <a:endParaRPr lang="en-US" sz="1050" b="1"/>
          </a:p>
          <a:p>
            <a:pPr lvl="1">
              <a:buFont typeface="Wingdings" panose="05000000000000000000" pitchFamily="2" charset="2"/>
              <a:buChar char="§"/>
              <a:defRPr/>
            </a:pPr>
            <a:r>
              <a:rPr lang="en-US" sz="2000"/>
              <a:t>Review scope of potential improvements related to:</a:t>
            </a:r>
          </a:p>
          <a:p>
            <a:pPr lvl="2">
              <a:buFont typeface="Wingdings" panose="05000000000000000000" pitchFamily="2" charset="2"/>
              <a:buChar char="§"/>
              <a:defRPr/>
            </a:pPr>
            <a:r>
              <a:rPr lang="en-US" sz="1600"/>
              <a:t>Reliability Must-Run (RMR),</a:t>
            </a:r>
          </a:p>
          <a:p>
            <a:pPr lvl="2">
              <a:buFont typeface="Wingdings" panose="05000000000000000000" pitchFamily="2" charset="2"/>
              <a:buChar char="§"/>
              <a:defRPr/>
            </a:pPr>
            <a:r>
              <a:rPr lang="en-US" sz="1600"/>
              <a:t>Must-Run Alternative (MRA) and</a:t>
            </a:r>
          </a:p>
          <a:p>
            <a:pPr lvl="2">
              <a:buFont typeface="Wingdings" panose="05000000000000000000" pitchFamily="2" charset="2"/>
              <a:buChar char="§"/>
              <a:defRPr/>
            </a:pPr>
            <a:r>
              <a:rPr lang="en-US" sz="1600"/>
              <a:t>Contract for Capacity (C4C). </a:t>
            </a:r>
            <a:endParaRPr lang="en-US" sz="1600" strike="sngStrike">
              <a:solidFill>
                <a:srgbClr val="FF0000"/>
              </a:solidFill>
            </a:endParaRPr>
          </a:p>
          <a:p>
            <a:pPr lvl="1">
              <a:buFont typeface="Wingdings" panose="05000000000000000000" pitchFamily="2" charset="2"/>
              <a:buChar char="§"/>
              <a:defRPr/>
            </a:pPr>
            <a:endParaRPr lang="en-US" sz="1050"/>
          </a:p>
          <a:p>
            <a:pPr lvl="1">
              <a:buFont typeface="Wingdings" panose="05000000000000000000" pitchFamily="2" charset="2"/>
              <a:buChar char="§"/>
              <a:defRPr/>
            </a:pPr>
            <a:r>
              <a:rPr lang="en-US" sz="2000"/>
              <a:t>Gather stakeholder input regarding proposed improvements and recommendations.</a:t>
            </a:r>
            <a:endParaRPr lang="en-US" sz="2000">
              <a:cs typeface="Arial"/>
            </a:endParaRPr>
          </a:p>
          <a:p>
            <a:pPr lvl="1">
              <a:buFont typeface="Wingdings" panose="05000000000000000000" pitchFamily="2" charset="2"/>
              <a:buChar char="§"/>
              <a:defRPr/>
            </a:pPr>
            <a:endParaRPr lang="en-US" sz="1050"/>
          </a:p>
          <a:p>
            <a:pPr lvl="1">
              <a:buFont typeface="Wingdings" panose="05000000000000000000" pitchFamily="2" charset="2"/>
              <a:buChar char="§"/>
              <a:defRPr/>
            </a:pPr>
            <a:r>
              <a:rPr lang="en-US" sz="2000"/>
              <a:t>List and prioritize improvement efforts.</a:t>
            </a:r>
          </a:p>
          <a:p>
            <a:pPr lvl="1">
              <a:buFont typeface="Wingdings" panose="05000000000000000000" pitchFamily="2" charset="2"/>
              <a:buChar char="Ø"/>
              <a:defRPr/>
            </a:pPr>
            <a:endParaRPr lang="en-US" sz="2000"/>
          </a:p>
        </p:txBody>
      </p:sp>
    </p:spTree>
    <p:extLst>
      <p:ext uri="{BB962C8B-B14F-4D97-AF65-F5344CB8AC3E}">
        <p14:creationId xmlns:p14="http://schemas.microsoft.com/office/powerpoint/2010/main" val="19147243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3EEC11-1D82-5217-B9B5-5431F17C58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CCD919-1620-5E20-6B7A-462F9EE0B756}"/>
              </a:ext>
            </a:extLst>
          </p:cNvPr>
          <p:cNvSpPr>
            <a:spLocks noGrp="1"/>
          </p:cNvSpPr>
          <p:nvPr>
            <p:ph type="title"/>
          </p:nvPr>
        </p:nvSpPr>
        <p:spPr>
          <a:xfrm>
            <a:off x="381000" y="243682"/>
            <a:ext cx="8458200" cy="480218"/>
          </a:xfrm>
        </p:spPr>
        <p:txBody>
          <a:bodyPr/>
          <a:lstStyle/>
          <a:p>
            <a:r>
              <a:rPr lang="en-US" sz="2400"/>
              <a:t>Potential Improvements for Future Discussion</a:t>
            </a:r>
            <a:endParaRPr lang="en-US" sz="2400" b="1">
              <a:solidFill>
                <a:schemeClr val="accent1"/>
              </a:solidFill>
            </a:endParaRPr>
          </a:p>
        </p:txBody>
      </p:sp>
      <p:sp>
        <p:nvSpPr>
          <p:cNvPr id="3" name="Content Placeholder 2">
            <a:extLst>
              <a:ext uri="{FF2B5EF4-FFF2-40B4-BE49-F238E27FC236}">
                <a16:creationId xmlns:a16="http://schemas.microsoft.com/office/drawing/2014/main" id="{4F3645A0-D5AA-9443-C0D6-A0307418740F}"/>
              </a:ext>
            </a:extLst>
          </p:cNvPr>
          <p:cNvSpPr>
            <a:spLocks noGrp="1"/>
          </p:cNvSpPr>
          <p:nvPr>
            <p:ph idx="1"/>
          </p:nvPr>
        </p:nvSpPr>
        <p:spPr>
          <a:xfrm>
            <a:off x="342900" y="911610"/>
            <a:ext cx="8534400" cy="5676900"/>
          </a:xfrm>
        </p:spPr>
        <p:txBody>
          <a:bodyPr lIns="91440" tIns="45720" rIns="91440" bIns="45720" anchor="t"/>
          <a:lstStyle/>
          <a:p>
            <a:pPr marL="0" indent="0" eaLnBrk="0" fontAlgn="base" hangingPunct="0">
              <a:spcBef>
                <a:spcPts val="400"/>
              </a:spcBef>
              <a:buNone/>
              <a:defRPr/>
            </a:pPr>
            <a:endParaRPr lang="en-US" sz="1600" b="1"/>
          </a:p>
          <a:p>
            <a:pPr eaLnBrk="0" fontAlgn="base" hangingPunct="0">
              <a:spcBef>
                <a:spcPts val="400"/>
              </a:spcBef>
              <a:buFont typeface="+mj-lt"/>
              <a:buAutoNum type="arabicPeriod"/>
              <a:defRPr/>
            </a:pPr>
            <a:r>
              <a:rPr lang="en-US" sz="1600" b="1" u="sng"/>
              <a:t>Compensation of Lost Opportunity Cost for RMR Owners</a:t>
            </a:r>
            <a:r>
              <a:rPr lang="en-US" sz="1600" b="1"/>
              <a:t>   </a:t>
            </a:r>
          </a:p>
          <a:p>
            <a:pPr marL="344488" indent="0">
              <a:spcBef>
                <a:spcPts val="400"/>
              </a:spcBef>
              <a:buNone/>
              <a:defRPr/>
            </a:pPr>
            <a:r>
              <a:rPr lang="en-US" sz="1600" b="1"/>
              <a:t>Determine whether an RMR Resource should be eligible for Lost Opportunity Cost compensation when required to shutdown for inspections and repairs prior to the anticipated retirement date.</a:t>
            </a:r>
          </a:p>
          <a:p>
            <a:pPr marL="344488" indent="0">
              <a:spcBef>
                <a:spcPts val="400"/>
              </a:spcBef>
              <a:buNone/>
              <a:defRPr/>
            </a:pPr>
            <a:endParaRPr lang="en-US" sz="1600" b="1"/>
          </a:p>
          <a:p>
            <a:pPr marL="457200" lvl="1" indent="0" eaLnBrk="0" fontAlgn="base" hangingPunct="0">
              <a:spcBef>
                <a:spcPts val="400"/>
              </a:spcBef>
              <a:buNone/>
              <a:defRPr/>
            </a:pPr>
            <a:r>
              <a:rPr lang="en-US" sz="1600"/>
              <a:t>Lost Opportunity Cost may be based on:</a:t>
            </a:r>
          </a:p>
          <a:p>
            <a:pPr marL="457200" lvl="1" indent="0" eaLnBrk="0" fontAlgn="base" hangingPunct="0">
              <a:spcBef>
                <a:spcPts val="400"/>
              </a:spcBef>
              <a:buNone/>
              <a:defRPr/>
            </a:pPr>
            <a:endParaRPr lang="en-US" sz="1600">
              <a:cs typeface="Arial"/>
            </a:endParaRPr>
          </a:p>
          <a:p>
            <a:pPr marL="1085850" lvl="2" indent="-457200" eaLnBrk="0" fontAlgn="base" hangingPunct="0">
              <a:spcBef>
                <a:spcPts val="400"/>
              </a:spcBef>
              <a:buFont typeface="+mj-lt"/>
              <a:buAutoNum type="alphaLcPeriod"/>
              <a:defRPr/>
            </a:pPr>
            <a:r>
              <a:rPr lang="en-US" sz="1600"/>
              <a:t>A specific approved price and quantity.</a:t>
            </a:r>
            <a:endParaRPr lang="en-US" sz="1600">
              <a:cs typeface="Arial"/>
            </a:endParaRPr>
          </a:p>
          <a:p>
            <a:pPr marL="1085850" lvl="2" indent="-457200" eaLnBrk="0" fontAlgn="base" hangingPunct="0">
              <a:spcBef>
                <a:spcPts val="400"/>
              </a:spcBef>
              <a:buFont typeface="+mj-lt"/>
              <a:buAutoNum type="alphaLcPeriod"/>
              <a:defRPr/>
            </a:pPr>
            <a:endParaRPr lang="en-US" sz="1600"/>
          </a:p>
          <a:p>
            <a:pPr marL="1085850" lvl="2" indent="-457200" eaLnBrk="0" fontAlgn="base" hangingPunct="0">
              <a:spcBef>
                <a:spcPts val="400"/>
              </a:spcBef>
              <a:buFont typeface="+mj-lt"/>
              <a:buAutoNum type="alphaLcPeriod"/>
              <a:defRPr/>
            </a:pPr>
            <a:r>
              <a:rPr lang="en-US" sz="1600"/>
              <a:t>Potential MW sales through the Intercontinental Exchange (ICE) or trades.</a:t>
            </a:r>
            <a:endParaRPr lang="en-US" sz="1600">
              <a:cs typeface="Arial"/>
            </a:endParaRPr>
          </a:p>
          <a:p>
            <a:pPr marL="1085850" lvl="2" indent="-457200" eaLnBrk="0" fontAlgn="base" hangingPunct="0">
              <a:spcBef>
                <a:spcPts val="400"/>
              </a:spcBef>
              <a:buFont typeface="+mj-lt"/>
              <a:buAutoNum type="alphaLcPeriod"/>
              <a:defRPr/>
            </a:pPr>
            <a:endParaRPr lang="en-US" sz="1600"/>
          </a:p>
          <a:p>
            <a:pPr marL="1085850" lvl="2" indent="-457200" eaLnBrk="0" fontAlgn="base" hangingPunct="0">
              <a:spcBef>
                <a:spcPts val="400"/>
              </a:spcBef>
              <a:buFont typeface="+mj-lt"/>
              <a:buAutoNum type="alphaLcPeriod"/>
              <a:defRPr/>
            </a:pPr>
            <a:r>
              <a:rPr lang="en-US" sz="1600"/>
              <a:t>Other criteria not yet defined.</a:t>
            </a:r>
            <a:endParaRPr lang="en-US" sz="1600">
              <a:cs typeface="Arial"/>
            </a:endParaRPr>
          </a:p>
          <a:p>
            <a:pPr marL="400050" lvl="1" indent="0" eaLnBrk="0" fontAlgn="base" hangingPunct="0">
              <a:spcBef>
                <a:spcPts val="400"/>
              </a:spcBef>
              <a:buNone/>
              <a:defRPr/>
            </a:pPr>
            <a:endParaRPr lang="en-US" sz="1200" b="1"/>
          </a:p>
          <a:p>
            <a:pPr marL="457200" indent="-457200">
              <a:buFont typeface="+mj-lt"/>
              <a:buAutoNum type="arabicPeriod" startAt="2"/>
            </a:pPr>
            <a:r>
              <a:rPr lang="en-US" sz="1600" b="1" u="sng">
                <a:solidFill>
                  <a:srgbClr val="000000"/>
                </a:solidFill>
              </a:rPr>
              <a:t>Are there other topics that should be addressed?</a:t>
            </a:r>
            <a:endParaRPr lang="en-US" sz="1200" b="1"/>
          </a:p>
          <a:p>
            <a:pPr marL="0" indent="0" algn="l">
              <a:buNone/>
            </a:pPr>
            <a:endParaRPr lang="en-US" sz="1600" b="1">
              <a:solidFill>
                <a:srgbClr val="000000"/>
              </a:solidFill>
            </a:endParaRPr>
          </a:p>
          <a:p>
            <a:pPr marL="0" indent="0" algn="l">
              <a:buNone/>
            </a:pPr>
            <a:r>
              <a:rPr lang="en-US" sz="1600">
                <a:solidFill>
                  <a:srgbClr val="FF0000"/>
                </a:solidFill>
              </a:rPr>
              <a:t> </a:t>
            </a:r>
          </a:p>
          <a:p>
            <a:pPr algn="l"/>
            <a:r>
              <a:rPr lang="en-US" sz="1600">
                <a:solidFill>
                  <a:srgbClr val="000000"/>
                </a:solidFill>
              </a:rPr>
              <a:t>No discussion is expected on these items today.</a:t>
            </a:r>
            <a:endParaRPr lang="en-US" sz="1600" b="0" i="0">
              <a:solidFill>
                <a:srgbClr val="000000"/>
              </a:solidFill>
              <a:effectLst/>
              <a:cs typeface="Arial"/>
            </a:endParaRPr>
          </a:p>
          <a:p>
            <a:pPr marL="0" indent="0" algn="l">
              <a:buNone/>
            </a:pPr>
            <a:endParaRPr lang="en-US" sz="1600">
              <a:solidFill>
                <a:srgbClr val="000000"/>
              </a:solidFill>
            </a:endParaRPr>
          </a:p>
          <a:p>
            <a:pPr algn="l"/>
            <a:endParaRPr lang="en-US" sz="1100" b="0" i="0">
              <a:solidFill>
                <a:srgbClr val="000000"/>
              </a:solidFill>
              <a:effectLst/>
              <a:latin typeface="Arial" panose="020B0604020202020204" pitchFamily="34" charset="0"/>
            </a:endParaRPr>
          </a:p>
        </p:txBody>
      </p:sp>
      <p:sp>
        <p:nvSpPr>
          <p:cNvPr id="6" name="Slide Number Placeholder 5">
            <a:extLst>
              <a:ext uri="{FF2B5EF4-FFF2-40B4-BE49-F238E27FC236}">
                <a16:creationId xmlns:a16="http://schemas.microsoft.com/office/drawing/2014/main" id="{DA5AE476-F26D-7D87-C0B6-3C8FED51B1B1}"/>
              </a:ext>
            </a:extLst>
          </p:cNvPr>
          <p:cNvSpPr>
            <a:spLocks noGrp="1"/>
          </p:cNvSpPr>
          <p:nvPr>
            <p:ph type="sldNum" sz="quarter" idx="4"/>
          </p:nvPr>
        </p:nvSpPr>
        <p:spPr>
          <a:xfrm>
            <a:off x="8629095" y="6588510"/>
            <a:ext cx="362505" cy="185353"/>
          </a:xfrm>
        </p:spPr>
        <p:txBody>
          <a:bodyPr/>
          <a:lstStyle/>
          <a:p>
            <a:fld id="{1D93BD3E-1E9A-4970-A6F7-E7AC52762E0C}" type="slidenum">
              <a:rPr lang="en-US" smtClean="0"/>
              <a:t>20</a:t>
            </a:fld>
            <a:endParaRPr lang="en-US"/>
          </a:p>
        </p:txBody>
      </p:sp>
    </p:spTree>
    <p:extLst>
      <p:ext uri="{BB962C8B-B14F-4D97-AF65-F5344CB8AC3E}">
        <p14:creationId xmlns:p14="http://schemas.microsoft.com/office/powerpoint/2010/main" val="9730861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28AC95-EBEB-F2EC-6E12-21DD0DA3BA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06F1D4-28D2-E154-28BB-4EDBCB52B7C1}"/>
              </a:ext>
            </a:extLst>
          </p:cNvPr>
          <p:cNvSpPr>
            <a:spLocks noGrp="1"/>
          </p:cNvSpPr>
          <p:nvPr>
            <p:ph type="title"/>
          </p:nvPr>
        </p:nvSpPr>
        <p:spPr>
          <a:xfrm>
            <a:off x="381000" y="243682"/>
            <a:ext cx="8458200" cy="480218"/>
          </a:xfrm>
        </p:spPr>
        <p:txBody>
          <a:bodyPr/>
          <a:lstStyle/>
          <a:p>
            <a:r>
              <a:rPr lang="en-US" sz="2400"/>
              <a:t>Proposed Improvements – ERCOT Priority</a:t>
            </a:r>
            <a:endParaRPr lang="en-US" sz="2400" b="1">
              <a:solidFill>
                <a:schemeClr val="accent1"/>
              </a:solidFill>
            </a:endParaRPr>
          </a:p>
        </p:txBody>
      </p:sp>
      <p:sp>
        <p:nvSpPr>
          <p:cNvPr id="6" name="Slide Number Placeholder 5">
            <a:extLst>
              <a:ext uri="{FF2B5EF4-FFF2-40B4-BE49-F238E27FC236}">
                <a16:creationId xmlns:a16="http://schemas.microsoft.com/office/drawing/2014/main" id="{4B65BAC7-0B98-B0D4-CC64-71A2D914341E}"/>
              </a:ext>
            </a:extLst>
          </p:cNvPr>
          <p:cNvSpPr>
            <a:spLocks noGrp="1"/>
          </p:cNvSpPr>
          <p:nvPr>
            <p:ph type="sldNum" sz="quarter" idx="4"/>
          </p:nvPr>
        </p:nvSpPr>
        <p:spPr>
          <a:xfrm>
            <a:off x="8537249" y="6561138"/>
            <a:ext cx="454351" cy="212725"/>
          </a:xfrm>
        </p:spPr>
        <p:txBody>
          <a:bodyPr/>
          <a:lstStyle/>
          <a:p>
            <a:fld id="{1D93BD3E-1E9A-4970-A6F7-E7AC52762E0C}" type="slidenum">
              <a:rPr lang="en-US" smtClean="0"/>
              <a:t>21</a:t>
            </a:fld>
            <a:endParaRPr lang="en-US"/>
          </a:p>
        </p:txBody>
      </p:sp>
      <p:graphicFrame>
        <p:nvGraphicFramePr>
          <p:cNvPr id="5" name="Table 4">
            <a:extLst>
              <a:ext uri="{FF2B5EF4-FFF2-40B4-BE49-F238E27FC236}">
                <a16:creationId xmlns:a16="http://schemas.microsoft.com/office/drawing/2014/main" id="{316C3C48-9F6F-3E62-44BF-0307BC2648D9}"/>
              </a:ext>
            </a:extLst>
          </p:cNvPr>
          <p:cNvGraphicFramePr>
            <a:graphicFrameLocks noGrp="1"/>
          </p:cNvGraphicFramePr>
          <p:nvPr>
            <p:extLst>
              <p:ext uri="{D42A27DB-BD31-4B8C-83A1-F6EECF244321}">
                <p14:modId xmlns:p14="http://schemas.microsoft.com/office/powerpoint/2010/main" val="1492966362"/>
              </p:ext>
            </p:extLst>
          </p:nvPr>
        </p:nvGraphicFramePr>
        <p:xfrm>
          <a:off x="190500" y="1043491"/>
          <a:ext cx="8839200" cy="5215399"/>
        </p:xfrm>
        <a:graphic>
          <a:graphicData uri="http://schemas.openxmlformats.org/drawingml/2006/table">
            <a:tbl>
              <a:tblPr firstRow="1" bandRow="1">
                <a:tableStyleId>{5C22544A-7EE6-4342-B048-85BDC9FD1C3A}</a:tableStyleId>
              </a:tblPr>
              <a:tblGrid>
                <a:gridCol w="841899">
                  <a:extLst>
                    <a:ext uri="{9D8B030D-6E8A-4147-A177-3AD203B41FA5}">
                      <a16:colId xmlns:a16="http://schemas.microsoft.com/office/drawing/2014/main" val="2108732422"/>
                    </a:ext>
                  </a:extLst>
                </a:gridCol>
                <a:gridCol w="6485288">
                  <a:extLst>
                    <a:ext uri="{9D8B030D-6E8A-4147-A177-3AD203B41FA5}">
                      <a16:colId xmlns:a16="http://schemas.microsoft.com/office/drawing/2014/main" val="1969345163"/>
                    </a:ext>
                  </a:extLst>
                </a:gridCol>
                <a:gridCol w="1512013">
                  <a:extLst>
                    <a:ext uri="{9D8B030D-6E8A-4147-A177-3AD203B41FA5}">
                      <a16:colId xmlns:a16="http://schemas.microsoft.com/office/drawing/2014/main" val="341934717"/>
                    </a:ext>
                  </a:extLst>
                </a:gridCol>
              </a:tblGrid>
              <a:tr h="575515">
                <a:tc>
                  <a:txBody>
                    <a:bodyPr/>
                    <a:lstStyle/>
                    <a:p>
                      <a:pPr algn="ctr"/>
                      <a:r>
                        <a:rPr lang="en-US" sz="1400"/>
                        <a:t>Priority (1-5)</a:t>
                      </a:r>
                    </a:p>
                  </a:txBody>
                  <a:tcPr anchor="ctr"/>
                </a:tc>
                <a:tc>
                  <a:txBody>
                    <a:bodyPr/>
                    <a:lstStyle/>
                    <a:p>
                      <a:pPr algn="ctr"/>
                      <a:r>
                        <a:rPr lang="en-US" sz="1400"/>
                        <a:t>Improvement</a:t>
                      </a:r>
                    </a:p>
                  </a:txBody>
                  <a:tcPr anchor="ctr"/>
                </a:tc>
                <a:tc>
                  <a:txBody>
                    <a:bodyPr/>
                    <a:lstStyle/>
                    <a:p>
                      <a:pPr algn="ctr"/>
                      <a:r>
                        <a:rPr lang="en-US" sz="1400"/>
                        <a:t>Proposed Development</a:t>
                      </a:r>
                    </a:p>
                  </a:txBody>
                  <a:tcPr anchor="ctr"/>
                </a:tc>
                <a:extLst>
                  <a:ext uri="{0D108BD9-81ED-4DB2-BD59-A6C34878D82A}">
                    <a16:rowId xmlns:a16="http://schemas.microsoft.com/office/drawing/2014/main" val="1515324329"/>
                  </a:ext>
                </a:extLst>
              </a:tr>
              <a:tr h="615646">
                <a:tc>
                  <a:txBody>
                    <a:bodyPr/>
                    <a:lstStyle/>
                    <a:p>
                      <a:pPr lvl="0" algn="ctr">
                        <a:buNone/>
                      </a:pPr>
                      <a:r>
                        <a:rPr lang="en-US" sz="1400" b="0" i="0" u="none" strike="noStrike" noProof="0">
                          <a:solidFill>
                            <a:schemeClr val="tx1"/>
                          </a:solidFill>
                          <a:latin typeface="Arial"/>
                        </a:rPr>
                        <a:t>1</a:t>
                      </a:r>
                    </a:p>
                  </a:txBody>
                  <a:tcPr anchor="ctr"/>
                </a:tc>
                <a:tc>
                  <a:txBody>
                    <a:bodyPr/>
                    <a:lstStyle/>
                    <a:p>
                      <a:pPr lvl="0" algn="l">
                        <a:buNone/>
                      </a:pPr>
                      <a:r>
                        <a:rPr lang="en-US" sz="1400" b="0"/>
                        <a:t>Increase the number of days prior to the suspension date a generation entity must submit to ERCOT a Notice of Suspension of Operation (NSO). </a:t>
                      </a:r>
                      <a:r>
                        <a:rPr lang="en-US" sz="1400" b="0">
                          <a:solidFill>
                            <a:schemeClr val="tx1"/>
                          </a:solidFill>
                        </a:rPr>
                        <a:t>(See slides in the appendix.)  </a:t>
                      </a:r>
                      <a:r>
                        <a:rPr lang="en-US" sz="1400" b="0" i="0" u="none" strike="noStrike" kern="1200">
                          <a:solidFill>
                            <a:schemeClr val="tx1"/>
                          </a:solidFill>
                          <a:latin typeface="Arial"/>
                          <a:ea typeface="+mn-ea"/>
                          <a:cs typeface="+mn-cs"/>
                        </a:rPr>
                        <a:t>Adjust the other procurement milestones in the longer window of time. (Item 1)</a:t>
                      </a:r>
                    </a:p>
                  </a:txBody>
                  <a:tcPr anchor="ctr"/>
                </a:tc>
                <a:tc>
                  <a:txBody>
                    <a:bodyPr/>
                    <a:lstStyle/>
                    <a:p>
                      <a:pPr lvl="0" algn="ctr">
                        <a:buNone/>
                      </a:pPr>
                      <a:r>
                        <a:rPr lang="en-US" sz="1400" b="0" i="0" u="none" strike="noStrike" kern="1200">
                          <a:solidFill>
                            <a:schemeClr val="tx1"/>
                          </a:solidFill>
                          <a:latin typeface="Arial"/>
                          <a:ea typeface="+mn-ea"/>
                          <a:cs typeface="+mn-cs"/>
                        </a:rPr>
                        <a:t>TBD</a:t>
                      </a:r>
                    </a:p>
                  </a:txBody>
                  <a:tcPr anchor="ctr"/>
                </a:tc>
                <a:extLst>
                  <a:ext uri="{0D108BD9-81ED-4DB2-BD59-A6C34878D82A}">
                    <a16:rowId xmlns:a16="http://schemas.microsoft.com/office/drawing/2014/main" val="3209905924"/>
                  </a:ext>
                </a:extLst>
              </a:tr>
              <a:tr h="615646">
                <a:tc>
                  <a:txBody>
                    <a:bodyPr/>
                    <a:lstStyle/>
                    <a:p>
                      <a:pPr algn="ctr"/>
                      <a:r>
                        <a:rPr lang="en-US" sz="1400">
                          <a:solidFill>
                            <a:schemeClr val="tx1"/>
                          </a:solidFill>
                        </a:rPr>
                        <a:t>2</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a:t>Recommend obtaining potential retirement plans annually for units over a certain age (Item 2)</a:t>
                      </a:r>
                      <a:endParaRPr lang="en-US" sz="1200" b="0">
                        <a:solidFill>
                          <a:srgbClr val="000000"/>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rPr>
                        <a:t>2025-2026</a:t>
                      </a:r>
                    </a:p>
                    <a:p>
                      <a:pPr algn="ctr"/>
                      <a:endParaRPr lang="en-US" sz="1400">
                        <a:solidFill>
                          <a:schemeClr val="tx1"/>
                        </a:solidFill>
                      </a:endParaRPr>
                    </a:p>
                  </a:txBody>
                  <a:tcPr anchor="ctr"/>
                </a:tc>
                <a:extLst>
                  <a:ext uri="{0D108BD9-81ED-4DB2-BD59-A6C34878D82A}">
                    <a16:rowId xmlns:a16="http://schemas.microsoft.com/office/drawing/2014/main" val="138809363"/>
                  </a:ext>
                </a:extLst>
              </a:tr>
              <a:tr h="615646">
                <a:tc rowSpan="2">
                  <a:txBody>
                    <a:bodyPr/>
                    <a:lstStyle/>
                    <a:p>
                      <a:pPr algn="ctr"/>
                      <a:r>
                        <a:rPr lang="en-US" sz="1400">
                          <a:solidFill>
                            <a:schemeClr val="tx1"/>
                          </a:solidFill>
                        </a:rPr>
                        <a:t>3</a:t>
                      </a:r>
                    </a:p>
                  </a:txBody>
                  <a:tcPr anchor="ctr"/>
                </a:tc>
                <a:tc>
                  <a:txBody>
                    <a:bodyPr/>
                    <a:lstStyle/>
                    <a:p>
                      <a:r>
                        <a:rPr lang="en-US" sz="1400">
                          <a:solidFill>
                            <a:schemeClr val="tx1"/>
                          </a:solidFill>
                        </a:rPr>
                        <a:t>Extend the study horizon beyond the current or next season to give C4C RFP responders ample time to develop suitable resources. Clarify "by procuring existing capacity" to allow for proposals of other resources. (Item 5)</a:t>
                      </a:r>
                    </a:p>
                  </a:txBody>
                  <a:tcPr anchor="ctr"/>
                </a:tc>
                <a:tc rowSpan="3">
                  <a:txBody>
                    <a:bodyPr/>
                    <a:lstStyle/>
                    <a:p>
                      <a:pPr algn="ctr"/>
                      <a:r>
                        <a:rPr lang="en-US" sz="1400">
                          <a:solidFill>
                            <a:schemeClr val="tx1"/>
                          </a:solidFill>
                        </a:rPr>
                        <a:t>2025-2026</a:t>
                      </a:r>
                    </a:p>
                  </a:txBody>
                  <a:tcPr anchor="ctr"/>
                </a:tc>
                <a:extLst>
                  <a:ext uri="{0D108BD9-81ED-4DB2-BD59-A6C34878D82A}">
                    <a16:rowId xmlns:a16="http://schemas.microsoft.com/office/drawing/2014/main" val="1256228875"/>
                  </a:ext>
                </a:extLst>
              </a:tr>
              <a:tr h="407120">
                <a:tc vMerge="1">
                  <a:txBody>
                    <a:bodyPr/>
                    <a:lstStyle/>
                    <a:p>
                      <a:pPr algn="ctr"/>
                      <a:endParaRPr lang="en-US" sz="1400">
                        <a:solidFill>
                          <a:schemeClr val="tx1"/>
                        </a:solidFill>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t>Allow for a C4C contract period longer than one season, if studies support the need. (Item 5)</a:t>
                      </a:r>
                      <a:endParaRPr lang="en-US" sz="1400" b="0" i="0" u="none" strike="noStrike" kern="1200">
                        <a:solidFill>
                          <a:schemeClr val="tx1"/>
                        </a:solidFill>
                        <a:latin typeface="+mn-lt"/>
                        <a:ea typeface="+mn-ea"/>
                        <a:cs typeface="+mn-cs"/>
                      </a:endParaRPr>
                    </a:p>
                  </a:txBody>
                  <a:tcPr anchor="ctr"/>
                </a:tc>
                <a:tc vMerge="1">
                  <a:txBody>
                    <a:bodyPr/>
                    <a:lstStyle/>
                    <a:p>
                      <a:endParaRPr lang="en-US"/>
                    </a:p>
                  </a:txBody>
                  <a:tcPr/>
                </a:tc>
                <a:extLst>
                  <a:ext uri="{0D108BD9-81ED-4DB2-BD59-A6C34878D82A}">
                    <a16:rowId xmlns:a16="http://schemas.microsoft.com/office/drawing/2014/main" val="1878823347"/>
                  </a:ext>
                </a:extLst>
              </a:tr>
              <a:tr h="615646">
                <a:tc>
                  <a:txBody>
                    <a:bodyPr/>
                    <a:lstStyle/>
                    <a:p>
                      <a:pPr marL="0" algn="ctr" defTabSz="914400" rtl="0" eaLnBrk="1" latinLnBrk="0" hangingPunct="1"/>
                      <a:r>
                        <a:rPr lang="en-US" sz="1400" kern="1200">
                          <a:solidFill>
                            <a:schemeClr val="tx1"/>
                          </a:solidFill>
                          <a:latin typeface="+mn-lt"/>
                          <a:ea typeface="+mn-ea"/>
                          <a:cs typeface="+mn-cs"/>
                        </a:rPr>
                        <a:t>4</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i="0" u="none" strike="noStrike" kern="1200" dirty="0">
                          <a:solidFill>
                            <a:schemeClr val="tx1"/>
                          </a:solidFill>
                          <a:latin typeface="+mn-lt"/>
                          <a:ea typeface="+mn-ea"/>
                          <a:cs typeface="+mn-cs"/>
                        </a:rPr>
                        <a:t>Add Protocol that better aligns RMR budget with actual costs as Standby Price is currently a flat average over the entire contract period when costs are typically front-loaded due to maintenance and/or set-up. (Item 3)</a:t>
                      </a:r>
                      <a:endParaRPr lang="en-US" sz="1400" b="0" i="0" u="none" strike="noStrike" kern="1200" dirty="0">
                        <a:solidFill>
                          <a:schemeClr val="tx1"/>
                        </a:solidFill>
                        <a:latin typeface="Arial"/>
                        <a:ea typeface="+mn-ea"/>
                        <a:cs typeface="+mn-cs"/>
                      </a:endParaRPr>
                    </a:p>
                  </a:txBody>
                  <a:tcPr anchor="ct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a:solidFill>
                          <a:srgbClr val="000000"/>
                        </a:solidFill>
                        <a:latin typeface="Arial"/>
                        <a:ea typeface="+mn-ea"/>
                        <a:cs typeface="+mn-cs"/>
                      </a:endParaRPr>
                    </a:p>
                  </a:txBody>
                  <a:tcPr/>
                </a:tc>
                <a:extLst>
                  <a:ext uri="{0D108BD9-81ED-4DB2-BD59-A6C34878D82A}">
                    <a16:rowId xmlns:a16="http://schemas.microsoft.com/office/drawing/2014/main" val="599194866"/>
                  </a:ext>
                </a:extLst>
              </a:tr>
              <a:tr h="482512">
                <a:tc>
                  <a:txBody>
                    <a:bodyPr/>
                    <a:lstStyle/>
                    <a:p>
                      <a:pPr marL="0" algn="ctr" defTabSz="914400" rtl="0" eaLnBrk="1" latinLnBrk="0" hangingPunct="1"/>
                      <a:r>
                        <a:rPr lang="en-US" sz="1400" kern="1200">
                          <a:solidFill>
                            <a:schemeClr val="tx1"/>
                          </a:solidFill>
                          <a:latin typeface="+mn-lt"/>
                          <a:ea typeface="+mn-ea"/>
                          <a:cs typeface="+mn-cs"/>
                        </a:rPr>
                        <a:t>5</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i="0" u="none" strike="noStrike" kern="1200">
                          <a:solidFill>
                            <a:schemeClr val="tx1"/>
                          </a:solidFill>
                          <a:latin typeface="+mn-lt"/>
                          <a:ea typeface="+mn-ea"/>
                          <a:cs typeface="+mn-cs"/>
                        </a:rPr>
                        <a:t>Possible additional Protocol clarifications (Items 4 and 6)</a:t>
                      </a:r>
                      <a:endParaRPr lang="en-US" sz="1400" b="0" i="0" u="none" strike="noStrike" kern="1200">
                        <a:solidFill>
                          <a:schemeClr val="tx1"/>
                        </a:solidFill>
                        <a:latin typeface="Arial"/>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i="0" u="none" strike="noStrike" kern="1200">
                          <a:solidFill>
                            <a:schemeClr val="tx1"/>
                          </a:solidFill>
                          <a:latin typeface="+mn-lt"/>
                          <a:ea typeface="+mn-ea"/>
                          <a:cs typeface="+mn-cs"/>
                        </a:rPr>
                        <a:t>2025-2026</a:t>
                      </a:r>
                      <a:endParaRPr lang="en-US" sz="1400" b="0" i="0" u="none" strike="noStrike" kern="1200">
                        <a:solidFill>
                          <a:schemeClr val="tx1"/>
                        </a:solidFill>
                        <a:latin typeface="Arial"/>
                        <a:ea typeface="+mn-ea"/>
                        <a:cs typeface="+mn-cs"/>
                      </a:endParaRPr>
                    </a:p>
                  </a:txBody>
                  <a:tcPr anchor="ctr"/>
                </a:tc>
                <a:extLst>
                  <a:ext uri="{0D108BD9-81ED-4DB2-BD59-A6C34878D82A}">
                    <a16:rowId xmlns:a16="http://schemas.microsoft.com/office/drawing/2014/main" val="938671446"/>
                  </a:ext>
                </a:extLst>
              </a:tr>
              <a:tr h="615646">
                <a:tc>
                  <a:txBody>
                    <a:bodyPr/>
                    <a:lstStyle/>
                    <a:p>
                      <a:pPr marL="0" algn="ctr" defTabSz="914400" rtl="0" eaLnBrk="1" latinLnBrk="0" hangingPunct="1"/>
                      <a:r>
                        <a:rPr lang="en-US" sz="1400" strike="noStrike" kern="1200">
                          <a:solidFill>
                            <a:schemeClr val="tx1"/>
                          </a:solidFill>
                          <a:latin typeface="+mn-lt"/>
                          <a:ea typeface="+mn-ea"/>
                          <a:cs typeface="+mn-cs"/>
                        </a:rPr>
                        <a:t>Maybe</a:t>
                      </a:r>
                    </a:p>
                    <a:p>
                      <a:pPr marL="0" algn="ctr" defTabSz="914400" rtl="0" eaLnBrk="1" latinLnBrk="0" hangingPunct="1"/>
                      <a:r>
                        <a:rPr lang="en-US" sz="1400" strike="noStrike" kern="1200">
                          <a:solidFill>
                            <a:schemeClr val="tx1"/>
                          </a:solidFill>
                          <a:latin typeface="+mn-lt"/>
                          <a:ea typeface="+mn-ea"/>
                          <a:cs typeface="+mn-cs"/>
                        </a:rPr>
                        <a:t>Later</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i="0" u="none" strike="noStrike" kern="1200">
                          <a:solidFill>
                            <a:schemeClr val="tx1"/>
                          </a:solidFill>
                          <a:latin typeface="Arial"/>
                          <a:ea typeface="+mn-ea"/>
                          <a:cs typeface="+mn-cs"/>
                        </a:rPr>
                        <a:t>Other topics such as: Compensation of Lost Opportunity Cost for RMR Owners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i="0" u="none" strike="noStrike" kern="1200" dirty="0">
                          <a:solidFill>
                            <a:schemeClr val="tx1"/>
                          </a:solidFill>
                          <a:latin typeface="Arial"/>
                          <a:ea typeface="+mn-ea"/>
                          <a:cs typeface="+mn-cs"/>
                        </a:rPr>
                        <a:t>TBD</a:t>
                      </a:r>
                      <a:endParaRPr lang="en-US" sz="1400" b="0" i="0" u="none" strike="sngStrike" kern="1200" dirty="0">
                        <a:solidFill>
                          <a:srgbClr val="FF0000"/>
                        </a:solidFill>
                        <a:latin typeface="Arial"/>
                        <a:ea typeface="+mn-ea"/>
                        <a:cs typeface="+mn-cs"/>
                      </a:endParaRPr>
                    </a:p>
                  </a:txBody>
                  <a:tcPr anchor="ctr"/>
                </a:tc>
                <a:extLst>
                  <a:ext uri="{0D108BD9-81ED-4DB2-BD59-A6C34878D82A}">
                    <a16:rowId xmlns:a16="http://schemas.microsoft.com/office/drawing/2014/main" val="1117843950"/>
                  </a:ext>
                </a:extLst>
              </a:tr>
            </a:tbl>
          </a:graphicData>
        </a:graphic>
      </p:graphicFrame>
    </p:spTree>
    <p:extLst>
      <p:ext uri="{BB962C8B-B14F-4D97-AF65-F5344CB8AC3E}">
        <p14:creationId xmlns:p14="http://schemas.microsoft.com/office/powerpoint/2010/main" val="6300674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3B7A9E-B487-22C2-28A1-131A27137B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BE0167-2650-6784-96DB-7FC8E2EC2953}"/>
              </a:ext>
            </a:extLst>
          </p:cNvPr>
          <p:cNvSpPr>
            <a:spLocks noGrp="1"/>
          </p:cNvSpPr>
          <p:nvPr>
            <p:ph type="title"/>
          </p:nvPr>
        </p:nvSpPr>
        <p:spPr>
          <a:xfrm>
            <a:off x="381000" y="243682"/>
            <a:ext cx="8458200" cy="480218"/>
          </a:xfrm>
        </p:spPr>
        <p:txBody>
          <a:bodyPr/>
          <a:lstStyle/>
          <a:p>
            <a:r>
              <a:rPr lang="en-US" sz="2400"/>
              <a:t>Next Steps</a:t>
            </a:r>
            <a:endParaRPr lang="en-US" sz="2400" b="1">
              <a:solidFill>
                <a:schemeClr val="accent1"/>
              </a:solidFill>
            </a:endParaRPr>
          </a:p>
        </p:txBody>
      </p:sp>
      <p:sp>
        <p:nvSpPr>
          <p:cNvPr id="3" name="Content Placeholder 2">
            <a:extLst>
              <a:ext uri="{FF2B5EF4-FFF2-40B4-BE49-F238E27FC236}">
                <a16:creationId xmlns:a16="http://schemas.microsoft.com/office/drawing/2014/main" id="{9661CEF9-1D78-BC50-B217-0C92A958D442}"/>
              </a:ext>
            </a:extLst>
          </p:cNvPr>
          <p:cNvSpPr>
            <a:spLocks noGrp="1"/>
          </p:cNvSpPr>
          <p:nvPr>
            <p:ph idx="1"/>
          </p:nvPr>
        </p:nvSpPr>
        <p:spPr>
          <a:xfrm>
            <a:off x="342900" y="817755"/>
            <a:ext cx="8534400" cy="5676900"/>
          </a:xfrm>
        </p:spPr>
        <p:txBody>
          <a:bodyPr/>
          <a:lstStyle/>
          <a:p>
            <a:pPr marL="0" indent="0" eaLnBrk="0" fontAlgn="base" hangingPunct="0">
              <a:spcBef>
                <a:spcPts val="400"/>
              </a:spcBef>
              <a:buNone/>
              <a:defRPr/>
            </a:pPr>
            <a:endParaRPr lang="en-US" sz="1200"/>
          </a:p>
          <a:p>
            <a:pPr marL="346075" indent="-346075" eaLnBrk="0" fontAlgn="base" hangingPunct="0">
              <a:spcBef>
                <a:spcPts val="400"/>
              </a:spcBef>
              <a:buFont typeface="+mj-lt"/>
              <a:buAutoNum type="arabicPeriod" startAt="6"/>
              <a:defRPr/>
            </a:pPr>
            <a:endParaRPr lang="en-US" sz="1600" b="1"/>
          </a:p>
          <a:p>
            <a:pPr marL="0" indent="0" eaLnBrk="0" fontAlgn="base" hangingPunct="0">
              <a:spcBef>
                <a:spcPts val="400"/>
              </a:spcBef>
              <a:buNone/>
              <a:defRPr/>
            </a:pPr>
            <a:r>
              <a:rPr lang="en-US" sz="2000"/>
              <a:t>ERCOT Staff plans to develop one or more NPRRs to address/implement the improvements discussed today.</a:t>
            </a:r>
          </a:p>
          <a:p>
            <a:pPr marL="0" indent="0" eaLnBrk="0" fontAlgn="base" hangingPunct="0">
              <a:spcBef>
                <a:spcPts val="400"/>
              </a:spcBef>
              <a:buNone/>
              <a:defRPr/>
            </a:pPr>
            <a:endParaRPr lang="en-US" sz="2000"/>
          </a:p>
          <a:p>
            <a:pPr marL="0" indent="0" eaLnBrk="0" fontAlgn="base" hangingPunct="0">
              <a:spcBef>
                <a:spcPts val="400"/>
              </a:spcBef>
              <a:buNone/>
              <a:defRPr/>
            </a:pPr>
            <a:endParaRPr lang="en-US" sz="2000"/>
          </a:p>
          <a:p>
            <a:pPr marL="0" indent="0" algn="ctr" eaLnBrk="0" fontAlgn="base" hangingPunct="0">
              <a:spcBef>
                <a:spcPts val="400"/>
              </a:spcBef>
              <a:buNone/>
              <a:defRPr/>
            </a:pPr>
            <a:r>
              <a:rPr lang="en-US" sz="2000"/>
              <a:t>Please send any comments or suggestions to </a:t>
            </a:r>
            <a:r>
              <a:rPr lang="en-US" sz="2000">
                <a:hlinkClick r:id="rId3"/>
              </a:rPr>
              <a:t>Janice.Ayson@ERCOT.com</a:t>
            </a:r>
            <a:r>
              <a:rPr lang="en-US" sz="2000"/>
              <a:t> by October 31, 2025.</a:t>
            </a:r>
          </a:p>
          <a:p>
            <a:pPr marL="457200" lvl="1" indent="0" fontAlgn="base">
              <a:buNone/>
            </a:pPr>
            <a:endParaRPr lang="en-US" sz="1200" b="1"/>
          </a:p>
          <a:p>
            <a:pPr marL="0" lvl="0" indent="0" eaLnBrk="0" fontAlgn="base" hangingPunct="0">
              <a:spcBef>
                <a:spcPts val="400"/>
              </a:spcBef>
              <a:buNone/>
              <a:defRPr/>
            </a:pPr>
            <a:endParaRPr lang="en-US" sz="1600" b="1">
              <a:solidFill>
                <a:srgbClr val="000000"/>
              </a:solidFill>
            </a:endParaRPr>
          </a:p>
          <a:p>
            <a:pPr algn="l"/>
            <a:endParaRPr lang="en-US" sz="1600" b="0" i="0">
              <a:solidFill>
                <a:srgbClr val="000000"/>
              </a:solidFill>
              <a:effectLst/>
            </a:endParaRPr>
          </a:p>
          <a:p>
            <a:pPr marL="0" indent="0" algn="l">
              <a:buNone/>
            </a:pPr>
            <a:endParaRPr lang="en-US" sz="1600">
              <a:solidFill>
                <a:srgbClr val="000000"/>
              </a:solidFill>
            </a:endParaRPr>
          </a:p>
          <a:p>
            <a:pPr algn="l"/>
            <a:endParaRPr lang="en-US" sz="1100" b="0" i="0">
              <a:solidFill>
                <a:srgbClr val="000000"/>
              </a:solidFill>
              <a:effectLst/>
              <a:latin typeface="Arial" panose="020B0604020202020204" pitchFamily="34" charset="0"/>
            </a:endParaRPr>
          </a:p>
        </p:txBody>
      </p:sp>
      <p:sp>
        <p:nvSpPr>
          <p:cNvPr id="6" name="Slide Number Placeholder 5">
            <a:extLst>
              <a:ext uri="{FF2B5EF4-FFF2-40B4-BE49-F238E27FC236}">
                <a16:creationId xmlns:a16="http://schemas.microsoft.com/office/drawing/2014/main" id="{58DBBAF3-D7FA-EA8D-4A44-CCC200D79F67}"/>
              </a:ext>
            </a:extLst>
          </p:cNvPr>
          <p:cNvSpPr>
            <a:spLocks noGrp="1"/>
          </p:cNvSpPr>
          <p:nvPr>
            <p:ph type="sldNum" sz="quarter" idx="4"/>
          </p:nvPr>
        </p:nvSpPr>
        <p:spPr>
          <a:xfrm>
            <a:off x="8575829" y="6588510"/>
            <a:ext cx="415771" cy="185353"/>
          </a:xfrm>
        </p:spPr>
        <p:txBody>
          <a:bodyPr/>
          <a:lstStyle/>
          <a:p>
            <a:fld id="{1D93BD3E-1E9A-4970-A6F7-E7AC52762E0C}" type="slidenum">
              <a:rPr lang="en-US" smtClean="0"/>
              <a:t>22</a:t>
            </a:fld>
            <a:endParaRPr lang="en-US"/>
          </a:p>
        </p:txBody>
      </p:sp>
    </p:spTree>
    <p:extLst>
      <p:ext uri="{BB962C8B-B14F-4D97-AF65-F5344CB8AC3E}">
        <p14:creationId xmlns:p14="http://schemas.microsoft.com/office/powerpoint/2010/main" val="7182154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B11918-E6FC-4DC3-4AAB-3D33796226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B07125-042B-33D7-E31C-9C1009ABA1EC}"/>
              </a:ext>
            </a:extLst>
          </p:cNvPr>
          <p:cNvSpPr>
            <a:spLocks noGrp="1"/>
          </p:cNvSpPr>
          <p:nvPr>
            <p:ph type="title"/>
          </p:nvPr>
        </p:nvSpPr>
        <p:spPr>
          <a:xfrm>
            <a:off x="381000" y="243682"/>
            <a:ext cx="8458200" cy="480218"/>
          </a:xfrm>
        </p:spPr>
        <p:txBody>
          <a:bodyPr/>
          <a:lstStyle/>
          <a:p>
            <a:r>
              <a:rPr lang="en-US" sz="2400"/>
              <a:t>Appendix</a:t>
            </a:r>
            <a:endParaRPr lang="en-US" sz="2400" b="1">
              <a:solidFill>
                <a:schemeClr val="accent1"/>
              </a:solidFill>
            </a:endParaRPr>
          </a:p>
        </p:txBody>
      </p:sp>
      <p:sp>
        <p:nvSpPr>
          <p:cNvPr id="3" name="Content Placeholder 2">
            <a:extLst>
              <a:ext uri="{FF2B5EF4-FFF2-40B4-BE49-F238E27FC236}">
                <a16:creationId xmlns:a16="http://schemas.microsoft.com/office/drawing/2014/main" id="{C79083AE-A06C-614F-3E3A-B35740F630D1}"/>
              </a:ext>
            </a:extLst>
          </p:cNvPr>
          <p:cNvSpPr>
            <a:spLocks noGrp="1"/>
          </p:cNvSpPr>
          <p:nvPr>
            <p:ph idx="1"/>
          </p:nvPr>
        </p:nvSpPr>
        <p:spPr>
          <a:xfrm>
            <a:off x="342900" y="817755"/>
            <a:ext cx="8534400" cy="5676900"/>
          </a:xfrm>
        </p:spPr>
        <p:txBody>
          <a:bodyPr/>
          <a:lstStyle/>
          <a:p>
            <a:pPr marL="0" indent="0" eaLnBrk="0" fontAlgn="base" hangingPunct="0">
              <a:spcBef>
                <a:spcPts val="400"/>
              </a:spcBef>
              <a:buNone/>
              <a:defRPr/>
            </a:pPr>
            <a:endParaRPr lang="en-US" sz="1200"/>
          </a:p>
          <a:p>
            <a:pPr marL="346075" indent="-346075" eaLnBrk="0" fontAlgn="base" hangingPunct="0">
              <a:spcBef>
                <a:spcPts val="400"/>
              </a:spcBef>
              <a:buAutoNum type="arabicPeriod" startAt="2"/>
              <a:defRPr/>
            </a:pPr>
            <a:endParaRPr lang="en-US" sz="1400"/>
          </a:p>
          <a:p>
            <a:pPr marL="400050" lvl="1" indent="0" eaLnBrk="0" fontAlgn="base" hangingPunct="0">
              <a:spcBef>
                <a:spcPts val="400"/>
              </a:spcBef>
              <a:buNone/>
              <a:defRPr/>
            </a:pPr>
            <a:r>
              <a:rPr lang="en-US" sz="1200" b="1"/>
              <a:t>			</a:t>
            </a:r>
          </a:p>
          <a:p>
            <a:pPr marL="400050" lvl="1" indent="0" eaLnBrk="0" fontAlgn="base" hangingPunct="0">
              <a:spcBef>
                <a:spcPts val="400"/>
              </a:spcBef>
              <a:buNone/>
              <a:defRPr/>
            </a:pPr>
            <a:endParaRPr lang="en-US" sz="1200" b="1"/>
          </a:p>
          <a:p>
            <a:pPr marL="400050" lvl="1" indent="0" eaLnBrk="0" fontAlgn="base" hangingPunct="0">
              <a:spcBef>
                <a:spcPts val="400"/>
              </a:spcBef>
              <a:buNone/>
              <a:defRPr/>
            </a:pPr>
            <a:endParaRPr lang="en-US" sz="1200" b="1"/>
          </a:p>
          <a:p>
            <a:pPr marL="400050" lvl="1" indent="0" eaLnBrk="0" fontAlgn="base" hangingPunct="0">
              <a:spcBef>
                <a:spcPts val="400"/>
              </a:spcBef>
              <a:buNone/>
              <a:defRPr/>
            </a:pPr>
            <a:endParaRPr lang="en-US" sz="1200" b="1"/>
          </a:p>
          <a:p>
            <a:pPr marL="400050" lvl="1" indent="0" eaLnBrk="0" fontAlgn="base" hangingPunct="0">
              <a:spcBef>
                <a:spcPts val="400"/>
              </a:spcBef>
              <a:buNone/>
              <a:defRPr/>
            </a:pPr>
            <a:endParaRPr lang="en-US" sz="1200" b="1"/>
          </a:p>
          <a:p>
            <a:pPr marL="400050" lvl="1" indent="0" eaLnBrk="0" fontAlgn="base" hangingPunct="0">
              <a:spcBef>
                <a:spcPts val="400"/>
              </a:spcBef>
              <a:buNone/>
              <a:defRPr/>
            </a:pPr>
            <a:endParaRPr lang="en-US" sz="1200" b="1"/>
          </a:p>
          <a:p>
            <a:pPr marL="400050" lvl="1" indent="0" eaLnBrk="0" fontAlgn="base" hangingPunct="0">
              <a:spcBef>
                <a:spcPts val="400"/>
              </a:spcBef>
              <a:buNone/>
              <a:defRPr/>
            </a:pPr>
            <a:r>
              <a:rPr lang="en-US" sz="1200" b="1"/>
              <a:t>	</a:t>
            </a:r>
            <a:r>
              <a:rPr lang="en-US" sz="6000" b="1">
                <a:solidFill>
                  <a:srgbClr val="0070C0"/>
                </a:solidFill>
              </a:rPr>
              <a:t>Appendix Below</a:t>
            </a:r>
          </a:p>
          <a:p>
            <a:pPr marL="400050" lvl="1" indent="0" eaLnBrk="0" fontAlgn="base" hangingPunct="0">
              <a:spcBef>
                <a:spcPts val="400"/>
              </a:spcBef>
              <a:buNone/>
              <a:defRPr/>
            </a:pPr>
            <a:r>
              <a:rPr lang="en-US" sz="1200" b="1"/>
              <a:t>			</a:t>
            </a:r>
          </a:p>
          <a:p>
            <a:pPr lvl="1" fontAlgn="base"/>
            <a:endParaRPr lang="en-US" sz="1200" b="1"/>
          </a:p>
          <a:p>
            <a:pPr marL="0" lvl="0" indent="0" eaLnBrk="0" fontAlgn="base" hangingPunct="0">
              <a:spcBef>
                <a:spcPts val="400"/>
              </a:spcBef>
              <a:buNone/>
              <a:defRPr/>
            </a:pPr>
            <a:endParaRPr lang="en-US" sz="1600" b="1">
              <a:solidFill>
                <a:srgbClr val="000000"/>
              </a:solidFill>
            </a:endParaRPr>
          </a:p>
          <a:p>
            <a:pPr algn="l"/>
            <a:endParaRPr lang="en-US" sz="1600" b="0" i="0">
              <a:solidFill>
                <a:srgbClr val="000000"/>
              </a:solidFill>
              <a:effectLst/>
            </a:endParaRPr>
          </a:p>
          <a:p>
            <a:pPr marL="0" indent="0" algn="l">
              <a:buNone/>
            </a:pPr>
            <a:endParaRPr lang="en-US" sz="1600">
              <a:solidFill>
                <a:srgbClr val="000000"/>
              </a:solidFill>
            </a:endParaRPr>
          </a:p>
          <a:p>
            <a:pPr algn="l"/>
            <a:endParaRPr lang="en-US" sz="1100" b="0" i="0">
              <a:solidFill>
                <a:srgbClr val="000000"/>
              </a:solidFill>
              <a:effectLst/>
              <a:latin typeface="Arial" panose="020B0604020202020204" pitchFamily="34" charset="0"/>
            </a:endParaRPr>
          </a:p>
        </p:txBody>
      </p:sp>
      <p:sp>
        <p:nvSpPr>
          <p:cNvPr id="6" name="Slide Number Placeholder 5">
            <a:extLst>
              <a:ext uri="{FF2B5EF4-FFF2-40B4-BE49-F238E27FC236}">
                <a16:creationId xmlns:a16="http://schemas.microsoft.com/office/drawing/2014/main" id="{C6A08951-C104-1C85-3ED9-586896F01209}"/>
              </a:ext>
            </a:extLst>
          </p:cNvPr>
          <p:cNvSpPr>
            <a:spLocks noGrp="1"/>
          </p:cNvSpPr>
          <p:nvPr>
            <p:ph type="sldNum" sz="quarter" idx="4"/>
          </p:nvPr>
        </p:nvSpPr>
        <p:spPr>
          <a:xfrm>
            <a:off x="8540318" y="6521160"/>
            <a:ext cx="451282" cy="279208"/>
          </a:xfrm>
        </p:spPr>
        <p:txBody>
          <a:bodyPr/>
          <a:lstStyle/>
          <a:p>
            <a:fld id="{1D93BD3E-1E9A-4970-A6F7-E7AC52762E0C}" type="slidenum">
              <a:rPr lang="en-US" smtClean="0"/>
              <a:t>23</a:t>
            </a:fld>
            <a:endParaRPr lang="en-US"/>
          </a:p>
        </p:txBody>
      </p:sp>
    </p:spTree>
    <p:extLst>
      <p:ext uri="{BB962C8B-B14F-4D97-AF65-F5344CB8AC3E}">
        <p14:creationId xmlns:p14="http://schemas.microsoft.com/office/powerpoint/2010/main" val="19030452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04E9F-07E2-818E-92F0-B38F5EE987D5}"/>
              </a:ext>
            </a:extLst>
          </p:cNvPr>
          <p:cNvSpPr>
            <a:spLocks noGrp="1"/>
          </p:cNvSpPr>
          <p:nvPr>
            <p:ph type="title"/>
          </p:nvPr>
        </p:nvSpPr>
        <p:spPr>
          <a:xfrm>
            <a:off x="381000" y="243682"/>
            <a:ext cx="8458200" cy="781064"/>
          </a:xfrm>
        </p:spPr>
        <p:txBody>
          <a:bodyPr/>
          <a:lstStyle/>
          <a:p>
            <a:r>
              <a:rPr lang="en-US" sz="2400"/>
              <a:t>150 Calendar Days Prior Notice Language</a:t>
            </a:r>
          </a:p>
        </p:txBody>
      </p:sp>
      <p:pic>
        <p:nvPicPr>
          <p:cNvPr id="6" name="Content Placeholder 5">
            <a:extLst>
              <a:ext uri="{FF2B5EF4-FFF2-40B4-BE49-F238E27FC236}">
                <a16:creationId xmlns:a16="http://schemas.microsoft.com/office/drawing/2014/main" id="{81E0597B-F70C-E5EA-A6FA-30F019CFB4AF}"/>
              </a:ext>
            </a:extLst>
          </p:cNvPr>
          <p:cNvPicPr>
            <a:picLocks noGrp="1" noChangeAspect="1"/>
          </p:cNvPicPr>
          <p:nvPr>
            <p:ph idx="1"/>
          </p:nvPr>
        </p:nvPicPr>
        <p:blipFill>
          <a:blip r:embed="rId2"/>
          <a:stretch>
            <a:fillRect/>
          </a:stretch>
        </p:blipFill>
        <p:spPr>
          <a:xfrm>
            <a:off x="499572" y="1543280"/>
            <a:ext cx="8221055" cy="4073664"/>
          </a:xfrm>
        </p:spPr>
      </p:pic>
      <p:sp>
        <p:nvSpPr>
          <p:cNvPr id="4" name="Slide Number Placeholder 3">
            <a:extLst>
              <a:ext uri="{FF2B5EF4-FFF2-40B4-BE49-F238E27FC236}">
                <a16:creationId xmlns:a16="http://schemas.microsoft.com/office/drawing/2014/main" id="{EE20CEE7-179F-04AF-5825-55421B4ADAE0}"/>
              </a:ext>
            </a:extLst>
          </p:cNvPr>
          <p:cNvSpPr>
            <a:spLocks noGrp="1"/>
          </p:cNvSpPr>
          <p:nvPr>
            <p:ph type="sldNum" sz="quarter" idx="4"/>
          </p:nvPr>
        </p:nvSpPr>
        <p:spPr>
          <a:xfrm>
            <a:off x="8612372" y="6614318"/>
            <a:ext cx="455428" cy="143916"/>
          </a:xfrm>
        </p:spPr>
        <p:txBody>
          <a:bodyPr/>
          <a:lstStyle/>
          <a:p>
            <a:fld id="{1D93BD3E-1E9A-4970-A6F7-E7AC52762E0C}" type="slidenum">
              <a:rPr lang="en-US" smtClean="0"/>
              <a:pPr/>
              <a:t>24</a:t>
            </a:fld>
            <a:endParaRPr lang="en-US"/>
          </a:p>
        </p:txBody>
      </p:sp>
    </p:spTree>
    <p:extLst>
      <p:ext uri="{BB962C8B-B14F-4D97-AF65-F5344CB8AC3E}">
        <p14:creationId xmlns:p14="http://schemas.microsoft.com/office/powerpoint/2010/main" val="18858509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6189D-05D1-0A11-2EBC-8ECA42ECF5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6DA77E-A0E7-6AB6-A730-A8F52A52A0A0}"/>
              </a:ext>
            </a:extLst>
          </p:cNvPr>
          <p:cNvSpPr>
            <a:spLocks noGrp="1"/>
          </p:cNvSpPr>
          <p:nvPr>
            <p:ph type="title"/>
          </p:nvPr>
        </p:nvSpPr>
        <p:spPr>
          <a:xfrm>
            <a:off x="301256" y="243682"/>
            <a:ext cx="8537944" cy="491756"/>
          </a:xfrm>
        </p:spPr>
        <p:txBody>
          <a:bodyPr lIns="91440" tIns="45720" rIns="91440" bIns="45720" anchor="t"/>
          <a:lstStyle/>
          <a:p>
            <a:r>
              <a:rPr lang="en-US" sz="2400">
                <a:cs typeface="Arial"/>
              </a:rPr>
              <a:t>Current RMR and MRA Timeline </a:t>
            </a:r>
            <a:endParaRPr lang="en-US" sz="2400"/>
          </a:p>
        </p:txBody>
      </p:sp>
      <p:graphicFrame>
        <p:nvGraphicFramePr>
          <p:cNvPr id="5" name="Content Placeholder 4">
            <a:extLst>
              <a:ext uri="{FF2B5EF4-FFF2-40B4-BE49-F238E27FC236}">
                <a16:creationId xmlns:a16="http://schemas.microsoft.com/office/drawing/2014/main" id="{F146CE5C-166A-A106-D33B-F067295AA793}"/>
              </a:ext>
            </a:extLst>
          </p:cNvPr>
          <p:cNvGraphicFramePr>
            <a:graphicFrameLocks noGrp="1"/>
          </p:cNvGraphicFramePr>
          <p:nvPr>
            <p:ph idx="1"/>
            <p:extLst>
              <p:ext uri="{D42A27DB-BD31-4B8C-83A1-F6EECF244321}">
                <p14:modId xmlns:p14="http://schemas.microsoft.com/office/powerpoint/2010/main" val="3128125683"/>
              </p:ext>
            </p:extLst>
          </p:nvPr>
        </p:nvGraphicFramePr>
        <p:xfrm>
          <a:off x="737593" y="1151028"/>
          <a:ext cx="7155402" cy="4658443"/>
        </p:xfrm>
        <a:graphic>
          <a:graphicData uri="http://schemas.openxmlformats.org/drawingml/2006/table">
            <a:tbl>
              <a:tblPr firstRow="1" bandRow="1">
                <a:tableStyleId>{5C22544A-7EE6-4342-B048-85BDC9FD1C3A}</a:tableStyleId>
              </a:tblPr>
              <a:tblGrid>
                <a:gridCol w="1566075">
                  <a:extLst>
                    <a:ext uri="{9D8B030D-6E8A-4147-A177-3AD203B41FA5}">
                      <a16:colId xmlns:a16="http://schemas.microsoft.com/office/drawing/2014/main" val="112135385"/>
                    </a:ext>
                  </a:extLst>
                </a:gridCol>
                <a:gridCol w="5589327">
                  <a:extLst>
                    <a:ext uri="{9D8B030D-6E8A-4147-A177-3AD203B41FA5}">
                      <a16:colId xmlns:a16="http://schemas.microsoft.com/office/drawing/2014/main" val="1666146988"/>
                    </a:ext>
                  </a:extLst>
                </a:gridCol>
              </a:tblGrid>
              <a:tr h="514348">
                <a:tc>
                  <a:txBody>
                    <a:bodyPr/>
                    <a:lstStyle/>
                    <a:p>
                      <a:pPr algn="ctr"/>
                      <a:r>
                        <a:rPr lang="en-US" sz="1600"/>
                        <a:t>Timeline</a:t>
                      </a:r>
                    </a:p>
                  </a:txBody>
                  <a:tcPr anchor="ctr"/>
                </a:tc>
                <a:tc>
                  <a:txBody>
                    <a:bodyPr/>
                    <a:lstStyle/>
                    <a:p>
                      <a:pPr algn="ctr"/>
                      <a:r>
                        <a:rPr lang="en-US" sz="1600"/>
                        <a:t>Activity</a:t>
                      </a:r>
                    </a:p>
                  </a:txBody>
                  <a:tcPr anchor="ctr"/>
                </a:tc>
                <a:extLst>
                  <a:ext uri="{0D108BD9-81ED-4DB2-BD59-A6C34878D82A}">
                    <a16:rowId xmlns:a16="http://schemas.microsoft.com/office/drawing/2014/main" val="3697996730"/>
                  </a:ext>
                </a:extLst>
              </a:tr>
              <a:tr h="514348">
                <a:tc>
                  <a:txBody>
                    <a:bodyPr/>
                    <a:lstStyle/>
                    <a:p>
                      <a:pPr algn="ctr"/>
                      <a:r>
                        <a:rPr lang="en-US" sz="1400"/>
                        <a:t>Day 0</a:t>
                      </a:r>
                    </a:p>
                  </a:txBody>
                  <a:tcPr anchor="ctr"/>
                </a:tc>
                <a:tc>
                  <a:txBody>
                    <a:bodyPr/>
                    <a:lstStyle/>
                    <a:p>
                      <a:pPr algn="l"/>
                      <a:r>
                        <a:rPr lang="en-US" sz="1400"/>
                        <a:t>Resource Entity gives ERCOT 150 days notice of suspension</a:t>
                      </a:r>
                    </a:p>
                  </a:txBody>
                  <a:tcPr anchor="ctr"/>
                </a:tc>
                <a:extLst>
                  <a:ext uri="{0D108BD9-81ED-4DB2-BD59-A6C34878D82A}">
                    <a16:rowId xmlns:a16="http://schemas.microsoft.com/office/drawing/2014/main" val="2851482246"/>
                  </a:ext>
                </a:extLst>
              </a:tr>
              <a:tr h="623663">
                <a:tc>
                  <a:txBody>
                    <a:bodyPr/>
                    <a:lstStyle/>
                    <a:p>
                      <a:pPr marL="0" algn="ctr" defTabSz="914400" rtl="0" eaLnBrk="1" latinLnBrk="0" hangingPunct="1"/>
                      <a:r>
                        <a:rPr lang="en-US" sz="1400" kern="1200">
                          <a:solidFill>
                            <a:schemeClr val="dk1"/>
                          </a:solidFill>
                          <a:latin typeface="+mn-lt"/>
                          <a:ea typeface="+mn-ea"/>
                          <a:cs typeface="+mn-cs"/>
                        </a:rPr>
                        <a:t>Day 0</a:t>
                      </a:r>
                    </a:p>
                  </a:txBody>
                  <a:tcPr anchor="ctr"/>
                </a:tc>
                <a:tc>
                  <a:txBody>
                    <a:bodyPr/>
                    <a:lstStyle/>
                    <a:p>
                      <a:pPr algn="l"/>
                      <a:r>
                        <a:rPr lang="en-US" sz="1400"/>
                        <a:t>ERCOT posts NSO on website</a:t>
                      </a:r>
                    </a:p>
                  </a:txBody>
                  <a:tcPr anchor="ctr"/>
                </a:tc>
                <a:extLst>
                  <a:ext uri="{0D108BD9-81ED-4DB2-BD59-A6C34878D82A}">
                    <a16:rowId xmlns:a16="http://schemas.microsoft.com/office/drawing/2014/main" val="2808870396"/>
                  </a:ext>
                </a:extLst>
              </a:tr>
              <a:tr h="514348">
                <a:tc>
                  <a:txBody>
                    <a:bodyPr/>
                    <a:lstStyle/>
                    <a:p>
                      <a:pPr algn="ctr"/>
                      <a:r>
                        <a:rPr lang="en-US" sz="1400"/>
                        <a:t>Day 0 + 21</a:t>
                      </a:r>
                      <a:endParaRPr lang="en-US" sz="1400" baseline="30000"/>
                    </a:p>
                  </a:txBody>
                  <a:tcPr anchor="ctr"/>
                </a:tc>
                <a:tc>
                  <a:txBody>
                    <a:bodyPr/>
                    <a:lstStyle/>
                    <a:p>
                      <a:pPr algn="l"/>
                      <a:r>
                        <a:rPr lang="en-US" sz="1400"/>
                        <a:t>Market Participants submit comments on NSO</a:t>
                      </a:r>
                    </a:p>
                  </a:txBody>
                  <a:tcPr anchor="ctr"/>
                </a:tc>
                <a:extLst>
                  <a:ext uri="{0D108BD9-81ED-4DB2-BD59-A6C34878D82A}">
                    <a16:rowId xmlns:a16="http://schemas.microsoft.com/office/drawing/2014/main" val="2771714880"/>
                  </a:ext>
                </a:extLst>
              </a:tr>
              <a:tr h="514348">
                <a:tc>
                  <a:txBody>
                    <a:bodyPr/>
                    <a:lstStyle/>
                    <a:p>
                      <a:pPr marL="0" algn="ctr" defTabSz="914400" rtl="0" eaLnBrk="1" latinLnBrk="0" hangingPunct="1"/>
                      <a:r>
                        <a:rPr lang="en-US" sz="1400" kern="1200">
                          <a:solidFill>
                            <a:schemeClr val="dk1"/>
                          </a:solidFill>
                          <a:latin typeface="+mn-lt"/>
                          <a:ea typeface="+mn-ea"/>
                          <a:cs typeface="+mn-cs"/>
                        </a:rPr>
                        <a:t>Day 0 + 30</a:t>
                      </a:r>
                    </a:p>
                  </a:txBody>
                  <a:tcPr anchor="ctr"/>
                </a:tc>
                <a:tc>
                  <a:txBody>
                    <a:bodyPr/>
                    <a:lstStyle/>
                    <a:p>
                      <a:pPr algn="l"/>
                      <a:r>
                        <a:rPr lang="en-US" sz="1400"/>
                        <a:t>ERCOT posts status of reliability analysis</a:t>
                      </a:r>
                    </a:p>
                  </a:txBody>
                  <a:tcPr anchor="ctr"/>
                </a:tc>
                <a:extLst>
                  <a:ext uri="{0D108BD9-81ED-4DB2-BD59-A6C34878D82A}">
                    <a16:rowId xmlns:a16="http://schemas.microsoft.com/office/drawing/2014/main" val="4186751652"/>
                  </a:ext>
                </a:extLst>
              </a:tr>
              <a:tr h="514348">
                <a:tc>
                  <a:txBody>
                    <a:bodyPr/>
                    <a:lstStyle/>
                    <a:p>
                      <a:pPr marL="0" algn="ctr" defTabSz="914400" rtl="0" eaLnBrk="1" latinLnBrk="0" hangingPunct="1"/>
                      <a:r>
                        <a:rPr lang="en-US" sz="1400" kern="1200">
                          <a:solidFill>
                            <a:schemeClr val="dk1"/>
                          </a:solidFill>
                          <a:latin typeface="+mn-lt"/>
                          <a:ea typeface="+mn-ea"/>
                          <a:cs typeface="+mn-cs"/>
                        </a:rPr>
                        <a:t>Day 0 + 60</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a:solidFill>
                            <a:schemeClr val="dk1"/>
                          </a:solidFill>
                          <a:latin typeface="+mn-lt"/>
                          <a:ea typeface="+mn-ea"/>
                          <a:cs typeface="+mn-cs"/>
                        </a:rPr>
                        <a:t>ERCOT completes reliability analysis</a:t>
                      </a:r>
                    </a:p>
                    <a:p>
                      <a:pPr algn="l"/>
                      <a:endParaRPr lang="en-US" sz="1400" kern="1200">
                        <a:solidFill>
                          <a:schemeClr val="dk1"/>
                        </a:solidFill>
                        <a:latin typeface="+mn-lt"/>
                        <a:ea typeface="+mn-ea"/>
                        <a:cs typeface="+mn-cs"/>
                      </a:endParaRPr>
                    </a:p>
                  </a:txBody>
                  <a:tcPr anchor="ctr"/>
                </a:tc>
                <a:extLst>
                  <a:ext uri="{0D108BD9-81ED-4DB2-BD59-A6C34878D82A}">
                    <a16:rowId xmlns:a16="http://schemas.microsoft.com/office/drawing/2014/main" val="3000971049"/>
                  </a:ext>
                </a:extLst>
              </a:tr>
              <a:tr h="514348">
                <a:tc>
                  <a:txBody>
                    <a:bodyPr/>
                    <a:lstStyle/>
                    <a:p>
                      <a:pPr marL="0" algn="ctr" defTabSz="914400" rtl="0" eaLnBrk="1" latinLnBrk="0" hangingPunct="1"/>
                      <a:r>
                        <a:rPr lang="en-US" sz="1400" kern="1200">
                          <a:solidFill>
                            <a:schemeClr val="dk1"/>
                          </a:solidFill>
                          <a:latin typeface="+mn-lt"/>
                          <a:ea typeface="+mn-ea"/>
                          <a:cs typeface="+mn-cs"/>
                        </a:rPr>
                        <a:t>Day 0 +70</a:t>
                      </a:r>
                    </a:p>
                  </a:txBody>
                  <a:tcPr anchor="ctr"/>
                </a:tc>
                <a:tc>
                  <a:txBody>
                    <a:bodyPr/>
                    <a:lstStyle/>
                    <a:p>
                      <a:pPr algn="l"/>
                      <a:r>
                        <a:rPr lang="en-US" sz="1400" kern="1200">
                          <a:solidFill>
                            <a:schemeClr val="dk1"/>
                          </a:solidFill>
                          <a:latin typeface="+mn-lt"/>
                          <a:ea typeface="+mn-ea"/>
                          <a:cs typeface="+mn-cs"/>
                        </a:rPr>
                        <a:t>ERCOT issues RFP</a:t>
                      </a:r>
                    </a:p>
                  </a:txBody>
                  <a:tcPr anchor="ctr"/>
                </a:tc>
                <a:extLst>
                  <a:ext uri="{0D108BD9-81ED-4DB2-BD59-A6C34878D82A}">
                    <a16:rowId xmlns:a16="http://schemas.microsoft.com/office/drawing/2014/main" val="3422888330"/>
                  </a:ext>
                </a:extLst>
              </a:tr>
              <a:tr h="514348">
                <a:tc>
                  <a:txBody>
                    <a:bodyPr/>
                    <a:lstStyle/>
                    <a:p>
                      <a:pPr marL="0" algn="ctr" defTabSz="914400" rtl="0" eaLnBrk="1" latinLnBrk="0" hangingPunct="1"/>
                      <a:r>
                        <a:rPr lang="en-US" sz="1400" kern="1200">
                          <a:solidFill>
                            <a:schemeClr val="dk1"/>
                          </a:solidFill>
                          <a:latin typeface="+mn-lt"/>
                          <a:ea typeface="+mn-ea"/>
                          <a:cs typeface="+mn-cs"/>
                        </a:rPr>
                        <a:t>Day 0 + 150</a:t>
                      </a:r>
                    </a:p>
                  </a:txBody>
                  <a:tcPr anchor="ctr"/>
                </a:tc>
                <a:tc>
                  <a:txBody>
                    <a:bodyPr/>
                    <a:lstStyle/>
                    <a:p>
                      <a:pPr algn="l"/>
                      <a:r>
                        <a:rPr lang="en-US" sz="1400" kern="1200">
                          <a:solidFill>
                            <a:schemeClr val="dk1"/>
                          </a:solidFill>
                          <a:latin typeface="+mn-lt"/>
                          <a:ea typeface="+mn-ea"/>
                          <a:cs typeface="+mn-cs"/>
                        </a:rPr>
                        <a:t>Deadline for ERCOT to either:</a:t>
                      </a:r>
                      <a:r>
                        <a:rPr lang="en-US" sz="1400" b="0" i="0" u="none" strike="noStrike" kern="1200" noProof="0">
                          <a:solidFill>
                            <a:schemeClr val="dk1"/>
                          </a:solidFill>
                        </a:rPr>
                        <a:t> 1) notify the Resource Entity that the continued operation of the Generation Resource is required, or 2) to obtain ERCOT Board approval to enter into an RMR or MRA Agreement</a:t>
                      </a:r>
                      <a:endParaRPr lang="en-US" sz="1400" kern="1200">
                        <a:solidFill>
                          <a:schemeClr val="dk1"/>
                        </a:solidFill>
                        <a:latin typeface="+mn-lt"/>
                        <a:ea typeface="+mn-ea"/>
                        <a:cs typeface="+mn-cs"/>
                      </a:endParaRPr>
                    </a:p>
                  </a:txBody>
                  <a:tcPr anchor="ctr"/>
                </a:tc>
                <a:extLst>
                  <a:ext uri="{0D108BD9-81ED-4DB2-BD59-A6C34878D82A}">
                    <a16:rowId xmlns:a16="http://schemas.microsoft.com/office/drawing/2014/main" val="2019284637"/>
                  </a:ext>
                </a:extLst>
              </a:tr>
            </a:tbl>
          </a:graphicData>
        </a:graphic>
      </p:graphicFrame>
      <p:sp>
        <p:nvSpPr>
          <p:cNvPr id="4" name="Slide Number Placeholder 3">
            <a:extLst>
              <a:ext uri="{FF2B5EF4-FFF2-40B4-BE49-F238E27FC236}">
                <a16:creationId xmlns:a16="http://schemas.microsoft.com/office/drawing/2014/main" id="{6F6B9E55-7D6F-EDB1-D99D-608067B0CA2B}"/>
              </a:ext>
            </a:extLst>
          </p:cNvPr>
          <p:cNvSpPr>
            <a:spLocks noGrp="1"/>
          </p:cNvSpPr>
          <p:nvPr>
            <p:ph type="sldNum" sz="quarter" idx="4"/>
          </p:nvPr>
        </p:nvSpPr>
        <p:spPr>
          <a:xfrm>
            <a:off x="8612372" y="6614318"/>
            <a:ext cx="455428" cy="143916"/>
          </a:xfrm>
        </p:spPr>
        <p:txBody>
          <a:bodyPr/>
          <a:lstStyle/>
          <a:p>
            <a:fld id="{1D93BD3E-1E9A-4970-A6F7-E7AC52762E0C}" type="slidenum">
              <a:rPr lang="en-US" smtClean="0"/>
              <a:pPr/>
              <a:t>25</a:t>
            </a:fld>
            <a:endParaRPr lang="en-US"/>
          </a:p>
        </p:txBody>
      </p:sp>
    </p:spTree>
    <p:extLst>
      <p:ext uri="{BB962C8B-B14F-4D97-AF65-F5344CB8AC3E}">
        <p14:creationId xmlns:p14="http://schemas.microsoft.com/office/powerpoint/2010/main" val="16440907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CA8002-4019-7202-8942-A8818BEF52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6AD1FC-EABA-A6EB-218A-16DF83468304}"/>
              </a:ext>
            </a:extLst>
          </p:cNvPr>
          <p:cNvSpPr>
            <a:spLocks noGrp="1"/>
          </p:cNvSpPr>
          <p:nvPr>
            <p:ph type="title"/>
          </p:nvPr>
        </p:nvSpPr>
        <p:spPr>
          <a:xfrm>
            <a:off x="301255" y="269505"/>
            <a:ext cx="8537944" cy="790359"/>
          </a:xfrm>
        </p:spPr>
        <p:txBody>
          <a:bodyPr lIns="91440" tIns="45720" rIns="91440" bIns="45720" anchor="t"/>
          <a:lstStyle/>
          <a:p>
            <a:r>
              <a:rPr lang="en-US" sz="2400"/>
              <a:t>Timeline Option A: Two Deadlines for Notification per year (For example, Jan 3 and July 1)</a:t>
            </a:r>
          </a:p>
        </p:txBody>
      </p:sp>
      <p:sp>
        <p:nvSpPr>
          <p:cNvPr id="4" name="Slide Number Placeholder 3">
            <a:extLst>
              <a:ext uri="{FF2B5EF4-FFF2-40B4-BE49-F238E27FC236}">
                <a16:creationId xmlns:a16="http://schemas.microsoft.com/office/drawing/2014/main" id="{6EABFA98-03D6-5819-E72A-DC7992947912}"/>
              </a:ext>
            </a:extLst>
          </p:cNvPr>
          <p:cNvSpPr>
            <a:spLocks noGrp="1"/>
          </p:cNvSpPr>
          <p:nvPr>
            <p:ph type="sldNum" sz="quarter" idx="4"/>
          </p:nvPr>
        </p:nvSpPr>
        <p:spPr>
          <a:xfrm>
            <a:off x="8612372" y="6614318"/>
            <a:ext cx="455428" cy="143916"/>
          </a:xfrm>
        </p:spPr>
        <p:txBody>
          <a:bodyPr/>
          <a:lstStyle/>
          <a:p>
            <a:fld id="{1D93BD3E-1E9A-4970-A6F7-E7AC52762E0C}" type="slidenum">
              <a:rPr lang="en-US" smtClean="0"/>
              <a:pPr/>
              <a:t>26</a:t>
            </a:fld>
            <a:endParaRPr lang="en-US"/>
          </a:p>
        </p:txBody>
      </p:sp>
      <p:pic>
        <p:nvPicPr>
          <p:cNvPr id="9" name="Picture 8">
            <a:extLst>
              <a:ext uri="{FF2B5EF4-FFF2-40B4-BE49-F238E27FC236}">
                <a16:creationId xmlns:a16="http://schemas.microsoft.com/office/drawing/2014/main" id="{568D8912-17AD-1D57-7EB2-B04ED427D86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33297" y="3630066"/>
            <a:ext cx="7181761" cy="2588895"/>
          </a:xfrm>
          <a:prstGeom prst="rect">
            <a:avLst/>
          </a:prstGeom>
          <a:noFill/>
          <a:ln>
            <a:noFill/>
          </a:ln>
        </p:spPr>
      </p:pic>
      <p:pic>
        <p:nvPicPr>
          <p:cNvPr id="10" name="Picture 9">
            <a:extLst>
              <a:ext uri="{FF2B5EF4-FFF2-40B4-BE49-F238E27FC236}">
                <a16:creationId xmlns:a16="http://schemas.microsoft.com/office/drawing/2014/main" id="{67D0FBB4-E7B7-DBF3-D48F-B727C1CE90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6489" y="1180984"/>
            <a:ext cx="7188569" cy="2248016"/>
          </a:xfrm>
          <a:prstGeom prst="rect">
            <a:avLst/>
          </a:prstGeom>
        </p:spPr>
      </p:pic>
    </p:spTree>
    <p:extLst>
      <p:ext uri="{BB962C8B-B14F-4D97-AF65-F5344CB8AC3E}">
        <p14:creationId xmlns:p14="http://schemas.microsoft.com/office/powerpoint/2010/main" val="31582654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D97C27-BF06-28EA-1CED-25645B84BB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22B640-1FBB-D786-4986-F5BB1A0096AC}"/>
              </a:ext>
            </a:extLst>
          </p:cNvPr>
          <p:cNvSpPr>
            <a:spLocks noGrp="1"/>
          </p:cNvSpPr>
          <p:nvPr>
            <p:ph type="title"/>
          </p:nvPr>
        </p:nvSpPr>
        <p:spPr>
          <a:xfrm>
            <a:off x="301256" y="243681"/>
            <a:ext cx="8537944" cy="867271"/>
          </a:xfrm>
        </p:spPr>
        <p:txBody>
          <a:bodyPr lIns="91440" tIns="45720" rIns="91440" bIns="45720" anchor="t"/>
          <a:lstStyle/>
          <a:p>
            <a:r>
              <a:rPr lang="en-US" sz="2400" dirty="0"/>
              <a:t>Timeline Option B: Notification must be sent 18 months prior to suspension date</a:t>
            </a:r>
          </a:p>
        </p:txBody>
      </p:sp>
      <p:sp>
        <p:nvSpPr>
          <p:cNvPr id="4" name="Slide Number Placeholder 3">
            <a:extLst>
              <a:ext uri="{FF2B5EF4-FFF2-40B4-BE49-F238E27FC236}">
                <a16:creationId xmlns:a16="http://schemas.microsoft.com/office/drawing/2014/main" id="{FAEB3392-AECA-33CA-DE96-92C5ABDC6720}"/>
              </a:ext>
            </a:extLst>
          </p:cNvPr>
          <p:cNvSpPr>
            <a:spLocks noGrp="1"/>
          </p:cNvSpPr>
          <p:nvPr>
            <p:ph type="sldNum" sz="quarter" idx="4"/>
          </p:nvPr>
        </p:nvSpPr>
        <p:spPr>
          <a:xfrm>
            <a:off x="8612372" y="6614318"/>
            <a:ext cx="455428" cy="143916"/>
          </a:xfrm>
        </p:spPr>
        <p:txBody>
          <a:bodyPr/>
          <a:lstStyle/>
          <a:p>
            <a:fld id="{1D93BD3E-1E9A-4970-A6F7-E7AC52762E0C}" type="slidenum">
              <a:rPr lang="en-US" smtClean="0"/>
              <a:pPr/>
              <a:t>27</a:t>
            </a:fld>
            <a:endParaRPr lang="en-US"/>
          </a:p>
        </p:txBody>
      </p:sp>
      <p:sp>
        <p:nvSpPr>
          <p:cNvPr id="5" name="TextBox 4">
            <a:extLst>
              <a:ext uri="{FF2B5EF4-FFF2-40B4-BE49-F238E27FC236}">
                <a16:creationId xmlns:a16="http://schemas.microsoft.com/office/drawing/2014/main" id="{E7988A8A-7CD1-A607-0AF0-6864CF601810}"/>
              </a:ext>
            </a:extLst>
          </p:cNvPr>
          <p:cNvSpPr txBox="1"/>
          <p:nvPr/>
        </p:nvSpPr>
        <p:spPr>
          <a:xfrm>
            <a:off x="410198" y="2584811"/>
            <a:ext cx="8323604" cy="1032270"/>
          </a:xfrm>
          <a:prstGeom prst="rect">
            <a:avLst/>
          </a:prstGeom>
          <a:noFill/>
        </p:spPr>
        <p:txBody>
          <a:bodyPr wrap="square" lIns="91440" tIns="45720" rIns="91440" bIns="45720" anchor="t">
            <a:spAutoFit/>
          </a:bodyPr>
          <a:lstStyle/>
          <a:p>
            <a:pPr marL="0" marR="0">
              <a:lnSpc>
                <a:spcPct val="115000"/>
              </a:lnSpc>
              <a:spcAft>
                <a:spcPts val="800"/>
              </a:spcAft>
              <a:buNone/>
            </a:pPr>
            <a:r>
              <a:rPr lang="en-US" sz="1800" kern="100" dirty="0">
                <a:effectLst/>
                <a:ea typeface="Aptos" panose="020B0004020202020204" pitchFamily="34" charset="0"/>
                <a:cs typeface="Arial"/>
              </a:rPr>
              <a:t>A Resource Entity must submit to ERCOT in writing a notice of suspension of operation no later than 18 months (</a:t>
            </a:r>
            <a:r>
              <a:rPr lang="en-US" kern="100" dirty="0">
                <a:ea typeface="Aptos" panose="020B0004020202020204" pitchFamily="34" charset="0"/>
                <a:cs typeface="Arial"/>
              </a:rPr>
              <a:t>547</a:t>
            </a:r>
            <a:r>
              <a:rPr lang="en-US" sz="1800" kern="100" dirty="0">
                <a:effectLst/>
                <a:ea typeface="Aptos" panose="020B0004020202020204" pitchFamily="34" charset="0"/>
                <a:cs typeface="Arial"/>
              </a:rPr>
              <a:t> calendar days) prior to the suspension date.</a:t>
            </a:r>
          </a:p>
        </p:txBody>
      </p:sp>
    </p:spTree>
    <p:extLst>
      <p:ext uri="{BB962C8B-B14F-4D97-AF65-F5344CB8AC3E}">
        <p14:creationId xmlns:p14="http://schemas.microsoft.com/office/powerpoint/2010/main" val="26233845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6BCBE8-DBFF-857B-CC6E-8760D6C1C4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49F8AA-7DDA-E69A-DCE9-B6AA00437540}"/>
              </a:ext>
            </a:extLst>
          </p:cNvPr>
          <p:cNvSpPr>
            <a:spLocks noGrp="1"/>
          </p:cNvSpPr>
          <p:nvPr>
            <p:ph type="title"/>
          </p:nvPr>
        </p:nvSpPr>
        <p:spPr>
          <a:xfrm>
            <a:off x="301256" y="243681"/>
            <a:ext cx="8537944" cy="867271"/>
          </a:xfrm>
        </p:spPr>
        <p:txBody>
          <a:bodyPr lIns="91440" tIns="45720" rIns="91440" bIns="45720" anchor="t"/>
          <a:lstStyle/>
          <a:p>
            <a:r>
              <a:rPr lang="en-US" sz="2400"/>
              <a:t>Protocol Language [Section 6.5.1.1 ERCOT Control Area Authority paragraph (4)]</a:t>
            </a:r>
          </a:p>
        </p:txBody>
      </p:sp>
      <p:sp>
        <p:nvSpPr>
          <p:cNvPr id="4" name="Slide Number Placeholder 3">
            <a:extLst>
              <a:ext uri="{FF2B5EF4-FFF2-40B4-BE49-F238E27FC236}">
                <a16:creationId xmlns:a16="http://schemas.microsoft.com/office/drawing/2014/main" id="{82015673-2D13-E460-EB86-20B8AC828F7D}"/>
              </a:ext>
            </a:extLst>
          </p:cNvPr>
          <p:cNvSpPr>
            <a:spLocks noGrp="1"/>
          </p:cNvSpPr>
          <p:nvPr>
            <p:ph type="sldNum" sz="quarter" idx="4"/>
          </p:nvPr>
        </p:nvSpPr>
        <p:spPr>
          <a:xfrm>
            <a:off x="8612372" y="6614318"/>
            <a:ext cx="455428" cy="143916"/>
          </a:xfrm>
        </p:spPr>
        <p:txBody>
          <a:bodyPr/>
          <a:lstStyle/>
          <a:p>
            <a:fld id="{1D93BD3E-1E9A-4970-A6F7-E7AC52762E0C}" type="slidenum">
              <a:rPr lang="en-US" smtClean="0"/>
              <a:pPr/>
              <a:t>28</a:t>
            </a:fld>
            <a:endParaRPr lang="en-US"/>
          </a:p>
        </p:txBody>
      </p:sp>
      <p:sp>
        <p:nvSpPr>
          <p:cNvPr id="6" name="TextBox 5">
            <a:extLst>
              <a:ext uri="{FF2B5EF4-FFF2-40B4-BE49-F238E27FC236}">
                <a16:creationId xmlns:a16="http://schemas.microsoft.com/office/drawing/2014/main" id="{8E0723F0-D08C-9539-BB0E-6DC7DC7555AE}"/>
              </a:ext>
            </a:extLst>
          </p:cNvPr>
          <p:cNvSpPr txBox="1"/>
          <p:nvPr/>
        </p:nvSpPr>
        <p:spPr>
          <a:xfrm>
            <a:off x="222191" y="1110952"/>
            <a:ext cx="8785075" cy="4893647"/>
          </a:xfrm>
          <a:prstGeom prst="rect">
            <a:avLst/>
          </a:prstGeom>
          <a:noFill/>
        </p:spPr>
        <p:txBody>
          <a:bodyPr wrap="square">
            <a:spAutoFit/>
          </a:bodyPr>
          <a:lstStyle/>
          <a:p>
            <a:pPr marL="457200" marR="0" indent="-457200">
              <a:spcAft>
                <a:spcPts val="1200"/>
              </a:spcAft>
              <a:buNone/>
            </a:pPr>
            <a:r>
              <a:rPr lang="en-US" sz="1600">
                <a:effectLst/>
                <a:ea typeface="Times New Roman" panose="02020603050405020304" pitchFamily="18" charset="0"/>
              </a:rPr>
              <a:t>(4)	Consistent with paragraph (1)(e) above, if ERCOT seeks to exercise its authority to prevent an anticipated Emergency Condition relating to serving Load </a:t>
            </a:r>
            <a:r>
              <a:rPr lang="en-US" sz="1600">
                <a:effectLst/>
                <a:highlight>
                  <a:srgbClr val="FFFF00"/>
                </a:highlight>
                <a:ea typeface="Times New Roman" panose="02020603050405020304" pitchFamily="18" charset="0"/>
              </a:rPr>
              <a:t>in the current or next Season </a:t>
            </a:r>
            <a:r>
              <a:rPr lang="en-US" sz="1600">
                <a:effectLst/>
                <a:ea typeface="Times New Roman" panose="02020603050405020304" pitchFamily="18" charset="0"/>
              </a:rPr>
              <a:t>by procuring </a:t>
            </a:r>
            <a:r>
              <a:rPr lang="en-US" sz="1600">
                <a:effectLst/>
                <a:highlight>
                  <a:srgbClr val="FFFF00"/>
                </a:highlight>
                <a:ea typeface="Times New Roman" panose="02020603050405020304" pitchFamily="18" charset="0"/>
              </a:rPr>
              <a:t>existing capacity </a:t>
            </a:r>
            <a:r>
              <a:rPr lang="en-US" sz="1600">
                <a:effectLst/>
                <a:ea typeface="Times New Roman" panose="02020603050405020304" pitchFamily="18" charset="0"/>
              </a:rPr>
              <a:t>that may be used to maintain ERCOT System reliability in a manner not otherwise delineated in these Protocols and the Nodal Operating Guides, ERCOT shall take the following actions: </a:t>
            </a:r>
          </a:p>
          <a:p>
            <a:pPr marL="914400" marR="0" indent="-457200">
              <a:spcAft>
                <a:spcPts val="1200"/>
              </a:spcAft>
              <a:buNone/>
            </a:pPr>
            <a:r>
              <a:rPr lang="en-US" sz="1600">
                <a:effectLst/>
                <a:ea typeface="Times New Roman" panose="02020603050405020304" pitchFamily="18" charset="0"/>
              </a:rPr>
              <a:t>(a)	Upon determination by ERCOT that additional capacity is needed to prevent an Emergency Condition and prior to any procurement activity associated with such additional capacity, ERCOT shall issue a Notice as soon as practicable with the following information: </a:t>
            </a:r>
          </a:p>
          <a:p>
            <a:pPr marL="1371600" marR="0" indent="-457200">
              <a:spcAft>
                <a:spcPts val="1200"/>
              </a:spcAft>
              <a:buNone/>
            </a:pPr>
            <a:r>
              <a:rPr lang="en-US" sz="1600">
                <a:effectLst/>
                <a:ea typeface="Times New Roman" panose="02020603050405020304" pitchFamily="18" charset="0"/>
              </a:rPr>
              <a:t>(i)	A detailed description of the reliability condition and need for additional capacity as determined by ERCOT and the timing of the proposed procurement;</a:t>
            </a:r>
          </a:p>
          <a:p>
            <a:pPr marL="1371600" marR="0" indent="-457200">
              <a:spcAft>
                <a:spcPts val="1200"/>
              </a:spcAft>
              <a:buNone/>
            </a:pPr>
            <a:r>
              <a:rPr lang="en-US" sz="1600">
                <a:effectLst/>
                <a:ea typeface="Times New Roman" panose="02020603050405020304" pitchFamily="18" charset="0"/>
              </a:rPr>
              <a:t>(ii)	Justification for the quantity of additional capacity to be requested;</a:t>
            </a:r>
          </a:p>
          <a:p>
            <a:pPr marL="1371600" marR="0" indent="-457200">
              <a:spcAft>
                <a:spcPts val="1200"/>
              </a:spcAft>
              <a:buNone/>
            </a:pPr>
            <a:r>
              <a:rPr lang="en-US" sz="1600">
                <a:effectLst/>
                <a:ea typeface="Times New Roman" panose="02020603050405020304" pitchFamily="18" charset="0"/>
              </a:rPr>
              <a:t>(iii)	Identification of potential Generation Resources or Load providing capacity considered by ERCOT to be acceptable for providing the additional capacity.  Load capacity may be provided by Entities who, at ERCOT’s direction, would interrupt consumption of electric power and remain interrupted until released by ERCOT; and ……..</a:t>
            </a:r>
          </a:p>
        </p:txBody>
      </p:sp>
    </p:spTree>
    <p:extLst>
      <p:ext uri="{BB962C8B-B14F-4D97-AF65-F5344CB8AC3E}">
        <p14:creationId xmlns:p14="http://schemas.microsoft.com/office/powerpoint/2010/main" val="2288940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AD5F3A-D478-6122-5BEA-D745C874A6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938DC4-E407-FDB9-D1AD-55CA1FDFED3A}"/>
              </a:ext>
            </a:extLst>
          </p:cNvPr>
          <p:cNvSpPr>
            <a:spLocks noGrp="1"/>
          </p:cNvSpPr>
          <p:nvPr>
            <p:ph type="title"/>
          </p:nvPr>
        </p:nvSpPr>
        <p:spPr>
          <a:xfrm>
            <a:off x="381000" y="243682"/>
            <a:ext cx="8458200" cy="480218"/>
          </a:xfrm>
        </p:spPr>
        <p:txBody>
          <a:bodyPr/>
          <a:lstStyle/>
          <a:p>
            <a:endParaRPr lang="en-US" sz="2400" b="1">
              <a:solidFill>
                <a:schemeClr val="accent1"/>
              </a:solidFill>
            </a:endParaRPr>
          </a:p>
        </p:txBody>
      </p:sp>
      <p:sp>
        <p:nvSpPr>
          <p:cNvPr id="3" name="Content Placeholder 2">
            <a:extLst>
              <a:ext uri="{FF2B5EF4-FFF2-40B4-BE49-F238E27FC236}">
                <a16:creationId xmlns:a16="http://schemas.microsoft.com/office/drawing/2014/main" id="{756BF1D5-A417-78C1-9DC6-D63AB437DFA9}"/>
              </a:ext>
            </a:extLst>
          </p:cNvPr>
          <p:cNvSpPr>
            <a:spLocks noGrp="1"/>
          </p:cNvSpPr>
          <p:nvPr>
            <p:ph idx="1"/>
          </p:nvPr>
        </p:nvSpPr>
        <p:spPr>
          <a:xfrm>
            <a:off x="342900" y="817755"/>
            <a:ext cx="8534400" cy="5676900"/>
          </a:xfrm>
        </p:spPr>
        <p:txBody>
          <a:bodyPr/>
          <a:lstStyle/>
          <a:p>
            <a:pPr marL="0" indent="0" eaLnBrk="0" fontAlgn="base" hangingPunct="0">
              <a:spcBef>
                <a:spcPts val="400"/>
              </a:spcBef>
              <a:buNone/>
              <a:defRPr/>
            </a:pPr>
            <a:endParaRPr lang="en-US" sz="1200"/>
          </a:p>
          <a:p>
            <a:pPr marL="346075" indent="-346075" eaLnBrk="0" fontAlgn="base" hangingPunct="0">
              <a:spcBef>
                <a:spcPts val="400"/>
              </a:spcBef>
              <a:buAutoNum type="arabicPeriod" startAt="2"/>
              <a:defRPr/>
            </a:pPr>
            <a:endParaRPr lang="en-US" sz="1400"/>
          </a:p>
          <a:p>
            <a:pPr marL="400050" lvl="1" indent="0" eaLnBrk="0" fontAlgn="base" hangingPunct="0">
              <a:spcBef>
                <a:spcPts val="400"/>
              </a:spcBef>
              <a:buNone/>
              <a:defRPr/>
            </a:pPr>
            <a:r>
              <a:rPr lang="en-US" sz="1200" b="1"/>
              <a:t>			</a:t>
            </a:r>
          </a:p>
          <a:p>
            <a:pPr marL="400050" lvl="1" indent="0" eaLnBrk="0" fontAlgn="base" hangingPunct="0">
              <a:spcBef>
                <a:spcPts val="400"/>
              </a:spcBef>
              <a:buNone/>
              <a:defRPr/>
            </a:pPr>
            <a:endParaRPr lang="en-US" sz="1200" b="1"/>
          </a:p>
          <a:p>
            <a:pPr marL="400050" lvl="1" indent="0" eaLnBrk="0" fontAlgn="base" hangingPunct="0">
              <a:spcBef>
                <a:spcPts val="400"/>
              </a:spcBef>
              <a:buNone/>
              <a:defRPr/>
            </a:pPr>
            <a:endParaRPr lang="en-US" sz="1200" b="1"/>
          </a:p>
          <a:p>
            <a:pPr marL="400050" lvl="1" indent="0" eaLnBrk="0" fontAlgn="base" hangingPunct="0">
              <a:spcBef>
                <a:spcPts val="400"/>
              </a:spcBef>
              <a:buNone/>
              <a:defRPr/>
            </a:pPr>
            <a:endParaRPr lang="en-US" sz="1200" b="1"/>
          </a:p>
          <a:p>
            <a:pPr marL="400050" lvl="1" indent="0" eaLnBrk="0" fontAlgn="base" hangingPunct="0">
              <a:spcBef>
                <a:spcPts val="400"/>
              </a:spcBef>
              <a:buNone/>
              <a:defRPr/>
            </a:pPr>
            <a:endParaRPr lang="en-US" sz="1200" b="1"/>
          </a:p>
          <a:p>
            <a:pPr marL="400050" lvl="1" indent="0" eaLnBrk="0" fontAlgn="base" hangingPunct="0">
              <a:spcBef>
                <a:spcPts val="400"/>
              </a:spcBef>
              <a:buNone/>
              <a:defRPr/>
            </a:pPr>
            <a:endParaRPr lang="en-US" sz="1200" b="1"/>
          </a:p>
          <a:p>
            <a:pPr marL="400050" lvl="1" indent="0" eaLnBrk="0" fontAlgn="base" hangingPunct="0">
              <a:spcBef>
                <a:spcPts val="400"/>
              </a:spcBef>
              <a:buNone/>
              <a:defRPr/>
            </a:pPr>
            <a:r>
              <a:rPr lang="en-US" sz="1200" b="1"/>
              <a:t>		</a:t>
            </a:r>
            <a:r>
              <a:rPr lang="en-US" sz="6000"/>
              <a:t>Questions?</a:t>
            </a:r>
            <a:endParaRPr lang="en-US" sz="6000" b="1"/>
          </a:p>
          <a:p>
            <a:pPr marL="400050" lvl="1" indent="0" eaLnBrk="0" fontAlgn="base" hangingPunct="0">
              <a:spcBef>
                <a:spcPts val="400"/>
              </a:spcBef>
              <a:buNone/>
              <a:defRPr/>
            </a:pPr>
            <a:r>
              <a:rPr lang="en-US" sz="1200" b="1"/>
              <a:t>			</a:t>
            </a:r>
          </a:p>
          <a:p>
            <a:pPr lvl="1" fontAlgn="base"/>
            <a:endParaRPr lang="en-US" sz="1200" b="1"/>
          </a:p>
          <a:p>
            <a:pPr marL="0" lvl="0" indent="0" eaLnBrk="0" fontAlgn="base" hangingPunct="0">
              <a:spcBef>
                <a:spcPts val="400"/>
              </a:spcBef>
              <a:buNone/>
              <a:defRPr/>
            </a:pPr>
            <a:endParaRPr lang="en-US" sz="1600" b="1">
              <a:solidFill>
                <a:srgbClr val="000000"/>
              </a:solidFill>
            </a:endParaRPr>
          </a:p>
          <a:p>
            <a:pPr algn="l"/>
            <a:endParaRPr lang="en-US" sz="1600" b="0" i="0">
              <a:solidFill>
                <a:srgbClr val="000000"/>
              </a:solidFill>
              <a:effectLst/>
            </a:endParaRPr>
          </a:p>
          <a:p>
            <a:pPr marL="0" indent="0" algn="l">
              <a:buNone/>
            </a:pPr>
            <a:endParaRPr lang="en-US" sz="1600">
              <a:solidFill>
                <a:srgbClr val="000000"/>
              </a:solidFill>
            </a:endParaRPr>
          </a:p>
          <a:p>
            <a:pPr algn="l"/>
            <a:endParaRPr lang="en-US" sz="1100" b="0" i="0">
              <a:solidFill>
                <a:srgbClr val="000000"/>
              </a:solidFill>
              <a:effectLst/>
              <a:latin typeface="Arial" panose="020B0604020202020204" pitchFamily="34" charset="0"/>
            </a:endParaRPr>
          </a:p>
        </p:txBody>
      </p:sp>
      <p:sp>
        <p:nvSpPr>
          <p:cNvPr id="6" name="Slide Number Placeholder 5">
            <a:extLst>
              <a:ext uri="{FF2B5EF4-FFF2-40B4-BE49-F238E27FC236}">
                <a16:creationId xmlns:a16="http://schemas.microsoft.com/office/drawing/2014/main" id="{D1C12475-55CA-F852-72DD-8A8E4A4294B7}"/>
              </a:ext>
            </a:extLst>
          </p:cNvPr>
          <p:cNvSpPr>
            <a:spLocks noGrp="1"/>
          </p:cNvSpPr>
          <p:nvPr>
            <p:ph type="sldNum" sz="quarter" idx="4"/>
          </p:nvPr>
        </p:nvSpPr>
        <p:spPr>
          <a:xfrm>
            <a:off x="8566951" y="6561139"/>
            <a:ext cx="424649" cy="212524"/>
          </a:xfrm>
        </p:spPr>
        <p:txBody>
          <a:bodyPr/>
          <a:lstStyle/>
          <a:p>
            <a:fld id="{1D93BD3E-1E9A-4970-A6F7-E7AC52762E0C}" type="slidenum">
              <a:rPr lang="en-US" smtClean="0"/>
              <a:t>29</a:t>
            </a:fld>
            <a:endParaRPr lang="en-US"/>
          </a:p>
        </p:txBody>
      </p:sp>
    </p:spTree>
    <p:extLst>
      <p:ext uri="{BB962C8B-B14F-4D97-AF65-F5344CB8AC3E}">
        <p14:creationId xmlns:p14="http://schemas.microsoft.com/office/powerpoint/2010/main" val="613905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1E718E-B69C-1548-0C82-C033A10B48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D549FE-0FEE-27C9-94A3-3666FB7DEC8D}"/>
              </a:ext>
            </a:extLst>
          </p:cNvPr>
          <p:cNvSpPr>
            <a:spLocks noGrp="1"/>
          </p:cNvSpPr>
          <p:nvPr>
            <p:ph type="title"/>
          </p:nvPr>
        </p:nvSpPr>
        <p:spPr>
          <a:xfrm>
            <a:off x="381000" y="243682"/>
            <a:ext cx="8458200" cy="519798"/>
          </a:xfrm>
        </p:spPr>
        <p:txBody>
          <a:bodyPr/>
          <a:lstStyle/>
          <a:p>
            <a:r>
              <a:rPr lang="en-US" sz="2200"/>
              <a:t>Reliability Must-Run (RMR) and Must-Run Alternative (MRA)</a:t>
            </a:r>
          </a:p>
        </p:txBody>
      </p:sp>
      <p:sp>
        <p:nvSpPr>
          <p:cNvPr id="3" name="Content Placeholder 2">
            <a:extLst>
              <a:ext uri="{FF2B5EF4-FFF2-40B4-BE49-F238E27FC236}">
                <a16:creationId xmlns:a16="http://schemas.microsoft.com/office/drawing/2014/main" id="{659C58F1-3353-C51E-03E1-CDA0147EAB10}"/>
              </a:ext>
            </a:extLst>
          </p:cNvPr>
          <p:cNvSpPr>
            <a:spLocks noGrp="1"/>
          </p:cNvSpPr>
          <p:nvPr>
            <p:ph idx="1"/>
          </p:nvPr>
        </p:nvSpPr>
        <p:spPr>
          <a:xfrm>
            <a:off x="304800" y="763480"/>
            <a:ext cx="8534400" cy="5436517"/>
          </a:xfrm>
        </p:spPr>
        <p:txBody>
          <a:bodyPr/>
          <a:lstStyle/>
          <a:p>
            <a:pPr marL="0" indent="0">
              <a:buNone/>
            </a:pPr>
            <a:r>
              <a:rPr lang="en-US" sz="1600" b="1" u="sng"/>
              <a:t>Protocol Section 3.14.1 Reliability Must Run</a:t>
            </a:r>
          </a:p>
          <a:p>
            <a:pPr marL="0" indent="0">
              <a:buNone/>
            </a:pPr>
            <a:endParaRPr lang="en-US" sz="900" b="1"/>
          </a:p>
          <a:p>
            <a:pPr marL="0" indent="0">
              <a:buNone/>
            </a:pPr>
            <a:r>
              <a:rPr lang="en-US" sz="1700" b="1"/>
              <a:t>RMR Unit:  </a:t>
            </a:r>
            <a:r>
              <a:rPr lang="en-US" sz="1700"/>
              <a:t>A Generation Resource operated under the terms of an Agreement with ERCOT that would not otherwise be operated except that it is necessary to provide voltage support, stability or management of localized transmission constraints under applicable reliability criteria, where market solutions do not exist.</a:t>
            </a:r>
          </a:p>
          <a:p>
            <a:pPr marL="0" indent="0">
              <a:buNone/>
            </a:pPr>
            <a:endParaRPr lang="en-US" sz="1200"/>
          </a:p>
          <a:p>
            <a:pPr marL="0" indent="0">
              <a:buNone/>
            </a:pPr>
            <a:r>
              <a:rPr lang="en-US" sz="1600" b="1" u="sng"/>
              <a:t>Protocol Section 3.14.4.1 Must-Run Alternative Service</a:t>
            </a:r>
          </a:p>
          <a:p>
            <a:pPr marL="0" indent="0">
              <a:buNone/>
            </a:pPr>
            <a:endParaRPr lang="en-US" sz="900" b="1"/>
          </a:p>
          <a:p>
            <a:pPr marL="0" indent="0">
              <a:buNone/>
            </a:pPr>
            <a:r>
              <a:rPr lang="en-US" sz="1700"/>
              <a:t>ERCOT may procure Must-Run Alternative (MRA) Service as an alternative to contracting with an RMR Unit if ERCOT determines that the MRA Agreement(s) will, in whole or in part, address the reliability need identified in the RMR study in a more cost-effective manner.</a:t>
            </a:r>
          </a:p>
          <a:p>
            <a:pPr marL="0" indent="0">
              <a:buNone/>
            </a:pPr>
            <a:endParaRPr lang="en-US" sz="900" b="1"/>
          </a:p>
          <a:p>
            <a:pPr marL="0" indent="0">
              <a:buNone/>
            </a:pPr>
            <a:r>
              <a:rPr lang="en-US" sz="1800" b="1"/>
              <a:t>MRA Resource: </a:t>
            </a:r>
            <a:r>
              <a:rPr lang="en-US" sz="1700"/>
              <a:t>A resource operated under the terms of an Agreement with ERCOT as an alternative to an RMR Unit. MRAs may be a Generation Resource, Energy Storage Resource, Other Generation, Demand Response or a combination of any of these alternatives.</a:t>
            </a:r>
            <a:r>
              <a:rPr lang="en-US" sz="1800"/>
              <a:t> </a:t>
            </a:r>
          </a:p>
          <a:p>
            <a:endParaRPr lang="en-US" sz="1000"/>
          </a:p>
          <a:p>
            <a:pPr marL="0" indent="0">
              <a:buNone/>
            </a:pPr>
            <a:r>
              <a:rPr lang="en-US" sz="1700"/>
              <a:t>Protocols </a:t>
            </a:r>
            <a:r>
              <a:rPr lang="en-US" sz="1700" b="1" i="1" u="sng"/>
              <a:t>require</a:t>
            </a:r>
            <a:r>
              <a:rPr lang="en-US" sz="1700"/>
              <a:t> ERCOT to seek Must-Run Alternatives when a Generation Resource is identified as Reliability Must-Run.</a:t>
            </a:r>
          </a:p>
          <a:p>
            <a:endParaRPr lang="en-US" sz="1800"/>
          </a:p>
          <a:p>
            <a:endParaRPr lang="en-US" sz="1800"/>
          </a:p>
          <a:p>
            <a:endParaRPr lang="en-US"/>
          </a:p>
        </p:txBody>
      </p:sp>
      <p:sp>
        <p:nvSpPr>
          <p:cNvPr id="4" name="Slide Number Placeholder 3">
            <a:extLst>
              <a:ext uri="{FF2B5EF4-FFF2-40B4-BE49-F238E27FC236}">
                <a16:creationId xmlns:a16="http://schemas.microsoft.com/office/drawing/2014/main" id="{59CB22A7-5934-237D-9C06-4099F482A0C3}"/>
              </a:ext>
            </a:extLst>
          </p:cNvPr>
          <p:cNvSpPr>
            <a:spLocks noGrp="1"/>
          </p:cNvSpPr>
          <p:nvPr>
            <p:ph type="sldNum" sz="quarter" idx="4"/>
          </p:nvPr>
        </p:nvSpPr>
        <p:spPr>
          <a:xfrm>
            <a:off x="8612372" y="6614318"/>
            <a:ext cx="455428" cy="143916"/>
          </a:xfrm>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873233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2D1A93-33EC-17DB-05FA-F676AF68D0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E6AFC6-D3DB-262C-62E9-C2AA6D62C836}"/>
              </a:ext>
            </a:extLst>
          </p:cNvPr>
          <p:cNvSpPr>
            <a:spLocks noGrp="1"/>
          </p:cNvSpPr>
          <p:nvPr>
            <p:ph type="title"/>
          </p:nvPr>
        </p:nvSpPr>
        <p:spPr>
          <a:xfrm>
            <a:off x="381000" y="243682"/>
            <a:ext cx="8458200" cy="519798"/>
          </a:xfrm>
        </p:spPr>
        <p:txBody>
          <a:bodyPr/>
          <a:lstStyle/>
          <a:p>
            <a:r>
              <a:rPr lang="en-US" sz="2400"/>
              <a:t>Contract for Capacity (C4C) </a:t>
            </a:r>
          </a:p>
        </p:txBody>
      </p:sp>
      <p:sp>
        <p:nvSpPr>
          <p:cNvPr id="3" name="Content Placeholder 2">
            <a:extLst>
              <a:ext uri="{FF2B5EF4-FFF2-40B4-BE49-F238E27FC236}">
                <a16:creationId xmlns:a16="http://schemas.microsoft.com/office/drawing/2014/main" id="{C9958800-DC93-C0D3-8D19-2822176A4A91}"/>
              </a:ext>
            </a:extLst>
          </p:cNvPr>
          <p:cNvSpPr>
            <a:spLocks noGrp="1"/>
          </p:cNvSpPr>
          <p:nvPr>
            <p:ph idx="1"/>
          </p:nvPr>
        </p:nvSpPr>
        <p:spPr>
          <a:xfrm>
            <a:off x="342900" y="1043053"/>
            <a:ext cx="8534400" cy="5239760"/>
          </a:xfrm>
        </p:spPr>
        <p:txBody>
          <a:bodyPr lIns="91440" tIns="45720" rIns="91440" bIns="45720" anchor="t"/>
          <a:lstStyle/>
          <a:p>
            <a:pPr marL="0" indent="0" eaLnBrk="0" fontAlgn="base" hangingPunct="0">
              <a:spcBef>
                <a:spcPts val="400"/>
              </a:spcBef>
              <a:buNone/>
              <a:defRPr/>
            </a:pPr>
            <a:r>
              <a:rPr lang="en-US" sz="1700"/>
              <a:t>The Public Utility Regulatory Act (PURA) §39.151 (a) (2) requires that ERCOT must …Ensure the reliability and adequacy of the regional electrical network.</a:t>
            </a:r>
            <a:endParaRPr lang="en-US" sz="1700">
              <a:solidFill>
                <a:srgbClr val="0070C0"/>
              </a:solidFill>
            </a:endParaRPr>
          </a:p>
          <a:p>
            <a:pPr marL="0" lvl="1" indent="0" eaLnBrk="0" fontAlgn="base" hangingPunct="0">
              <a:spcBef>
                <a:spcPts val="400"/>
              </a:spcBef>
              <a:buNone/>
              <a:defRPr/>
            </a:pPr>
            <a:endParaRPr lang="en-US" sz="1700" b="1"/>
          </a:p>
          <a:p>
            <a:pPr marL="0" lvl="1" indent="0" eaLnBrk="0" fontAlgn="base" hangingPunct="0">
              <a:spcBef>
                <a:spcPts val="400"/>
              </a:spcBef>
              <a:buNone/>
              <a:defRPr/>
            </a:pPr>
            <a:r>
              <a:rPr lang="en-US" sz="1600" b="1" u="sng"/>
              <a:t>Protocol Section 6.5.1.1 ERCOT Control Area Authority:</a:t>
            </a:r>
            <a:endParaRPr lang="en-US" sz="1600" b="1" u="sng">
              <a:cs typeface="Arial"/>
            </a:endParaRPr>
          </a:p>
          <a:p>
            <a:pPr marL="0" lvl="1" indent="0" eaLnBrk="0" fontAlgn="base" hangingPunct="0">
              <a:spcBef>
                <a:spcPts val="400"/>
              </a:spcBef>
              <a:buNone/>
              <a:defRPr/>
            </a:pPr>
            <a:endParaRPr lang="en-US" sz="1700"/>
          </a:p>
          <a:p>
            <a:pPr marL="0" lvl="1" indent="0" eaLnBrk="0" fontAlgn="base" hangingPunct="0">
              <a:spcBef>
                <a:spcPts val="400"/>
              </a:spcBef>
              <a:buNone/>
              <a:defRPr/>
            </a:pPr>
            <a:r>
              <a:rPr lang="en-US" sz="1700"/>
              <a:t>(1) (e) Perform additional actions required to prevent an imminent Emergency Condition or to restore the ERCOT Transmission Grid to a secure state in the event of an ERCOT Transmission Grid Emergency Condition.</a:t>
            </a:r>
            <a:endParaRPr lang="en-US" sz="1700">
              <a:cs typeface="Arial"/>
            </a:endParaRPr>
          </a:p>
          <a:p>
            <a:pPr marL="0" lvl="1" indent="0" eaLnBrk="0" fontAlgn="base" hangingPunct="0">
              <a:spcBef>
                <a:spcPts val="400"/>
              </a:spcBef>
              <a:buNone/>
              <a:defRPr/>
            </a:pPr>
            <a:endParaRPr lang="en-US" sz="1700"/>
          </a:p>
          <a:p>
            <a:pPr marL="0" lvl="1" indent="0" eaLnBrk="0" fontAlgn="base" hangingPunct="0">
              <a:spcBef>
                <a:spcPts val="400"/>
              </a:spcBef>
              <a:buNone/>
              <a:defRPr/>
            </a:pPr>
            <a:r>
              <a:rPr lang="en-US" sz="1700"/>
              <a:t>(4) Consistent with paragraph (1)(e) above, if ERCOT seeks to exercise its authority to prevent an anticipated Emergency Condition relating to serving Load in the current or next Season by procuring existing capacity that may be used to maintain ERCOT System reliability in a manner not otherwise delineated in these Protocols and the Nodal Operating Guides, ERCOT shall take the following actions: …….</a:t>
            </a:r>
            <a:endParaRPr lang="en-US" sz="1700">
              <a:cs typeface="Arial"/>
            </a:endParaRPr>
          </a:p>
          <a:p>
            <a:pPr marL="0" indent="0">
              <a:buNone/>
            </a:pPr>
            <a:endParaRPr lang="en-US" sz="1700"/>
          </a:p>
          <a:p>
            <a:pPr marL="0" indent="0">
              <a:buNone/>
            </a:pPr>
            <a:r>
              <a:rPr lang="en-US" sz="1700"/>
              <a:t>ERCOT calls this a </a:t>
            </a:r>
            <a:r>
              <a:rPr lang="en-US" sz="1700" b="1"/>
              <a:t>Contract for Capacity (C4C)</a:t>
            </a:r>
            <a:r>
              <a:rPr lang="en-US" sz="1700"/>
              <a:t> and follows an open, RFP process for procurement.</a:t>
            </a:r>
            <a:endParaRPr lang="en-US" sz="1700">
              <a:cs typeface="Arial"/>
            </a:endParaRPr>
          </a:p>
          <a:p>
            <a:endParaRPr lang="en-US" sz="1700"/>
          </a:p>
          <a:p>
            <a:endParaRPr lang="en-US"/>
          </a:p>
        </p:txBody>
      </p:sp>
      <p:sp>
        <p:nvSpPr>
          <p:cNvPr id="4" name="Slide Number Placeholder 3">
            <a:extLst>
              <a:ext uri="{FF2B5EF4-FFF2-40B4-BE49-F238E27FC236}">
                <a16:creationId xmlns:a16="http://schemas.microsoft.com/office/drawing/2014/main" id="{6D1D6B14-9B99-B377-557A-6119F44F98E5}"/>
              </a:ext>
            </a:extLst>
          </p:cNvPr>
          <p:cNvSpPr>
            <a:spLocks noGrp="1"/>
          </p:cNvSpPr>
          <p:nvPr>
            <p:ph type="sldNum" sz="quarter" idx="4"/>
          </p:nvPr>
        </p:nvSpPr>
        <p:spPr>
          <a:xfrm>
            <a:off x="8612372" y="6614318"/>
            <a:ext cx="455428" cy="143916"/>
          </a:xfrm>
        </p:spPr>
        <p:txBody>
          <a:bodyPr/>
          <a:lstStyle/>
          <a:p>
            <a:fld id="{1D93BD3E-1E9A-4970-A6F7-E7AC52762E0C}" type="slidenum">
              <a:rPr lang="en-US" smtClean="0"/>
              <a:pPr/>
              <a:t>4</a:t>
            </a:fld>
            <a:endParaRPr lang="en-US"/>
          </a:p>
        </p:txBody>
      </p:sp>
    </p:spTree>
    <p:extLst>
      <p:ext uri="{BB962C8B-B14F-4D97-AF65-F5344CB8AC3E}">
        <p14:creationId xmlns:p14="http://schemas.microsoft.com/office/powerpoint/2010/main" val="162756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053403-0732-34B1-0380-823ADC59DC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4E15B2-50ED-54E0-451F-A8542B3AA11E}"/>
              </a:ext>
            </a:extLst>
          </p:cNvPr>
          <p:cNvSpPr>
            <a:spLocks noGrp="1"/>
          </p:cNvSpPr>
          <p:nvPr>
            <p:ph type="title"/>
          </p:nvPr>
        </p:nvSpPr>
        <p:spPr>
          <a:xfrm>
            <a:off x="301256" y="243682"/>
            <a:ext cx="8537944" cy="491756"/>
          </a:xfrm>
        </p:spPr>
        <p:txBody>
          <a:bodyPr lIns="91440" tIns="45720" rIns="91440" bIns="45720" anchor="t"/>
          <a:lstStyle/>
          <a:p>
            <a:r>
              <a:rPr lang="en-US" sz="2400">
                <a:cs typeface="Arial"/>
              </a:rPr>
              <a:t>Recent Capacity Procurement Background</a:t>
            </a:r>
            <a:endParaRPr lang="en-US" sz="2400"/>
          </a:p>
        </p:txBody>
      </p:sp>
      <p:graphicFrame>
        <p:nvGraphicFramePr>
          <p:cNvPr id="5" name="Content Placeholder 4">
            <a:extLst>
              <a:ext uri="{FF2B5EF4-FFF2-40B4-BE49-F238E27FC236}">
                <a16:creationId xmlns:a16="http://schemas.microsoft.com/office/drawing/2014/main" id="{C238FFE2-06AB-38E8-8373-85C319C4199E}"/>
              </a:ext>
            </a:extLst>
          </p:cNvPr>
          <p:cNvGraphicFramePr>
            <a:graphicFrameLocks noGrp="1"/>
          </p:cNvGraphicFramePr>
          <p:nvPr>
            <p:ph idx="1"/>
            <p:extLst>
              <p:ext uri="{D42A27DB-BD31-4B8C-83A1-F6EECF244321}">
                <p14:modId xmlns:p14="http://schemas.microsoft.com/office/powerpoint/2010/main" val="2163339459"/>
              </p:ext>
            </p:extLst>
          </p:nvPr>
        </p:nvGraphicFramePr>
        <p:xfrm>
          <a:off x="140688" y="890251"/>
          <a:ext cx="8817781" cy="3154680"/>
        </p:xfrm>
        <a:graphic>
          <a:graphicData uri="http://schemas.openxmlformats.org/drawingml/2006/table">
            <a:tbl>
              <a:tblPr firstRow="1" bandRow="1">
                <a:tableStyleId>{5C22544A-7EE6-4342-B048-85BDC9FD1C3A}</a:tableStyleId>
              </a:tblPr>
              <a:tblGrid>
                <a:gridCol w="1050466">
                  <a:extLst>
                    <a:ext uri="{9D8B030D-6E8A-4147-A177-3AD203B41FA5}">
                      <a16:colId xmlns:a16="http://schemas.microsoft.com/office/drawing/2014/main" val="112135385"/>
                    </a:ext>
                  </a:extLst>
                </a:gridCol>
                <a:gridCol w="954156">
                  <a:extLst>
                    <a:ext uri="{9D8B030D-6E8A-4147-A177-3AD203B41FA5}">
                      <a16:colId xmlns:a16="http://schemas.microsoft.com/office/drawing/2014/main" val="1666146988"/>
                    </a:ext>
                  </a:extLst>
                </a:gridCol>
                <a:gridCol w="757347">
                  <a:extLst>
                    <a:ext uri="{9D8B030D-6E8A-4147-A177-3AD203B41FA5}">
                      <a16:colId xmlns:a16="http://schemas.microsoft.com/office/drawing/2014/main" val="1319183742"/>
                    </a:ext>
                  </a:extLst>
                </a:gridCol>
                <a:gridCol w="897338">
                  <a:extLst>
                    <a:ext uri="{9D8B030D-6E8A-4147-A177-3AD203B41FA5}">
                      <a16:colId xmlns:a16="http://schemas.microsoft.com/office/drawing/2014/main" val="4228511988"/>
                    </a:ext>
                  </a:extLst>
                </a:gridCol>
                <a:gridCol w="1129409">
                  <a:extLst>
                    <a:ext uri="{9D8B030D-6E8A-4147-A177-3AD203B41FA5}">
                      <a16:colId xmlns:a16="http://schemas.microsoft.com/office/drawing/2014/main" val="458619353"/>
                    </a:ext>
                  </a:extLst>
                </a:gridCol>
                <a:gridCol w="1129409">
                  <a:extLst>
                    <a:ext uri="{9D8B030D-6E8A-4147-A177-3AD203B41FA5}">
                      <a16:colId xmlns:a16="http://schemas.microsoft.com/office/drawing/2014/main" val="2626930944"/>
                    </a:ext>
                  </a:extLst>
                </a:gridCol>
                <a:gridCol w="1119027">
                  <a:extLst>
                    <a:ext uri="{9D8B030D-6E8A-4147-A177-3AD203B41FA5}">
                      <a16:colId xmlns:a16="http://schemas.microsoft.com/office/drawing/2014/main" val="297677249"/>
                    </a:ext>
                  </a:extLst>
                </a:gridCol>
                <a:gridCol w="799969">
                  <a:extLst>
                    <a:ext uri="{9D8B030D-6E8A-4147-A177-3AD203B41FA5}">
                      <a16:colId xmlns:a16="http://schemas.microsoft.com/office/drawing/2014/main" val="3946972864"/>
                    </a:ext>
                  </a:extLst>
                </a:gridCol>
                <a:gridCol w="980660">
                  <a:extLst>
                    <a:ext uri="{9D8B030D-6E8A-4147-A177-3AD203B41FA5}">
                      <a16:colId xmlns:a16="http://schemas.microsoft.com/office/drawing/2014/main" val="3559929762"/>
                    </a:ext>
                  </a:extLst>
                </a:gridCol>
              </a:tblGrid>
              <a:tr h="370840">
                <a:tc>
                  <a:txBody>
                    <a:bodyPr/>
                    <a:lstStyle/>
                    <a:p>
                      <a:pPr algn="ctr"/>
                      <a:r>
                        <a:rPr lang="en-US" sz="1300"/>
                        <a:t>Resource</a:t>
                      </a:r>
                    </a:p>
                  </a:txBody>
                  <a:tcPr anchor="ctr"/>
                </a:tc>
                <a:tc>
                  <a:txBody>
                    <a:bodyPr/>
                    <a:lstStyle/>
                    <a:p>
                      <a:pPr algn="ctr"/>
                      <a:r>
                        <a:rPr lang="en-US" sz="1300"/>
                        <a:t>Contract Type</a:t>
                      </a:r>
                    </a:p>
                  </a:txBody>
                  <a:tcPr anchor="ctr"/>
                </a:tc>
                <a:tc>
                  <a:txBody>
                    <a:bodyPr/>
                    <a:lstStyle/>
                    <a:p>
                      <a:pPr algn="ctr"/>
                      <a:r>
                        <a:rPr lang="en-US" sz="1050"/>
                        <a:t>Rated Capacity</a:t>
                      </a:r>
                    </a:p>
                  </a:txBody>
                  <a:tcPr anchor="ctr"/>
                </a:tc>
                <a:tc>
                  <a:txBody>
                    <a:bodyPr/>
                    <a:lstStyle/>
                    <a:p>
                      <a:pPr algn="ctr"/>
                      <a:r>
                        <a:rPr lang="en-US" sz="1300"/>
                        <a:t>MRA Awarded</a:t>
                      </a:r>
                    </a:p>
                  </a:txBody>
                  <a:tcPr anchor="ctr"/>
                </a:tc>
                <a:tc>
                  <a:txBody>
                    <a:bodyPr/>
                    <a:lstStyle/>
                    <a:p>
                      <a:pPr algn="ctr"/>
                      <a:r>
                        <a:rPr lang="en-US" sz="1300"/>
                        <a:t>Service Period</a:t>
                      </a:r>
                    </a:p>
                  </a:txBody>
                  <a:tcPr anchor="ctr"/>
                </a:tc>
                <a:tc>
                  <a:txBody>
                    <a:bodyPr/>
                    <a:lstStyle/>
                    <a:p>
                      <a:pPr algn="ctr"/>
                      <a:r>
                        <a:rPr lang="en-US" sz="1100"/>
                        <a:t>Number of Deployments</a:t>
                      </a:r>
                    </a:p>
                  </a:txBody>
                  <a:tcPr anchor="ctr"/>
                </a:tc>
                <a:tc>
                  <a:txBody>
                    <a:bodyPr/>
                    <a:lstStyle/>
                    <a:p>
                      <a:pPr algn="ctr"/>
                      <a:r>
                        <a:rPr lang="en-US" sz="1200" b="1" kern="1200">
                          <a:solidFill>
                            <a:schemeClr val="lt1"/>
                          </a:solidFill>
                          <a:latin typeface="+mn-lt"/>
                          <a:ea typeface="+mn-ea"/>
                          <a:cs typeface="+mn-cs"/>
                        </a:rPr>
                        <a:t>Actual Termination Month</a:t>
                      </a:r>
                    </a:p>
                  </a:txBody>
                  <a:tcPr anchor="ctr"/>
                </a:tc>
                <a:tc>
                  <a:txBody>
                    <a:bodyPr/>
                    <a:lstStyle/>
                    <a:p>
                      <a:pPr algn="ctr"/>
                      <a:r>
                        <a:rPr lang="en-US" sz="1200"/>
                        <a:t>Budget</a:t>
                      </a:r>
                    </a:p>
                  </a:txBody>
                  <a:tcPr anchor="ctr"/>
                </a:tc>
                <a:tc>
                  <a:txBody>
                    <a:bodyPr/>
                    <a:lstStyle/>
                    <a:p>
                      <a:pPr algn="ctr"/>
                      <a:r>
                        <a:rPr lang="en-US" sz="1300"/>
                        <a:t>Final</a:t>
                      </a:r>
                    </a:p>
                    <a:p>
                      <a:pPr algn="ctr"/>
                      <a:r>
                        <a:rPr lang="en-US" sz="1300"/>
                        <a:t>Actual Costs</a:t>
                      </a:r>
                    </a:p>
                  </a:txBody>
                  <a:tcPr anchor="ctr"/>
                </a:tc>
                <a:extLst>
                  <a:ext uri="{0D108BD9-81ED-4DB2-BD59-A6C34878D82A}">
                    <a16:rowId xmlns:a16="http://schemas.microsoft.com/office/drawing/2014/main" val="3697996730"/>
                  </a:ext>
                </a:extLst>
              </a:tr>
              <a:tr h="370840">
                <a:tc>
                  <a:txBody>
                    <a:bodyPr/>
                    <a:lstStyle/>
                    <a:p>
                      <a:pPr algn="ctr"/>
                      <a:r>
                        <a:rPr lang="en-US" sz="1200"/>
                        <a:t>Greens Bayou 5</a:t>
                      </a:r>
                      <a:r>
                        <a:rPr lang="en-US" sz="1200" baseline="30000"/>
                        <a:t>A</a:t>
                      </a:r>
                      <a:endParaRPr lang="en-US" sz="1200"/>
                    </a:p>
                  </a:txBody>
                  <a:tcPr anchor="ctr"/>
                </a:tc>
                <a:tc>
                  <a:txBody>
                    <a:bodyPr/>
                    <a:lstStyle/>
                    <a:p>
                      <a:pPr algn="ctr"/>
                      <a:r>
                        <a:rPr lang="en-US" sz="1200"/>
                        <a:t>RMR</a:t>
                      </a:r>
                    </a:p>
                  </a:txBody>
                  <a:tcPr anchor="ctr"/>
                </a:tc>
                <a:tc>
                  <a:txBody>
                    <a:bodyPr/>
                    <a:lstStyle/>
                    <a:p>
                      <a:pPr algn="ctr"/>
                      <a:r>
                        <a:rPr lang="en-US" sz="1200"/>
                        <a:t>371MW</a:t>
                      </a:r>
                    </a:p>
                  </a:txBody>
                  <a:tcPr anchor="ctr"/>
                </a:tc>
                <a:tc>
                  <a:txBody>
                    <a:bodyPr/>
                    <a:lstStyle/>
                    <a:p>
                      <a:pPr algn="ctr"/>
                      <a:r>
                        <a:rPr lang="en-US" sz="1200"/>
                        <a:t>None</a:t>
                      </a:r>
                    </a:p>
                  </a:txBody>
                  <a:tcPr anchor="ctr"/>
                </a:tc>
                <a:tc>
                  <a:txBody>
                    <a:bodyPr/>
                    <a:lstStyle/>
                    <a:p>
                      <a:pPr algn="ctr"/>
                      <a:r>
                        <a:rPr lang="en-US" sz="1200" dirty="0"/>
                        <a:t>June 1, 2016, through </a:t>
                      </a:r>
                    </a:p>
                    <a:p>
                      <a:pPr algn="ctr"/>
                      <a:r>
                        <a:rPr lang="en-US" sz="1200" dirty="0"/>
                        <a:t>June 30, 2018</a:t>
                      </a:r>
                    </a:p>
                  </a:txBody>
                  <a:tcPr anchor="ctr"/>
                </a:tc>
                <a:tc>
                  <a:txBody>
                    <a:bodyPr/>
                    <a:lstStyle/>
                    <a:p>
                      <a:pPr algn="ctr"/>
                      <a:r>
                        <a:rPr lang="en-US" sz="1200"/>
                        <a:t>None</a:t>
                      </a:r>
                    </a:p>
                  </a:txBody>
                  <a:tcPr anchor="ctr"/>
                </a:tc>
                <a:tc>
                  <a:txBody>
                    <a:bodyPr/>
                    <a:lstStyle/>
                    <a:p>
                      <a:pPr algn="ctr"/>
                      <a:r>
                        <a:rPr lang="en-US" sz="1200"/>
                        <a:t>May 2017</a:t>
                      </a:r>
                    </a:p>
                  </a:txBody>
                  <a:tcPr anchor="ctr"/>
                </a:tc>
                <a:tc>
                  <a:txBody>
                    <a:bodyPr/>
                    <a:lstStyle/>
                    <a:p>
                      <a:pPr algn="ctr"/>
                      <a:r>
                        <a:rPr lang="en-US" sz="1200"/>
                        <a:t>Approx. $58M</a:t>
                      </a:r>
                    </a:p>
                  </a:txBody>
                  <a:tcPr anchor="ctr"/>
                </a:tc>
                <a:tc>
                  <a:txBody>
                    <a:bodyPr/>
                    <a:lstStyle/>
                    <a:p>
                      <a:pPr algn="ctr"/>
                      <a:r>
                        <a:rPr lang="en-US" sz="1200"/>
                        <a:t>Approx. $22M</a:t>
                      </a:r>
                    </a:p>
                  </a:txBody>
                  <a:tcPr anchor="ctr"/>
                </a:tc>
                <a:extLst>
                  <a:ext uri="{0D108BD9-81ED-4DB2-BD59-A6C34878D82A}">
                    <a16:rowId xmlns:a16="http://schemas.microsoft.com/office/drawing/2014/main" val="2851482246"/>
                  </a:ext>
                </a:extLst>
              </a:tr>
              <a:tr h="449654">
                <a:tc>
                  <a:txBody>
                    <a:bodyPr/>
                    <a:lstStyle/>
                    <a:p>
                      <a:pPr marL="0" algn="ctr" defTabSz="914400" rtl="0" eaLnBrk="1" latinLnBrk="0" hangingPunct="1"/>
                      <a:r>
                        <a:rPr lang="en-US" sz="1200" kern="1200">
                          <a:solidFill>
                            <a:schemeClr val="dk1"/>
                          </a:solidFill>
                          <a:latin typeface="+mn-lt"/>
                          <a:ea typeface="+mn-ea"/>
                          <a:cs typeface="+mn-cs"/>
                        </a:rPr>
                        <a:t>Braunig 3</a:t>
                      </a:r>
                      <a:r>
                        <a:rPr lang="en-US" sz="1200" baseline="30000"/>
                        <a:t>B</a:t>
                      </a:r>
                      <a:endParaRPr lang="en-US" sz="1200" kern="1200">
                        <a:solidFill>
                          <a:schemeClr val="dk1"/>
                        </a:solidFill>
                        <a:latin typeface="+mn-lt"/>
                        <a:ea typeface="+mn-ea"/>
                        <a:cs typeface="+mn-cs"/>
                      </a:endParaRPr>
                    </a:p>
                  </a:txBody>
                  <a:tcPr anchor="ctr"/>
                </a:tc>
                <a:tc>
                  <a:txBody>
                    <a:bodyPr/>
                    <a:lstStyle/>
                    <a:p>
                      <a:pPr algn="ctr"/>
                      <a:r>
                        <a:rPr lang="en-US" sz="1200"/>
                        <a:t>RMR</a:t>
                      </a:r>
                    </a:p>
                  </a:txBody>
                  <a:tcPr anchor="ctr"/>
                </a:tc>
                <a:tc>
                  <a:txBody>
                    <a:bodyPr/>
                    <a:lstStyle/>
                    <a:p>
                      <a:pPr algn="ctr"/>
                      <a:r>
                        <a:rPr lang="en-US" sz="1200"/>
                        <a:t>400 MW</a:t>
                      </a:r>
                    </a:p>
                  </a:txBody>
                  <a:tcPr anchor="ctr"/>
                </a:tc>
                <a:tc>
                  <a:txBody>
                    <a:bodyPr/>
                    <a:lstStyle/>
                    <a:p>
                      <a:pPr algn="ctr"/>
                      <a:r>
                        <a:rPr lang="en-US" sz="1200"/>
                        <a:t>None</a:t>
                      </a:r>
                    </a:p>
                  </a:txBody>
                  <a:tcPr anchor="ctr"/>
                </a:tc>
                <a:tc>
                  <a:txBody>
                    <a:bodyPr/>
                    <a:lstStyle/>
                    <a:p>
                      <a:pPr algn="ctr"/>
                      <a:r>
                        <a:rPr lang="en-US" sz="1200"/>
                        <a:t>March 2, 2025, through </a:t>
                      </a:r>
                    </a:p>
                    <a:p>
                      <a:pPr algn="ctr"/>
                      <a:r>
                        <a:rPr lang="en-US" sz="1200"/>
                        <a:t>March 1, 2027</a:t>
                      </a:r>
                    </a:p>
                  </a:txBody>
                  <a:tcPr anchor="ctr"/>
                </a:tc>
                <a:tc>
                  <a:txBody>
                    <a:bodyPr/>
                    <a:lstStyle/>
                    <a:p>
                      <a:pPr algn="ctr"/>
                      <a:r>
                        <a:rPr lang="en-US" sz="1200"/>
                        <a:t>TBD</a:t>
                      </a:r>
                    </a:p>
                  </a:txBody>
                  <a:tcPr anchor="ctr"/>
                </a:tc>
                <a:tc>
                  <a:txBody>
                    <a:bodyPr/>
                    <a:lstStyle/>
                    <a:p>
                      <a:pPr algn="ctr"/>
                      <a:r>
                        <a:rPr lang="en-US" sz="1200"/>
                        <a:t>TBD</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t>Approx. $46M</a:t>
                      </a:r>
                    </a:p>
                    <a:p>
                      <a:pPr algn="ctr"/>
                      <a:endParaRPr lang="en-US" sz="120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kern="1200">
                          <a:solidFill>
                            <a:schemeClr val="dk1"/>
                          </a:solidFill>
                          <a:latin typeface="+mn-lt"/>
                          <a:ea typeface="+mn-ea"/>
                          <a:cs typeface="+mn-cs"/>
                        </a:rPr>
                        <a:t>Pending</a:t>
                      </a:r>
                    </a:p>
                    <a:p>
                      <a:pPr algn="ctr"/>
                      <a:endParaRPr lang="en-US" sz="1200"/>
                    </a:p>
                  </a:txBody>
                  <a:tcPr anchor="ctr"/>
                </a:tc>
                <a:extLst>
                  <a:ext uri="{0D108BD9-81ED-4DB2-BD59-A6C34878D82A}">
                    <a16:rowId xmlns:a16="http://schemas.microsoft.com/office/drawing/2014/main" val="2808870396"/>
                  </a:ext>
                </a:extLst>
              </a:tr>
              <a:tr h="370840">
                <a:tc>
                  <a:txBody>
                    <a:bodyPr/>
                    <a:lstStyle/>
                    <a:p>
                      <a:pPr algn="ctr"/>
                      <a:r>
                        <a:rPr lang="en-US" sz="1200"/>
                        <a:t>Lifecycle Mob</a:t>
                      </a:r>
                      <a:r>
                        <a:rPr lang="en-US" sz="1200" kern="1200">
                          <a:solidFill>
                            <a:schemeClr val="dk1"/>
                          </a:solidFill>
                          <a:latin typeface="+mn-lt"/>
                          <a:ea typeface="+mn-ea"/>
                          <a:cs typeface="+mn-cs"/>
                        </a:rPr>
                        <a:t>ile</a:t>
                      </a:r>
                      <a:r>
                        <a:rPr lang="en-US" sz="1200"/>
                        <a:t> Generation</a:t>
                      </a:r>
                      <a:r>
                        <a:rPr lang="en-US" sz="1200" baseline="30000"/>
                        <a:t>C</a:t>
                      </a:r>
                    </a:p>
                  </a:txBody>
                  <a:tcPr anchor="ctr"/>
                </a:tc>
                <a:tc>
                  <a:txBody>
                    <a:bodyPr/>
                    <a:lstStyle/>
                    <a:p>
                      <a:pPr algn="ctr"/>
                      <a:r>
                        <a:rPr lang="en-US" sz="1200"/>
                        <a:t>Emergency Generation</a:t>
                      </a:r>
                    </a:p>
                    <a:p>
                      <a:pPr algn="ctr"/>
                      <a:r>
                        <a:rPr lang="en-US" sz="1200"/>
                        <a:t>Service</a:t>
                      </a:r>
                    </a:p>
                  </a:txBody>
                  <a:tcPr anchor="ctr"/>
                </a:tc>
                <a:tc>
                  <a:txBody>
                    <a:bodyPr/>
                    <a:lstStyle/>
                    <a:p>
                      <a:pPr algn="ctr"/>
                      <a:r>
                        <a:rPr lang="en-US" sz="1200"/>
                        <a:t>450 MW</a:t>
                      </a:r>
                    </a:p>
                  </a:txBody>
                  <a:tcPr anchor="ctr"/>
                </a:tc>
                <a:tc>
                  <a:txBody>
                    <a:bodyPr/>
                    <a:lstStyle/>
                    <a:p>
                      <a:pPr algn="ctr"/>
                      <a:r>
                        <a:rPr lang="en-US" sz="1200"/>
                        <a:t>N/A</a:t>
                      </a:r>
                    </a:p>
                  </a:txBody>
                  <a:tcPr anchor="ctr"/>
                </a:tc>
                <a:tc>
                  <a:txBody>
                    <a:bodyPr/>
                    <a:lstStyle/>
                    <a:p>
                      <a:pPr algn="ctr"/>
                      <a:r>
                        <a:rPr lang="en-US" sz="1200"/>
                        <a:t>June 4, 2025, through </a:t>
                      </a:r>
                    </a:p>
                    <a:p>
                      <a:pPr algn="ctr"/>
                      <a:r>
                        <a:rPr lang="en-US" sz="1200"/>
                        <a:t>March 31, 2027</a:t>
                      </a:r>
                    </a:p>
                  </a:txBody>
                  <a:tcPr anchor="ctr"/>
                </a:tc>
                <a:tc>
                  <a:txBody>
                    <a:bodyPr/>
                    <a:lstStyle/>
                    <a:p>
                      <a:pPr algn="ctr"/>
                      <a:r>
                        <a:rPr lang="en-US" sz="1200"/>
                        <a:t>TBD</a:t>
                      </a:r>
                    </a:p>
                  </a:txBody>
                  <a:tcPr anchor="ctr"/>
                </a:tc>
                <a:tc>
                  <a:txBody>
                    <a:bodyPr/>
                    <a:lstStyle/>
                    <a:p>
                      <a:pPr algn="ctr"/>
                      <a:r>
                        <a:rPr lang="en-US" sz="1200"/>
                        <a:t>TBD</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t>Approx. $54M</a:t>
                      </a:r>
                    </a:p>
                    <a:p>
                      <a:pPr algn="ctr"/>
                      <a:endParaRPr lang="en-US" sz="120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latin typeface="+mn-lt"/>
                          <a:ea typeface="+mn-ea"/>
                          <a:cs typeface="+mn-cs"/>
                        </a:rPr>
                        <a:t>Pending</a:t>
                      </a:r>
                    </a:p>
                    <a:p>
                      <a:pPr algn="ctr"/>
                      <a:endParaRPr lang="en-US" sz="1200" strike="sngStrike" dirty="0"/>
                    </a:p>
                  </a:txBody>
                  <a:tcPr anchor="ctr"/>
                </a:tc>
                <a:extLst>
                  <a:ext uri="{0D108BD9-81ED-4DB2-BD59-A6C34878D82A}">
                    <a16:rowId xmlns:a16="http://schemas.microsoft.com/office/drawing/2014/main" val="2771714880"/>
                  </a:ext>
                </a:extLst>
              </a:tr>
            </a:tbl>
          </a:graphicData>
        </a:graphic>
      </p:graphicFrame>
      <p:sp>
        <p:nvSpPr>
          <p:cNvPr id="4" name="Slide Number Placeholder 3">
            <a:extLst>
              <a:ext uri="{FF2B5EF4-FFF2-40B4-BE49-F238E27FC236}">
                <a16:creationId xmlns:a16="http://schemas.microsoft.com/office/drawing/2014/main" id="{C75C3A8F-D37D-4A80-F68E-D0603A4D65AD}"/>
              </a:ext>
            </a:extLst>
          </p:cNvPr>
          <p:cNvSpPr>
            <a:spLocks noGrp="1"/>
          </p:cNvSpPr>
          <p:nvPr>
            <p:ph type="sldNum" sz="quarter" idx="4"/>
          </p:nvPr>
        </p:nvSpPr>
        <p:spPr>
          <a:xfrm>
            <a:off x="8612372" y="6614318"/>
            <a:ext cx="455428" cy="143916"/>
          </a:xfrm>
        </p:spPr>
        <p:txBody>
          <a:bodyPr/>
          <a:lstStyle/>
          <a:p>
            <a:fld id="{1D93BD3E-1E9A-4970-A6F7-E7AC52762E0C}" type="slidenum">
              <a:rPr lang="en-US" smtClean="0"/>
              <a:pPr/>
              <a:t>5</a:t>
            </a:fld>
            <a:endParaRPr lang="en-US"/>
          </a:p>
        </p:txBody>
      </p:sp>
      <p:sp>
        <p:nvSpPr>
          <p:cNvPr id="6" name="TextBox 5">
            <a:extLst>
              <a:ext uri="{FF2B5EF4-FFF2-40B4-BE49-F238E27FC236}">
                <a16:creationId xmlns:a16="http://schemas.microsoft.com/office/drawing/2014/main" id="{AC331CB4-51AA-8515-0036-FFD3AA7682BC}"/>
              </a:ext>
            </a:extLst>
          </p:cNvPr>
          <p:cNvSpPr txBox="1"/>
          <p:nvPr/>
        </p:nvSpPr>
        <p:spPr>
          <a:xfrm>
            <a:off x="204859" y="4463698"/>
            <a:ext cx="8768225" cy="1877437"/>
          </a:xfrm>
          <a:prstGeom prst="rect">
            <a:avLst/>
          </a:prstGeom>
          <a:noFill/>
        </p:spPr>
        <p:txBody>
          <a:bodyPr wrap="square" lIns="91440" tIns="45720" rIns="91440" bIns="45720" rtlCol="0" anchor="t">
            <a:spAutoFit/>
          </a:bodyPr>
          <a:lstStyle/>
          <a:p>
            <a:r>
              <a:rPr lang="en-US" sz="1400" baseline="30000"/>
              <a:t>A</a:t>
            </a:r>
            <a:r>
              <a:rPr lang="en-US" sz="1400"/>
              <a:t>Note:  	An MRA RFP was issued for GBY5.  8 offers from 4 QSEs.  No MRA awards.</a:t>
            </a:r>
          </a:p>
          <a:p>
            <a:endParaRPr lang="en-US" sz="1400"/>
          </a:p>
          <a:p>
            <a:r>
              <a:rPr lang="en-US" sz="1400" baseline="30000"/>
              <a:t>B</a:t>
            </a:r>
            <a:r>
              <a:rPr lang="en-US" sz="1400"/>
              <a:t>Note:  	An MRA RFP was issued for the three Braunig Units.  One offer from one QSE.  No MRA awards.</a:t>
            </a:r>
          </a:p>
          <a:p>
            <a:endParaRPr lang="en-US" sz="1400"/>
          </a:p>
          <a:p>
            <a:pPr marL="914400" indent="-914400"/>
            <a:r>
              <a:rPr lang="en-US" sz="1400" baseline="30000"/>
              <a:t>C</a:t>
            </a:r>
            <a:r>
              <a:rPr lang="en-US" sz="1400"/>
              <a:t>Note:  	An RFP was issued seeking alternative(s) to Lifecycle Power Mobile Generation and Braunig Units 1 &amp; 2. Three offers, including one valid offer, were received. No awards.</a:t>
            </a:r>
          </a:p>
          <a:p>
            <a:pPr marL="914400" indent="-914400"/>
            <a:r>
              <a:rPr lang="en-US" sz="1400"/>
              <a:t> </a:t>
            </a:r>
          </a:p>
          <a:p>
            <a:endParaRPr lang="en-US">
              <a:cs typeface="Arial"/>
            </a:endParaRPr>
          </a:p>
        </p:txBody>
      </p:sp>
    </p:spTree>
    <p:extLst>
      <p:ext uri="{BB962C8B-B14F-4D97-AF65-F5344CB8AC3E}">
        <p14:creationId xmlns:p14="http://schemas.microsoft.com/office/powerpoint/2010/main" val="35901768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5D92B9-6C84-391C-D2ED-BBF88873B1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0C4490-B393-3023-3EB5-E2923C9A06FA}"/>
              </a:ext>
            </a:extLst>
          </p:cNvPr>
          <p:cNvSpPr>
            <a:spLocks noGrp="1"/>
          </p:cNvSpPr>
          <p:nvPr>
            <p:ph type="title"/>
          </p:nvPr>
        </p:nvSpPr>
        <p:spPr>
          <a:xfrm>
            <a:off x="301256" y="243682"/>
            <a:ext cx="8537944" cy="491756"/>
          </a:xfrm>
        </p:spPr>
        <p:txBody>
          <a:bodyPr lIns="91440" tIns="45720" rIns="91440" bIns="45720" anchor="t"/>
          <a:lstStyle/>
          <a:p>
            <a:r>
              <a:rPr lang="en-US" sz="2400">
                <a:cs typeface="Arial"/>
              </a:rPr>
              <a:t>“C4C-Like” and C4C Background</a:t>
            </a:r>
            <a:endParaRPr lang="en-US" sz="2400"/>
          </a:p>
        </p:txBody>
      </p:sp>
      <p:sp>
        <p:nvSpPr>
          <p:cNvPr id="4" name="Slide Number Placeholder 3">
            <a:extLst>
              <a:ext uri="{FF2B5EF4-FFF2-40B4-BE49-F238E27FC236}">
                <a16:creationId xmlns:a16="http://schemas.microsoft.com/office/drawing/2014/main" id="{B1FCEE7C-D960-20D8-E973-2B3A258FD882}"/>
              </a:ext>
            </a:extLst>
          </p:cNvPr>
          <p:cNvSpPr>
            <a:spLocks noGrp="1"/>
          </p:cNvSpPr>
          <p:nvPr>
            <p:ph type="sldNum" sz="quarter" idx="4"/>
          </p:nvPr>
        </p:nvSpPr>
        <p:spPr>
          <a:xfrm>
            <a:off x="8612372" y="6614318"/>
            <a:ext cx="455428" cy="143916"/>
          </a:xfrm>
        </p:spPr>
        <p:txBody>
          <a:bodyPr/>
          <a:lstStyle/>
          <a:p>
            <a:fld id="{1D93BD3E-1E9A-4970-A6F7-E7AC52762E0C}" type="slidenum">
              <a:rPr lang="en-US" smtClean="0"/>
              <a:pPr/>
              <a:t>6</a:t>
            </a:fld>
            <a:endParaRPr lang="en-US"/>
          </a:p>
        </p:txBody>
      </p:sp>
      <p:graphicFrame>
        <p:nvGraphicFramePr>
          <p:cNvPr id="3" name="Table 2">
            <a:extLst>
              <a:ext uri="{FF2B5EF4-FFF2-40B4-BE49-F238E27FC236}">
                <a16:creationId xmlns:a16="http://schemas.microsoft.com/office/drawing/2014/main" id="{CFEFCA0E-9DDB-C889-A2EC-61771F0890FE}"/>
              </a:ext>
            </a:extLst>
          </p:cNvPr>
          <p:cNvGraphicFramePr>
            <a:graphicFrameLocks noGrp="1"/>
          </p:cNvGraphicFramePr>
          <p:nvPr>
            <p:extLst>
              <p:ext uri="{D42A27DB-BD31-4B8C-83A1-F6EECF244321}">
                <p14:modId xmlns:p14="http://schemas.microsoft.com/office/powerpoint/2010/main" val="1554248980"/>
              </p:ext>
            </p:extLst>
          </p:nvPr>
        </p:nvGraphicFramePr>
        <p:xfrm>
          <a:off x="164870" y="735438"/>
          <a:ext cx="8810716" cy="5087306"/>
        </p:xfrm>
        <a:graphic>
          <a:graphicData uri="http://schemas.openxmlformats.org/drawingml/2006/table">
            <a:tbl>
              <a:tblPr firstRow="1" firstCol="1" bandRow="1">
                <a:tableStyleId>{5C22544A-7EE6-4342-B048-85BDC9FD1C3A}</a:tableStyleId>
              </a:tblPr>
              <a:tblGrid>
                <a:gridCol w="303216">
                  <a:extLst>
                    <a:ext uri="{9D8B030D-6E8A-4147-A177-3AD203B41FA5}">
                      <a16:colId xmlns:a16="http://schemas.microsoft.com/office/drawing/2014/main" val="2049172102"/>
                    </a:ext>
                  </a:extLst>
                </a:gridCol>
                <a:gridCol w="1453479">
                  <a:extLst>
                    <a:ext uri="{9D8B030D-6E8A-4147-A177-3AD203B41FA5}">
                      <a16:colId xmlns:a16="http://schemas.microsoft.com/office/drawing/2014/main" val="2844446342"/>
                    </a:ext>
                  </a:extLst>
                </a:gridCol>
                <a:gridCol w="1113183">
                  <a:extLst>
                    <a:ext uri="{9D8B030D-6E8A-4147-A177-3AD203B41FA5}">
                      <a16:colId xmlns:a16="http://schemas.microsoft.com/office/drawing/2014/main" val="1454565651"/>
                    </a:ext>
                  </a:extLst>
                </a:gridCol>
                <a:gridCol w="1470991">
                  <a:extLst>
                    <a:ext uri="{9D8B030D-6E8A-4147-A177-3AD203B41FA5}">
                      <a16:colId xmlns:a16="http://schemas.microsoft.com/office/drawing/2014/main" val="3232569834"/>
                    </a:ext>
                  </a:extLst>
                </a:gridCol>
                <a:gridCol w="1166191">
                  <a:extLst>
                    <a:ext uri="{9D8B030D-6E8A-4147-A177-3AD203B41FA5}">
                      <a16:colId xmlns:a16="http://schemas.microsoft.com/office/drawing/2014/main" val="1032242399"/>
                    </a:ext>
                  </a:extLst>
                </a:gridCol>
                <a:gridCol w="954157">
                  <a:extLst>
                    <a:ext uri="{9D8B030D-6E8A-4147-A177-3AD203B41FA5}">
                      <a16:colId xmlns:a16="http://schemas.microsoft.com/office/drawing/2014/main" val="2152721711"/>
                    </a:ext>
                  </a:extLst>
                </a:gridCol>
                <a:gridCol w="2349499">
                  <a:extLst>
                    <a:ext uri="{9D8B030D-6E8A-4147-A177-3AD203B41FA5}">
                      <a16:colId xmlns:a16="http://schemas.microsoft.com/office/drawing/2014/main" val="4194805348"/>
                    </a:ext>
                  </a:extLst>
                </a:gridCol>
              </a:tblGrid>
              <a:tr h="643404">
                <a:tc>
                  <a:txBody>
                    <a:bodyPr/>
                    <a:lstStyle/>
                    <a:p>
                      <a:pPr marL="0" marR="0" algn="ctr">
                        <a:lnSpc>
                          <a:spcPct val="115000"/>
                        </a:lnSpc>
                        <a:spcAft>
                          <a:spcPts val="800"/>
                        </a:spcAft>
                        <a:buNone/>
                      </a:pPr>
                      <a:r>
                        <a:rPr lang="en-US" sz="1400">
                          <a:effectLst/>
                        </a:rPr>
                        <a:t>ID</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ctr">
                        <a:lnSpc>
                          <a:spcPct val="100000"/>
                        </a:lnSpc>
                        <a:spcAft>
                          <a:spcPts val="0"/>
                        </a:spcAft>
                        <a:buNone/>
                      </a:pPr>
                      <a:r>
                        <a:rPr lang="en-US" sz="1200">
                          <a:effectLst/>
                        </a:rPr>
                        <a:t>RFP Posting and Responses</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ctr">
                        <a:lnSpc>
                          <a:spcPct val="150000"/>
                        </a:lnSpc>
                        <a:spcAft>
                          <a:spcPts val="0"/>
                        </a:spcAft>
                        <a:buNone/>
                      </a:pPr>
                      <a:r>
                        <a:rPr lang="en-US" sz="1200">
                          <a:effectLst/>
                        </a:rPr>
                        <a:t>Service Period</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ctr">
                        <a:lnSpc>
                          <a:spcPct val="100000"/>
                        </a:lnSpc>
                        <a:spcAft>
                          <a:spcPts val="0"/>
                        </a:spcAft>
                        <a:buNone/>
                      </a:pPr>
                      <a:r>
                        <a:rPr lang="en-US" sz="1200">
                          <a:effectLst/>
                        </a:rPr>
                        <a:t>Max. Quantity Requested</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ctr">
                        <a:lnSpc>
                          <a:spcPct val="100000"/>
                        </a:lnSpc>
                        <a:spcAft>
                          <a:spcPts val="0"/>
                        </a:spcAft>
                        <a:buNone/>
                      </a:pPr>
                      <a:r>
                        <a:rPr lang="en-US" sz="1200">
                          <a:effectLst/>
                        </a:rPr>
                        <a:t>Responses</a:t>
                      </a:r>
                    </a:p>
                    <a:p>
                      <a:pPr marL="0" marR="0" algn="ctr">
                        <a:lnSpc>
                          <a:spcPct val="100000"/>
                        </a:lnSpc>
                        <a:spcAft>
                          <a:spcPts val="0"/>
                        </a:spcAft>
                        <a:buNone/>
                      </a:pPr>
                      <a:r>
                        <a:rPr lang="en-US" sz="1200">
                          <a:effectLst/>
                        </a:rPr>
                        <a:t>Received</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ctr">
                        <a:lnSpc>
                          <a:spcPct val="100000"/>
                        </a:lnSpc>
                        <a:spcAft>
                          <a:spcPts val="0"/>
                        </a:spcAft>
                        <a:buNone/>
                      </a:pPr>
                      <a:r>
                        <a:rPr lang="en-US" sz="1200">
                          <a:effectLst/>
                          <a:latin typeface="Calibri" panose="020F0502020204030204" pitchFamily="34" charset="0"/>
                          <a:ea typeface="Calibri" panose="020F0502020204030204" pitchFamily="34" charset="0"/>
                          <a:cs typeface="Arial" panose="020B0604020202020204" pitchFamily="34" charset="0"/>
                        </a:rPr>
                        <a:t>Number of Deployments</a:t>
                      </a:r>
                    </a:p>
                  </a:txBody>
                  <a:tcPr marL="55426" marR="55426" marT="0" marB="0" anchor="ctr"/>
                </a:tc>
                <a:tc>
                  <a:txBody>
                    <a:bodyPr/>
                    <a:lstStyle/>
                    <a:p>
                      <a:pPr marL="0" marR="0" algn="ctr">
                        <a:lnSpc>
                          <a:spcPct val="150000"/>
                        </a:lnSpc>
                        <a:spcAft>
                          <a:spcPts val="0"/>
                        </a:spcAft>
                        <a:buNone/>
                      </a:pPr>
                      <a:r>
                        <a:rPr lang="en-US" sz="1200">
                          <a:effectLst/>
                        </a:rPr>
                        <a:t>Notes</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extLst>
                  <a:ext uri="{0D108BD9-81ED-4DB2-BD59-A6C34878D82A}">
                    <a16:rowId xmlns:a16="http://schemas.microsoft.com/office/drawing/2014/main" val="2654107344"/>
                  </a:ext>
                </a:extLst>
              </a:tr>
              <a:tr h="1483628">
                <a:tc>
                  <a:txBody>
                    <a:bodyPr/>
                    <a:lstStyle/>
                    <a:p>
                      <a:pPr marL="0" marR="0" algn="ctr">
                        <a:lnSpc>
                          <a:spcPct val="115000"/>
                        </a:lnSpc>
                        <a:spcAft>
                          <a:spcPts val="800"/>
                        </a:spcAft>
                        <a:buNone/>
                      </a:pPr>
                      <a:r>
                        <a:rPr lang="en-US" sz="1200">
                          <a:effectLst/>
                        </a:rPr>
                        <a:t>1</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nSpc>
                          <a:spcPct val="115000"/>
                        </a:lnSpc>
                        <a:spcAft>
                          <a:spcPts val="800"/>
                        </a:spcAft>
                        <a:buNone/>
                      </a:pPr>
                      <a:r>
                        <a:rPr lang="en-US" sz="1200">
                          <a:effectLst/>
                        </a:rPr>
                        <a:t>No RFP posted.</a:t>
                      </a:r>
                    </a:p>
                    <a:p>
                      <a:pPr marL="0" marR="0">
                        <a:lnSpc>
                          <a:spcPct val="115000"/>
                        </a:lnSpc>
                        <a:spcAft>
                          <a:spcPts val="800"/>
                        </a:spcAft>
                        <a:buNone/>
                      </a:pPr>
                      <a:r>
                        <a:rPr lang="en-US" sz="1200">
                          <a:effectLst/>
                        </a:rPr>
                        <a:t>ERCOT negotiated with 2 entities and contracted for 4 Resources</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ctr">
                        <a:lnSpc>
                          <a:spcPct val="115000"/>
                        </a:lnSpc>
                        <a:spcAft>
                          <a:spcPts val="800"/>
                        </a:spcAft>
                        <a:buNone/>
                      </a:pPr>
                      <a:r>
                        <a:rPr lang="en-US" sz="1200">
                          <a:effectLst/>
                        </a:rPr>
                        <a:t>~08/15/2011 - 10/31/2011</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l">
                        <a:lnSpc>
                          <a:spcPct val="115000"/>
                        </a:lnSpc>
                        <a:spcAft>
                          <a:spcPts val="800"/>
                        </a:spcAft>
                        <a:buNone/>
                      </a:pPr>
                      <a:r>
                        <a:rPr lang="en-US" sz="1200" dirty="0">
                          <a:effectLst/>
                        </a:rPr>
                        <a:t>Initially 310 MW were under contract.</a:t>
                      </a:r>
                    </a:p>
                    <a:p>
                      <a:pPr marL="0" marR="0" algn="l">
                        <a:lnSpc>
                          <a:spcPct val="115000"/>
                        </a:lnSpc>
                        <a:spcAft>
                          <a:spcPts val="800"/>
                        </a:spcAft>
                        <a:buNone/>
                      </a:pPr>
                      <a:r>
                        <a:rPr lang="en-US" sz="1200" dirty="0">
                          <a:effectLst/>
                        </a:rPr>
                        <a:t>One Resource (118 MW) was cancelled one month after the contract was signed</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ctr">
                        <a:lnSpc>
                          <a:spcPct val="115000"/>
                        </a:lnSpc>
                        <a:spcAft>
                          <a:spcPts val="800"/>
                        </a:spcAft>
                        <a:buNone/>
                      </a:pPr>
                      <a:r>
                        <a:rPr lang="en-US" sz="1200">
                          <a:effectLst/>
                        </a:rPr>
                        <a:t>N/A</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ctr">
                        <a:lnSpc>
                          <a:spcPct val="115000"/>
                        </a:lnSpc>
                        <a:spcAft>
                          <a:spcPts val="800"/>
                        </a:spcAft>
                        <a:buNone/>
                      </a:pPr>
                      <a:r>
                        <a:rPr lang="en-US" sz="1200">
                          <a:effectLst/>
                          <a:latin typeface="Calibri" panose="020F0502020204030204" pitchFamily="34" charset="0"/>
                          <a:ea typeface="Calibri" panose="020F0502020204030204" pitchFamily="34" charset="0"/>
                          <a:cs typeface="Arial" panose="020B0604020202020204" pitchFamily="34" charset="0"/>
                        </a:rPr>
                        <a:t>None</a:t>
                      </a:r>
                    </a:p>
                  </a:txBody>
                  <a:tcPr marL="55426" marR="55426" marT="0" marB="0" anchor="ctr"/>
                </a:tc>
                <a:tc>
                  <a:txBody>
                    <a:bodyPr/>
                    <a:lstStyle/>
                    <a:p>
                      <a:pPr marL="0" marR="0">
                        <a:lnSpc>
                          <a:spcPct val="115000"/>
                        </a:lnSpc>
                        <a:spcAft>
                          <a:spcPts val="800"/>
                        </a:spcAft>
                        <a:buNone/>
                      </a:pPr>
                      <a:r>
                        <a:rPr lang="en-US" sz="1200">
                          <a:effectLst/>
                        </a:rPr>
                        <a:t>Mothballed Resources returned to service to help with the potential of ERCOT-Wide Insufficiency.</a:t>
                      </a:r>
                    </a:p>
                    <a:p>
                      <a:pPr marL="0" marR="0">
                        <a:lnSpc>
                          <a:spcPct val="115000"/>
                        </a:lnSpc>
                        <a:spcAft>
                          <a:spcPts val="800"/>
                        </a:spcAft>
                        <a:buNone/>
                      </a:pPr>
                      <a:r>
                        <a:rPr lang="en-US" sz="1200" kern="1200">
                          <a:solidFill>
                            <a:schemeClr val="dk1"/>
                          </a:solidFill>
                          <a:effectLst/>
                          <a:latin typeface="+mn-lt"/>
                          <a:ea typeface="+mn-ea"/>
                          <a:cs typeface="+mn-cs"/>
                        </a:rPr>
                        <a:t>This procurement was conducted before NPRR 432 was effective which added specific C4C protocol language</a:t>
                      </a:r>
                    </a:p>
                  </a:txBody>
                  <a:tcPr marL="55426" marR="55426" marT="0" marB="0" anchor="ctr"/>
                </a:tc>
                <a:extLst>
                  <a:ext uri="{0D108BD9-81ED-4DB2-BD59-A6C34878D82A}">
                    <a16:rowId xmlns:a16="http://schemas.microsoft.com/office/drawing/2014/main" val="1031019499"/>
                  </a:ext>
                </a:extLst>
              </a:tr>
              <a:tr h="1086678">
                <a:tc>
                  <a:txBody>
                    <a:bodyPr/>
                    <a:lstStyle/>
                    <a:p>
                      <a:pPr marL="0" marR="0" algn="ctr">
                        <a:lnSpc>
                          <a:spcPct val="115000"/>
                        </a:lnSpc>
                        <a:spcAft>
                          <a:spcPts val="800"/>
                        </a:spcAft>
                        <a:buNone/>
                      </a:pPr>
                      <a:r>
                        <a:rPr lang="en-US" sz="1200">
                          <a:effectLst/>
                        </a:rPr>
                        <a:t>2</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nSpc>
                          <a:spcPct val="115000"/>
                        </a:lnSpc>
                        <a:spcAft>
                          <a:spcPts val="800"/>
                        </a:spcAft>
                        <a:buNone/>
                      </a:pPr>
                      <a:r>
                        <a:rPr lang="en-US" sz="1200">
                          <a:effectLst/>
                        </a:rPr>
                        <a:t>RFP posted 10/02/2023</a:t>
                      </a:r>
                    </a:p>
                    <a:p>
                      <a:pPr marL="0" marR="0">
                        <a:lnSpc>
                          <a:spcPct val="115000"/>
                        </a:lnSpc>
                        <a:spcAft>
                          <a:spcPts val="800"/>
                        </a:spcAft>
                        <a:buNone/>
                      </a:pPr>
                      <a:r>
                        <a:rPr lang="en-US" sz="1200">
                          <a:effectLst/>
                        </a:rPr>
                        <a:t>Responses due 11/06/2023</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ctr">
                        <a:lnSpc>
                          <a:spcPct val="115000"/>
                        </a:lnSpc>
                        <a:spcAft>
                          <a:spcPts val="800"/>
                        </a:spcAft>
                        <a:buNone/>
                      </a:pPr>
                      <a:r>
                        <a:rPr lang="en-US" sz="1200">
                          <a:effectLst/>
                        </a:rPr>
                        <a:t>12/01/2023 -02/29/2024</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ctr">
                        <a:lnSpc>
                          <a:spcPct val="115000"/>
                        </a:lnSpc>
                        <a:spcAft>
                          <a:spcPts val="800"/>
                        </a:spcAft>
                        <a:buNone/>
                      </a:pPr>
                      <a:r>
                        <a:rPr lang="en-US" sz="1200">
                          <a:effectLst/>
                        </a:rPr>
                        <a:t>3,000 MW</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ctr">
                        <a:lnSpc>
                          <a:spcPct val="115000"/>
                        </a:lnSpc>
                        <a:spcAft>
                          <a:spcPts val="800"/>
                        </a:spcAft>
                        <a:buNone/>
                      </a:pPr>
                      <a:r>
                        <a:rPr lang="en-US" sz="1200">
                          <a:effectLst/>
                        </a:rPr>
                        <a:t>11.1 MW</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ctr">
                        <a:lnSpc>
                          <a:spcPct val="115000"/>
                        </a:lnSpc>
                        <a:spcAft>
                          <a:spcPts val="800"/>
                        </a:spcAft>
                        <a:buNone/>
                      </a:pPr>
                      <a:r>
                        <a:rPr lang="en-US" sz="1200">
                          <a:effectLst/>
                          <a:latin typeface="Calibri" panose="020F0502020204030204" pitchFamily="34" charset="0"/>
                          <a:ea typeface="Calibri" panose="020F0502020204030204" pitchFamily="34" charset="0"/>
                          <a:cs typeface="Arial" panose="020B0604020202020204" pitchFamily="34" charset="0"/>
                        </a:rPr>
                        <a:t>N/A</a:t>
                      </a:r>
                    </a:p>
                  </a:txBody>
                  <a:tcPr marL="55426" marR="55426" marT="0" marB="0" anchor="ctr"/>
                </a:tc>
                <a:tc>
                  <a:txBody>
                    <a:bodyPr/>
                    <a:lstStyle/>
                    <a:p>
                      <a:pPr marL="0" marR="0">
                        <a:lnSpc>
                          <a:spcPct val="115000"/>
                        </a:lnSpc>
                        <a:spcAft>
                          <a:spcPts val="800"/>
                        </a:spcAft>
                        <a:buNone/>
                      </a:pPr>
                      <a:r>
                        <a:rPr lang="en-US" sz="1200">
                          <a:effectLst/>
                        </a:rPr>
                        <a:t>The RFP was seeking generation or Demand response capacity to help with potential ERCOT-Wide Insufficiency</a:t>
                      </a:r>
                    </a:p>
                    <a:p>
                      <a:pPr marL="0" marR="0">
                        <a:lnSpc>
                          <a:spcPct val="115000"/>
                        </a:lnSpc>
                        <a:spcAft>
                          <a:spcPts val="800"/>
                        </a:spcAft>
                        <a:buNone/>
                      </a:pPr>
                      <a:r>
                        <a:rPr lang="en-US" sz="1200">
                          <a:effectLst/>
                        </a:rPr>
                        <a:t>RFP cancelled 11/17/2023</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extLst>
                  <a:ext uri="{0D108BD9-81ED-4DB2-BD59-A6C34878D82A}">
                    <a16:rowId xmlns:a16="http://schemas.microsoft.com/office/drawing/2014/main" val="3428118146"/>
                  </a:ext>
                </a:extLst>
              </a:tr>
              <a:tr h="1538014">
                <a:tc>
                  <a:txBody>
                    <a:bodyPr/>
                    <a:lstStyle/>
                    <a:p>
                      <a:pPr marL="0" marR="0" algn="ctr">
                        <a:lnSpc>
                          <a:spcPct val="115000"/>
                        </a:lnSpc>
                        <a:spcAft>
                          <a:spcPts val="800"/>
                        </a:spcAft>
                        <a:buNone/>
                      </a:pPr>
                      <a:r>
                        <a:rPr lang="en-US" sz="1200">
                          <a:effectLst/>
                        </a:rPr>
                        <a:t>3</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nSpc>
                          <a:spcPct val="115000"/>
                        </a:lnSpc>
                        <a:spcAft>
                          <a:spcPts val="800"/>
                        </a:spcAft>
                        <a:buNone/>
                      </a:pPr>
                      <a:r>
                        <a:rPr lang="en-US" sz="1200">
                          <a:effectLst/>
                        </a:rPr>
                        <a:t>RFP posted 05/08/2024</a:t>
                      </a:r>
                    </a:p>
                    <a:p>
                      <a:pPr marL="0" marR="0">
                        <a:lnSpc>
                          <a:spcPct val="115000"/>
                        </a:lnSpc>
                        <a:spcAft>
                          <a:spcPts val="800"/>
                        </a:spcAft>
                        <a:buNone/>
                      </a:pPr>
                      <a:r>
                        <a:rPr lang="en-US" sz="1200">
                          <a:effectLst/>
                        </a:rPr>
                        <a:t>Responses due 06/13/2024</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ctr">
                        <a:lnSpc>
                          <a:spcPct val="115000"/>
                        </a:lnSpc>
                        <a:spcAft>
                          <a:spcPts val="800"/>
                        </a:spcAft>
                        <a:buNone/>
                      </a:pPr>
                      <a:r>
                        <a:rPr lang="en-US" sz="1200">
                          <a:effectLst/>
                        </a:rPr>
                        <a:t>~07/01/2024 - 09/30/2024</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ctr">
                        <a:lnSpc>
                          <a:spcPct val="115000"/>
                        </a:lnSpc>
                        <a:spcAft>
                          <a:spcPts val="800"/>
                        </a:spcAft>
                        <a:buNone/>
                      </a:pPr>
                      <a:r>
                        <a:rPr lang="en-US" sz="1200">
                          <a:effectLst/>
                        </a:rPr>
                        <a:t>500 MW</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ctr">
                        <a:lnSpc>
                          <a:spcPct val="115000"/>
                        </a:lnSpc>
                        <a:spcAft>
                          <a:spcPts val="800"/>
                        </a:spcAft>
                        <a:buNone/>
                      </a:pPr>
                      <a:r>
                        <a:rPr lang="en-US" sz="1200">
                          <a:effectLst/>
                        </a:rPr>
                        <a:t>21.5 MW</a:t>
                      </a:r>
                    </a:p>
                    <a:p>
                      <a:pPr marL="0" marR="0" algn="ctr">
                        <a:lnSpc>
                          <a:spcPct val="115000"/>
                        </a:lnSpc>
                        <a:spcAft>
                          <a:spcPts val="800"/>
                        </a:spcAft>
                        <a:buNone/>
                      </a:pPr>
                      <a:endParaRPr lang="en-US" sz="1200">
                        <a:effectLst/>
                      </a:endParaRPr>
                    </a:p>
                    <a:p>
                      <a:pPr marL="0" marR="0" algn="ctr">
                        <a:lnSpc>
                          <a:spcPct val="115000"/>
                        </a:lnSpc>
                        <a:spcAft>
                          <a:spcPts val="800"/>
                        </a:spcAft>
                        <a:buNone/>
                      </a:pPr>
                      <a:r>
                        <a:rPr lang="en-US" sz="1200">
                          <a:effectLst/>
                        </a:rPr>
                        <a:t>Ultimately only 6.5 MW deemed eligible</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ctr">
                        <a:lnSpc>
                          <a:spcPct val="115000"/>
                        </a:lnSpc>
                        <a:spcAft>
                          <a:spcPts val="800"/>
                        </a:spcAft>
                        <a:buNone/>
                      </a:pPr>
                      <a:r>
                        <a:rPr lang="en-US" sz="1200">
                          <a:effectLst/>
                          <a:latin typeface="Calibri" panose="020F0502020204030204" pitchFamily="34" charset="0"/>
                          <a:ea typeface="Calibri" panose="020F0502020204030204" pitchFamily="34" charset="0"/>
                          <a:cs typeface="Arial" panose="020B0604020202020204" pitchFamily="34" charset="0"/>
                        </a:rPr>
                        <a:t>N/A</a:t>
                      </a:r>
                    </a:p>
                  </a:txBody>
                  <a:tcPr marL="55426" marR="55426" marT="0" marB="0" anchor="ctr"/>
                </a:tc>
                <a:tc>
                  <a:txBody>
                    <a:bodyPr/>
                    <a:lstStyle/>
                    <a:p>
                      <a:pPr marL="0" marR="0">
                        <a:lnSpc>
                          <a:spcPct val="115000"/>
                        </a:lnSpc>
                        <a:spcAft>
                          <a:spcPts val="800"/>
                        </a:spcAft>
                        <a:buNone/>
                      </a:pPr>
                      <a:r>
                        <a:rPr lang="en-US" sz="1200" dirty="0">
                          <a:effectLst/>
                        </a:rPr>
                        <a:t>The RFP was seeking Demand response capacity to help provide relief on relevant transmission facilities (South Texas IROLs)</a:t>
                      </a:r>
                    </a:p>
                    <a:p>
                      <a:pPr marL="0" marR="0">
                        <a:lnSpc>
                          <a:spcPct val="115000"/>
                        </a:lnSpc>
                        <a:spcAft>
                          <a:spcPts val="800"/>
                        </a:spcAft>
                        <a:buNone/>
                      </a:pPr>
                      <a:r>
                        <a:rPr lang="en-US" sz="1200" dirty="0">
                          <a:effectLst/>
                        </a:rPr>
                        <a:t>RFP cancelled 06/21/2023</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extLst>
                  <a:ext uri="{0D108BD9-81ED-4DB2-BD59-A6C34878D82A}">
                    <a16:rowId xmlns:a16="http://schemas.microsoft.com/office/drawing/2014/main" val="477920553"/>
                  </a:ext>
                </a:extLst>
              </a:tr>
            </a:tbl>
          </a:graphicData>
        </a:graphic>
      </p:graphicFrame>
    </p:spTree>
    <p:extLst>
      <p:ext uri="{BB962C8B-B14F-4D97-AF65-F5344CB8AC3E}">
        <p14:creationId xmlns:p14="http://schemas.microsoft.com/office/powerpoint/2010/main" val="1737404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2C20C-96A3-F05D-8636-7360E744F0BA}"/>
              </a:ext>
            </a:extLst>
          </p:cNvPr>
          <p:cNvSpPr>
            <a:spLocks noGrp="1"/>
          </p:cNvSpPr>
          <p:nvPr>
            <p:ph type="ctrTitle"/>
          </p:nvPr>
        </p:nvSpPr>
        <p:spPr/>
        <p:txBody>
          <a:bodyPr/>
          <a:lstStyle/>
          <a:p>
            <a:r>
              <a:rPr lang="en-US"/>
              <a:t>Reliability Must-Run (RMR) Must-Run Alternative (MRA)</a:t>
            </a:r>
            <a:br>
              <a:rPr lang="en-US"/>
            </a:br>
            <a:r>
              <a:rPr lang="en-US"/>
              <a:t>Potential Improvements</a:t>
            </a:r>
          </a:p>
        </p:txBody>
      </p:sp>
    </p:spTree>
    <p:extLst>
      <p:ext uri="{BB962C8B-B14F-4D97-AF65-F5344CB8AC3E}">
        <p14:creationId xmlns:p14="http://schemas.microsoft.com/office/powerpoint/2010/main" val="72859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8642DC-0DE5-E2D8-5BB7-73641C895F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81E8D2-21A7-74C1-6766-14467D2C62F4}"/>
              </a:ext>
            </a:extLst>
          </p:cNvPr>
          <p:cNvSpPr>
            <a:spLocks noGrp="1"/>
          </p:cNvSpPr>
          <p:nvPr>
            <p:ph type="title"/>
          </p:nvPr>
        </p:nvSpPr>
        <p:spPr>
          <a:xfrm>
            <a:off x="381000" y="243682"/>
            <a:ext cx="8458200" cy="480218"/>
          </a:xfrm>
        </p:spPr>
        <p:txBody>
          <a:bodyPr/>
          <a:lstStyle/>
          <a:p>
            <a:r>
              <a:rPr lang="en-US" sz="2000" b="1">
                <a:solidFill>
                  <a:schemeClr val="accent1"/>
                </a:solidFill>
              </a:rPr>
              <a:t>C</a:t>
            </a:r>
            <a:r>
              <a:rPr lang="en-US" sz="2000"/>
              <a:t>hange Notice of Suspension of Operation (NSO) Deadline (1 of 4)</a:t>
            </a:r>
            <a:endParaRPr lang="en-US" sz="2000" b="1">
              <a:solidFill>
                <a:schemeClr val="accent1"/>
              </a:solidFill>
            </a:endParaRPr>
          </a:p>
        </p:txBody>
      </p:sp>
      <p:sp>
        <p:nvSpPr>
          <p:cNvPr id="3" name="Content Placeholder 2">
            <a:extLst>
              <a:ext uri="{FF2B5EF4-FFF2-40B4-BE49-F238E27FC236}">
                <a16:creationId xmlns:a16="http://schemas.microsoft.com/office/drawing/2014/main" id="{29655EE9-B2F6-9A71-5BC7-A02CF49BD2CE}"/>
              </a:ext>
            </a:extLst>
          </p:cNvPr>
          <p:cNvSpPr>
            <a:spLocks noGrp="1"/>
          </p:cNvSpPr>
          <p:nvPr>
            <p:ph idx="1"/>
          </p:nvPr>
        </p:nvSpPr>
        <p:spPr>
          <a:xfrm>
            <a:off x="342900" y="832918"/>
            <a:ext cx="8534400" cy="5433674"/>
          </a:xfrm>
        </p:spPr>
        <p:txBody>
          <a:bodyPr lIns="91440" tIns="45720" rIns="91440" bIns="45720" anchor="t"/>
          <a:lstStyle/>
          <a:p>
            <a:pPr marL="1026795" indent="-1026795" eaLnBrk="0" fontAlgn="base" hangingPunct="0">
              <a:spcBef>
                <a:spcPts val="400"/>
              </a:spcBef>
              <a:buNone/>
              <a:defRPr/>
            </a:pPr>
            <a:r>
              <a:rPr lang="en-US" sz="1600" b="1" u="sng" dirty="0"/>
              <a:t>Objective:</a:t>
            </a:r>
            <a:r>
              <a:rPr lang="en-US" sz="1600" dirty="0"/>
              <a:t> </a:t>
            </a:r>
            <a:r>
              <a:rPr lang="en-US" sz="1600" b="1" dirty="0"/>
              <a:t>More efficient procurement of RMR/MRA when necessary</a:t>
            </a:r>
            <a:endParaRPr lang="en-US" sz="1600" b="1" u="sng" dirty="0"/>
          </a:p>
          <a:p>
            <a:pPr marL="1026795" indent="-1026795" eaLnBrk="0" fontAlgn="base" hangingPunct="0">
              <a:spcBef>
                <a:spcPts val="400"/>
              </a:spcBef>
              <a:buNone/>
              <a:defRPr/>
            </a:pPr>
            <a:endParaRPr lang="en-US" sz="1600" b="1" u="sng" dirty="0"/>
          </a:p>
          <a:p>
            <a:pPr marL="1026795" indent="-1026795" eaLnBrk="0" fontAlgn="base" hangingPunct="0">
              <a:spcBef>
                <a:spcPts val="400"/>
              </a:spcBef>
              <a:buNone/>
              <a:defRPr/>
            </a:pPr>
            <a:r>
              <a:rPr lang="en-US" sz="1600" b="1" u="sng" dirty="0"/>
              <a:t>Item 1 Proposal:</a:t>
            </a:r>
          </a:p>
          <a:p>
            <a:pPr marL="1026795" indent="-1026795" eaLnBrk="0" fontAlgn="base" hangingPunct="0">
              <a:spcBef>
                <a:spcPts val="400"/>
              </a:spcBef>
              <a:buNone/>
              <a:defRPr/>
            </a:pPr>
            <a:endParaRPr lang="en-US" sz="1200" dirty="0"/>
          </a:p>
          <a:p>
            <a:pPr marL="0" indent="0" eaLnBrk="0" fontAlgn="base" hangingPunct="0">
              <a:spcBef>
                <a:spcPts val="400"/>
              </a:spcBef>
              <a:buNone/>
              <a:defRPr/>
            </a:pPr>
            <a:r>
              <a:rPr lang="en-US" sz="1600" b="1" dirty="0"/>
              <a:t>Recommend increasing the number of days prior to the suspension date a generation entity must submit to ERCOT a Notice of Suspension of Operation (NSO). Other procurement milestones will be adjusted within the new timeline. The current requirement is that the NSO must be submitted to ERCOT at least 150 days prior to the suspension date.  (Additional details on the next slide)</a:t>
            </a:r>
            <a:endParaRPr lang="en-US" sz="1600" b="1" dirty="0">
              <a:cs typeface="Arial"/>
            </a:endParaRPr>
          </a:p>
          <a:p>
            <a:pPr marL="0" indent="0" eaLnBrk="0" fontAlgn="base" hangingPunct="0">
              <a:spcBef>
                <a:spcPts val="400"/>
              </a:spcBef>
              <a:buNone/>
              <a:defRPr/>
            </a:pPr>
            <a:r>
              <a:rPr lang="en-US" sz="1400" dirty="0">
                <a:solidFill>
                  <a:srgbClr val="000000"/>
                </a:solidFill>
              </a:rPr>
              <a:t> </a:t>
            </a:r>
            <a:endParaRPr lang="en-US" sz="1400" b="1" dirty="0">
              <a:solidFill>
                <a:srgbClr val="000000"/>
              </a:solidFill>
            </a:endParaRPr>
          </a:p>
          <a:p>
            <a:pPr marL="0" indent="0" eaLnBrk="0" fontAlgn="base" hangingPunct="0">
              <a:spcBef>
                <a:spcPts val="400"/>
              </a:spcBef>
              <a:buNone/>
              <a:defRPr/>
            </a:pPr>
            <a:r>
              <a:rPr lang="en-US" sz="1600" dirty="0"/>
              <a:t>ERCOT proposes modifying the timeline for Resources to submit an NSO with one of the following options:</a:t>
            </a:r>
            <a:endParaRPr lang="en-US" sz="1600" dirty="0">
              <a:cs typeface="Arial"/>
            </a:endParaRPr>
          </a:p>
          <a:p>
            <a:pPr marL="1254125" lvl="1" indent="-226695" fontAlgn="base">
              <a:buFont typeface="Wingdings" panose="05000000000000000000" pitchFamily="2" charset="2"/>
              <a:buChar char="§"/>
              <a:tabLst>
                <a:tab pos="2116138" algn="l"/>
              </a:tabLst>
              <a:defRPr/>
            </a:pPr>
            <a:r>
              <a:rPr lang="en-US" sz="1600" b="1" dirty="0"/>
              <a:t>Option A</a:t>
            </a:r>
            <a:r>
              <a:rPr lang="en-US" sz="1600" dirty="0"/>
              <a:t>: Two deadlines per year (e.g., January and July of each year) with an NSO notice of at least 15-21 months in advance. (Example on next slide)</a:t>
            </a:r>
            <a:endParaRPr lang="en-US" sz="1600" dirty="0">
              <a:cs typeface="Arial"/>
            </a:endParaRPr>
          </a:p>
          <a:p>
            <a:pPr marL="1254125" lvl="1" indent="-226695" fontAlgn="base">
              <a:buFont typeface="Wingdings" panose="05000000000000000000" pitchFamily="2" charset="2"/>
              <a:buChar char="§"/>
              <a:tabLst>
                <a:tab pos="2116138" algn="l"/>
              </a:tabLst>
              <a:defRPr/>
            </a:pPr>
            <a:r>
              <a:rPr lang="en-US" sz="1600" b="1" dirty="0"/>
              <a:t>Option B</a:t>
            </a:r>
            <a:r>
              <a:rPr lang="en-US" sz="1600" dirty="0"/>
              <a:t>: Anytime throughout the year but with an NSO notice of at least 18 months (547 calendar days) in advance.</a:t>
            </a:r>
            <a:endParaRPr lang="en-US" sz="1600" dirty="0">
              <a:cs typeface="Arial"/>
            </a:endParaRPr>
          </a:p>
          <a:p>
            <a:pPr marL="1254125" lvl="1" indent="-226695" fontAlgn="base">
              <a:buFont typeface="Wingdings" panose="05000000000000000000" pitchFamily="2" charset="2"/>
              <a:buChar char="§"/>
              <a:tabLst>
                <a:tab pos="2116138" algn="l"/>
              </a:tabLst>
              <a:defRPr/>
            </a:pPr>
            <a:endParaRPr lang="en-US" sz="1600" dirty="0">
              <a:cs typeface="Arial"/>
            </a:endParaRPr>
          </a:p>
          <a:p>
            <a:pPr marL="0" lvl="1" indent="0" eaLnBrk="0" fontAlgn="base" hangingPunct="0">
              <a:spcBef>
                <a:spcPts val="400"/>
              </a:spcBef>
              <a:buNone/>
              <a:defRPr/>
            </a:pPr>
            <a:r>
              <a:rPr lang="en-US" sz="1400" dirty="0"/>
              <a:t>Note 1:  ERCOT’s preference is Option A</a:t>
            </a:r>
            <a:endParaRPr lang="en-US" sz="1400" dirty="0">
              <a:cs typeface="Arial"/>
            </a:endParaRPr>
          </a:p>
          <a:p>
            <a:pPr marL="0" lvl="1" indent="0" eaLnBrk="0" fontAlgn="base" hangingPunct="0">
              <a:spcBef>
                <a:spcPts val="400"/>
              </a:spcBef>
              <a:buNone/>
              <a:defRPr/>
            </a:pPr>
            <a:r>
              <a:rPr lang="en-US" sz="1400" dirty="0"/>
              <a:t>Note 2:  The 150-day period is currently mandated by PUCT Rule. </a:t>
            </a:r>
            <a:endParaRPr lang="en-US" sz="1400" dirty="0">
              <a:cs typeface="Arial"/>
            </a:endParaRPr>
          </a:p>
          <a:p>
            <a:pPr marL="795020" lvl="1" indent="-795020" eaLnBrk="0" fontAlgn="base" hangingPunct="0">
              <a:spcBef>
                <a:spcPts val="400"/>
              </a:spcBef>
              <a:buNone/>
              <a:defRPr/>
            </a:pPr>
            <a:r>
              <a:rPr lang="en-US" sz="1400" dirty="0"/>
              <a:t>Note 3:  ERCOT plans to evaluate Seasonal Mothball timelines which may require PUCT Rule change.</a:t>
            </a:r>
            <a:endParaRPr lang="en-US" sz="1400" dirty="0">
              <a:cs typeface="Arial"/>
            </a:endParaRPr>
          </a:p>
          <a:p>
            <a:pPr marL="568325" indent="-568325" eaLnBrk="0" fontAlgn="base" hangingPunct="0">
              <a:spcBef>
                <a:spcPts val="400"/>
              </a:spcBef>
              <a:buNone/>
              <a:defRPr/>
            </a:pPr>
            <a:endParaRPr lang="en-US" sz="1400" dirty="0">
              <a:cs typeface="Arial"/>
            </a:endParaRPr>
          </a:p>
          <a:p>
            <a:pPr lvl="0" eaLnBrk="0" fontAlgn="base" hangingPunct="0">
              <a:spcBef>
                <a:spcPts val="400"/>
              </a:spcBef>
              <a:buFont typeface="+mj-lt"/>
              <a:buAutoNum type="arabicPeriod"/>
              <a:defRPr/>
            </a:pPr>
            <a:endParaRPr lang="en-US" sz="1600" b="1" dirty="0"/>
          </a:p>
          <a:p>
            <a:pPr marL="346075" indent="-346075" eaLnBrk="0" fontAlgn="base" hangingPunct="0">
              <a:spcBef>
                <a:spcPts val="400"/>
              </a:spcBef>
              <a:buNone/>
              <a:defRPr/>
            </a:pPr>
            <a:endParaRPr lang="en-US" sz="1200" b="1" dirty="0"/>
          </a:p>
          <a:p>
            <a:pPr marL="0" lvl="0" indent="0" eaLnBrk="0" fontAlgn="base" hangingPunct="0">
              <a:spcBef>
                <a:spcPts val="400"/>
              </a:spcBef>
              <a:buNone/>
              <a:defRPr/>
            </a:pPr>
            <a:endParaRPr lang="en-US" sz="1600" b="1" dirty="0">
              <a:solidFill>
                <a:srgbClr val="000000"/>
              </a:solidFill>
            </a:endParaRPr>
          </a:p>
          <a:p>
            <a:pPr algn="l"/>
            <a:endParaRPr lang="en-US" sz="1600" b="0" i="0" dirty="0">
              <a:solidFill>
                <a:srgbClr val="000000"/>
              </a:solidFill>
              <a:effectLst/>
            </a:endParaRPr>
          </a:p>
          <a:p>
            <a:pPr marL="0" indent="0" algn="l">
              <a:buNone/>
            </a:pPr>
            <a:endParaRPr lang="en-US" sz="1600" dirty="0">
              <a:solidFill>
                <a:srgbClr val="000000"/>
              </a:solidFill>
            </a:endParaRPr>
          </a:p>
          <a:p>
            <a:pPr algn="l"/>
            <a:endParaRPr lang="en-US" sz="1100" b="0" i="0" dirty="0">
              <a:solidFill>
                <a:srgbClr val="000000"/>
              </a:solidFill>
              <a:effectLst/>
              <a:latin typeface="Arial" panose="020B0604020202020204" pitchFamily="34" charset="0"/>
            </a:endParaRPr>
          </a:p>
        </p:txBody>
      </p:sp>
      <p:sp>
        <p:nvSpPr>
          <p:cNvPr id="6" name="Slide Number Placeholder 5">
            <a:extLst>
              <a:ext uri="{FF2B5EF4-FFF2-40B4-BE49-F238E27FC236}">
                <a16:creationId xmlns:a16="http://schemas.microsoft.com/office/drawing/2014/main" id="{C45739AD-D791-942D-A874-AF1474654628}"/>
              </a:ext>
            </a:extLst>
          </p:cNvPr>
          <p:cNvSpPr>
            <a:spLocks noGrp="1"/>
          </p:cNvSpPr>
          <p:nvPr>
            <p:ph type="sldNum" sz="quarter" idx="4"/>
          </p:nvPr>
        </p:nvSpPr>
        <p:spPr>
          <a:xfrm>
            <a:off x="8763000" y="6561138"/>
            <a:ext cx="228600" cy="212725"/>
          </a:xfrm>
        </p:spPr>
        <p:txBody>
          <a:bodyPr/>
          <a:lstStyle/>
          <a:p>
            <a:fld id="{1D93BD3E-1E9A-4970-A6F7-E7AC52762E0C}" type="slidenum">
              <a:rPr lang="en-US" smtClean="0"/>
              <a:t>8</a:t>
            </a:fld>
            <a:endParaRPr lang="en-US"/>
          </a:p>
        </p:txBody>
      </p:sp>
    </p:spTree>
    <p:extLst>
      <p:ext uri="{BB962C8B-B14F-4D97-AF65-F5344CB8AC3E}">
        <p14:creationId xmlns:p14="http://schemas.microsoft.com/office/powerpoint/2010/main" val="8051324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B0175B-0213-AB83-5196-038718210E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60D5D8-52C2-D2D4-A548-325DCA378EA9}"/>
              </a:ext>
            </a:extLst>
          </p:cNvPr>
          <p:cNvSpPr>
            <a:spLocks noGrp="1"/>
          </p:cNvSpPr>
          <p:nvPr>
            <p:ph type="title"/>
          </p:nvPr>
        </p:nvSpPr>
        <p:spPr>
          <a:xfrm>
            <a:off x="381000" y="243682"/>
            <a:ext cx="8458200" cy="480218"/>
          </a:xfrm>
        </p:spPr>
        <p:txBody>
          <a:bodyPr/>
          <a:lstStyle/>
          <a:p>
            <a:r>
              <a:rPr lang="en-US" sz="2000" b="1">
                <a:solidFill>
                  <a:schemeClr val="accent1"/>
                </a:solidFill>
              </a:rPr>
              <a:t>C</a:t>
            </a:r>
            <a:r>
              <a:rPr lang="en-US" sz="2000"/>
              <a:t>hange Notice of Suspension of Operation (NSO) Deadline (2 of 4)</a:t>
            </a:r>
            <a:endParaRPr lang="en-US" sz="2000" b="1">
              <a:solidFill>
                <a:schemeClr val="accent1"/>
              </a:solidFill>
            </a:endParaRPr>
          </a:p>
        </p:txBody>
      </p:sp>
      <p:sp>
        <p:nvSpPr>
          <p:cNvPr id="6" name="Slide Number Placeholder 5">
            <a:extLst>
              <a:ext uri="{FF2B5EF4-FFF2-40B4-BE49-F238E27FC236}">
                <a16:creationId xmlns:a16="http://schemas.microsoft.com/office/drawing/2014/main" id="{B1A6BF8B-1D11-5BF5-6E50-514BA94D00CD}"/>
              </a:ext>
            </a:extLst>
          </p:cNvPr>
          <p:cNvSpPr>
            <a:spLocks noGrp="1"/>
          </p:cNvSpPr>
          <p:nvPr>
            <p:ph type="sldNum" sz="quarter" idx="4"/>
          </p:nvPr>
        </p:nvSpPr>
        <p:spPr>
          <a:xfrm>
            <a:off x="8763000" y="6561138"/>
            <a:ext cx="228600" cy="212725"/>
          </a:xfrm>
        </p:spPr>
        <p:txBody>
          <a:bodyPr/>
          <a:lstStyle/>
          <a:p>
            <a:fld id="{1D93BD3E-1E9A-4970-A6F7-E7AC52762E0C}" type="slidenum">
              <a:rPr lang="en-US" smtClean="0"/>
              <a:t>9</a:t>
            </a:fld>
            <a:endParaRPr lang="en-US"/>
          </a:p>
        </p:txBody>
      </p:sp>
      <p:sp>
        <p:nvSpPr>
          <p:cNvPr id="11" name="TextBox 10">
            <a:extLst>
              <a:ext uri="{FF2B5EF4-FFF2-40B4-BE49-F238E27FC236}">
                <a16:creationId xmlns:a16="http://schemas.microsoft.com/office/drawing/2014/main" id="{1CA2F770-E296-4EB1-612E-0E90A0E6B3A4}"/>
              </a:ext>
            </a:extLst>
          </p:cNvPr>
          <p:cNvSpPr txBox="1"/>
          <p:nvPr/>
        </p:nvSpPr>
        <p:spPr>
          <a:xfrm>
            <a:off x="389137" y="888039"/>
            <a:ext cx="8179904" cy="2862322"/>
          </a:xfrm>
          <a:prstGeom prst="rect">
            <a:avLst/>
          </a:prstGeom>
          <a:noFill/>
        </p:spPr>
        <p:txBody>
          <a:bodyPr wrap="square">
            <a:spAutoFit/>
          </a:bodyPr>
          <a:lstStyle/>
          <a:p>
            <a:pPr fontAlgn="base">
              <a:tabLst>
                <a:tab pos="2116138" algn="l"/>
              </a:tabLst>
              <a:defRPr/>
            </a:pPr>
            <a:r>
              <a:rPr lang="en-US" b="1"/>
              <a:t>More on Option A</a:t>
            </a:r>
            <a:r>
              <a:rPr lang="en-US"/>
              <a:t>:</a:t>
            </a:r>
          </a:p>
          <a:p>
            <a:pPr fontAlgn="base">
              <a:tabLst>
                <a:tab pos="2116138" algn="l"/>
              </a:tabLst>
              <a:defRPr/>
            </a:pPr>
            <a:r>
              <a:rPr lang="en-US"/>
              <a:t> </a:t>
            </a:r>
          </a:p>
          <a:p>
            <a:pPr marL="285750" indent="-285750" fontAlgn="base">
              <a:buFont typeface="Arial" panose="020B0604020202020204" pitchFamily="34" charset="0"/>
              <a:buChar char="•"/>
              <a:tabLst>
                <a:tab pos="2116138" algn="l"/>
              </a:tabLst>
              <a:defRPr/>
            </a:pPr>
            <a:r>
              <a:rPr lang="en-US"/>
              <a:t>Two deadlines for NSO submissions each year  -- January and July.</a:t>
            </a:r>
          </a:p>
          <a:p>
            <a:pPr marL="285750" indent="-285750" fontAlgn="base">
              <a:buFont typeface="Arial" panose="020B0604020202020204" pitchFamily="34" charset="0"/>
              <a:buChar char="•"/>
              <a:tabLst>
                <a:tab pos="2116138" algn="l"/>
              </a:tabLst>
              <a:defRPr/>
            </a:pPr>
            <a:endParaRPr lang="en-US"/>
          </a:p>
          <a:p>
            <a:pPr marL="285750" indent="-285750" fontAlgn="base">
              <a:buFont typeface="Arial" panose="020B0604020202020204" pitchFamily="34" charset="0"/>
              <a:buChar char="•"/>
              <a:tabLst>
                <a:tab pos="2116138" algn="l"/>
              </a:tabLst>
              <a:defRPr/>
            </a:pPr>
            <a:r>
              <a:rPr lang="en-US"/>
              <a:t>January deadline covers retirements planned for April 1 – September 30 of the following year providing ERCOT with 15 – 21 months’ notice.</a:t>
            </a:r>
          </a:p>
          <a:p>
            <a:pPr marL="285750" indent="-285750" fontAlgn="base">
              <a:buFont typeface="Arial" panose="020B0604020202020204" pitchFamily="34" charset="0"/>
              <a:buChar char="•"/>
              <a:tabLst>
                <a:tab pos="2116138" algn="l"/>
              </a:tabLst>
              <a:defRPr/>
            </a:pPr>
            <a:endParaRPr lang="en-US"/>
          </a:p>
          <a:p>
            <a:pPr marL="285750" indent="-285750" fontAlgn="base">
              <a:buFont typeface="Arial" panose="020B0604020202020204" pitchFamily="34" charset="0"/>
              <a:buChar char="•"/>
              <a:tabLst>
                <a:tab pos="2116138" algn="l"/>
              </a:tabLst>
              <a:defRPr/>
            </a:pPr>
            <a:r>
              <a:rPr lang="en-US"/>
              <a:t>July deadline covers retirements planned for October 1 – March 31 of the following year(s) providing ERCOT with 15 – 21 months’ notice.</a:t>
            </a:r>
          </a:p>
          <a:p>
            <a:pPr marL="285750" indent="-285750" fontAlgn="base">
              <a:buFont typeface="Arial" panose="020B0604020202020204" pitchFamily="34" charset="0"/>
              <a:buChar char="•"/>
              <a:tabLst>
                <a:tab pos="2116138" algn="l"/>
              </a:tabLst>
              <a:defRPr/>
            </a:pPr>
            <a:endParaRPr lang="en-US">
              <a:cs typeface="Arial"/>
            </a:endParaRPr>
          </a:p>
        </p:txBody>
      </p:sp>
      <p:pic>
        <p:nvPicPr>
          <p:cNvPr id="16" name="Picture 15">
            <a:extLst>
              <a:ext uri="{FF2B5EF4-FFF2-40B4-BE49-F238E27FC236}">
                <a16:creationId xmlns:a16="http://schemas.microsoft.com/office/drawing/2014/main" id="{D8E62355-C185-AD97-F857-3DFF3759FB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9137" y="3750361"/>
            <a:ext cx="8373863" cy="900892"/>
          </a:xfrm>
          <a:prstGeom prst="rect">
            <a:avLst/>
          </a:prstGeom>
        </p:spPr>
      </p:pic>
      <p:pic>
        <p:nvPicPr>
          <p:cNvPr id="20" name="Picture 19">
            <a:extLst>
              <a:ext uri="{FF2B5EF4-FFF2-40B4-BE49-F238E27FC236}">
                <a16:creationId xmlns:a16="http://schemas.microsoft.com/office/drawing/2014/main" id="{12D1C273-9D41-0E53-1BF3-F59D1A76871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5802" y="5181196"/>
            <a:ext cx="8848596" cy="900893"/>
          </a:xfrm>
          <a:prstGeom prst="rect">
            <a:avLst/>
          </a:prstGeom>
        </p:spPr>
      </p:pic>
    </p:spTree>
    <p:extLst>
      <p:ext uri="{BB962C8B-B14F-4D97-AF65-F5344CB8AC3E}">
        <p14:creationId xmlns:p14="http://schemas.microsoft.com/office/powerpoint/2010/main" val="3206697692"/>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5A8FB61A57C474FA5D6EFE3DF7E70D2" ma:contentTypeVersion="5" ma:contentTypeDescription="Create a new document." ma:contentTypeScope="" ma:versionID="4e5828c63c475de075c357998b1bcf7d">
  <xsd:schema xmlns:xsd="http://www.w3.org/2001/XMLSchema" xmlns:xs="http://www.w3.org/2001/XMLSchema" xmlns:p="http://schemas.microsoft.com/office/2006/metadata/properties" xmlns:ns2="3112f907-6138-402a-acd2-d20adc2225b7" targetNamespace="http://schemas.microsoft.com/office/2006/metadata/properties" ma:root="true" ma:fieldsID="cdc3ee1c6b8ea50b789a28ad497c521a" ns2:_="">
    <xsd:import namespace="3112f907-6138-402a-acd2-d20adc2225b7"/>
    <xsd:element name="properties">
      <xsd:complexType>
        <xsd:sequence>
          <xsd:element name="documentManagement">
            <xsd:complexType>
              <xsd:all>
                <xsd:element ref="ns2:BriefDescription" minOccurs="0"/>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112f907-6138-402a-acd2-d20adc2225b7" elementFormDefault="qualified">
    <xsd:import namespace="http://schemas.microsoft.com/office/2006/documentManagement/types"/>
    <xsd:import namespace="http://schemas.microsoft.com/office/infopath/2007/PartnerControls"/>
    <xsd:element name="BriefDescription" ma:index="8" nillable="true" ma:displayName="Brief Description" ma:description="Brief Description" ma:format="Dropdown" ma:internalName="BriefDescription">
      <xsd:simpleType>
        <xsd:restriction base="dms:Note">
          <xsd:maxLength value="255"/>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BriefDescription xmlns="3112f907-6138-402a-acd2-d20adc2225b7"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A3B1E34-F165-447A-85D2-FFF2F13A4A1D}">
  <ds:schemaRefs>
    <ds:schemaRef ds:uri="3112f907-6138-402a-acd2-d20adc2225b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C0E9AA12-8AF9-4AA6-90FE-24669859CDF3}">
  <ds:schemaRefs>
    <ds:schemaRef ds:uri="http://purl.org/dc/dcmitype/"/>
    <ds:schemaRef ds:uri="http://purl.org/dc/terms/"/>
    <ds:schemaRef ds:uri="http://schemas.microsoft.com/office/2006/documentManagement/types"/>
    <ds:schemaRef ds:uri="http://purl.org/dc/elements/1.1/"/>
    <ds:schemaRef ds:uri="http://schemas.microsoft.com/office/infopath/2007/PartnerControls"/>
    <ds:schemaRef ds:uri="http://schemas.microsoft.com/office/2006/metadata/properties"/>
    <ds:schemaRef ds:uri="3112f907-6138-402a-acd2-d20adc2225b7"/>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2814</Words>
  <Application>Microsoft Office PowerPoint</Application>
  <PresentationFormat>On-screen Show (4:3)</PresentationFormat>
  <Paragraphs>473</Paragraphs>
  <Slides>29</Slides>
  <Notes>16</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29</vt:i4>
      </vt:variant>
    </vt:vector>
  </HeadingPairs>
  <TitlesOfParts>
    <vt:vector size="38" baseType="lpstr">
      <vt:lpstr>Aptos</vt:lpstr>
      <vt:lpstr>Arial</vt:lpstr>
      <vt:lpstr>Arial Black</vt:lpstr>
      <vt:lpstr>Calibri</vt:lpstr>
      <vt:lpstr>Times New Roman</vt:lpstr>
      <vt:lpstr>Wingdings</vt:lpstr>
      <vt:lpstr>1_Custom Design</vt:lpstr>
      <vt:lpstr>Office Theme</vt:lpstr>
      <vt:lpstr>Custom Design</vt:lpstr>
      <vt:lpstr>PowerPoint Presentation</vt:lpstr>
      <vt:lpstr>Agenda </vt:lpstr>
      <vt:lpstr>Reliability Must-Run (RMR) and Must-Run Alternative (MRA)</vt:lpstr>
      <vt:lpstr>Contract for Capacity (C4C) </vt:lpstr>
      <vt:lpstr>Recent Capacity Procurement Background</vt:lpstr>
      <vt:lpstr>“C4C-Like” and C4C Background</vt:lpstr>
      <vt:lpstr>Reliability Must-Run (RMR) Must-Run Alternative (MRA) Potential Improvements</vt:lpstr>
      <vt:lpstr>Change Notice of Suspension of Operation (NSO) Deadline (1 of 4)</vt:lpstr>
      <vt:lpstr>Change Notice of Suspension of Operation (NSO) Deadline (2 of 4)</vt:lpstr>
      <vt:lpstr>Change Notice of Suspension of Operation (NSO) Deadline (3 of 4)</vt:lpstr>
      <vt:lpstr>Change Notice of Suspension of Operation (NSO) Deadline (4 of 4)</vt:lpstr>
      <vt:lpstr>Create RFI Process for Older Resources</vt:lpstr>
      <vt:lpstr>Better Align Standby Price for RMR Resources</vt:lpstr>
      <vt:lpstr>Additional Potential Protocol Changes for RMR and MRA</vt:lpstr>
      <vt:lpstr>Contract for Capacity (C4C) Potential Improvements</vt:lpstr>
      <vt:lpstr>Change Time Horizon and Capacity Types for Contract for Capacity (1 of 2)</vt:lpstr>
      <vt:lpstr>Change Time Horizon and Capacity Types for Contract for Capacity (2 of 2)</vt:lpstr>
      <vt:lpstr>Additional Potential Protocol Changes for C4C</vt:lpstr>
      <vt:lpstr>Potential Improvements for Future Discussion</vt:lpstr>
      <vt:lpstr>Potential Improvements for Future Discussion</vt:lpstr>
      <vt:lpstr>Proposed Improvements – ERCOT Priority</vt:lpstr>
      <vt:lpstr>Next Steps</vt:lpstr>
      <vt:lpstr>Appendix</vt:lpstr>
      <vt:lpstr>150 Calendar Days Prior Notice Language</vt:lpstr>
      <vt:lpstr>Current RMR and MRA Timeline </vt:lpstr>
      <vt:lpstr>Timeline Option A: Two Deadlines for Notification per year (For example, Jan 3 and July 1)</vt:lpstr>
      <vt:lpstr>Timeline Option B: Notification must be sent 18 months prior to suspension date</vt:lpstr>
      <vt:lpstr>Protocol Language [Section 6.5.1.1 ERCOT Control Area Authority paragraph (4)]</vt:lpstr>
      <vt:lpstr>PowerPoint Presentation</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Ayson, Janice</cp:lastModifiedBy>
  <cp:revision>2</cp:revision>
  <cp:lastPrinted>2025-10-02T22:49:41Z</cp:lastPrinted>
  <dcterms:created xsi:type="dcterms:W3CDTF">2016-01-21T15:20:31Z</dcterms:created>
  <dcterms:modified xsi:type="dcterms:W3CDTF">2025-10-13T14:59:58Z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0x01010025A8FB61A57C474FA5D6EFE3DF7E70D2</vt:lpwstr>
  </property>
  <property fmtid="{D5CDD505-2E9C-101B-9397-08002B2CF9AE}" pid="3" name="MSIP_Label_7084cbda-52b8-46fb-a7b7-cb5bd465ed85_Enabled">
    <vt:lpwstr>true</vt:lpwstr>
  </property>
  <property fmtid="{D5CDD505-2E9C-101B-9397-08002B2CF9AE}" pid="4" name="MSIP_Label_7084cbda-52b8-46fb-a7b7-cb5bd465ed85_SetDate">
    <vt:lpwstr>2023-08-01T05:27:35Z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430f0d0e-e128-4a50-a083-2a356b17a1a8</vt:lpwstr>
  </property>
  <property fmtid="{D5CDD505-2E9C-101B-9397-08002B2CF9AE}" pid="9" name="MSIP_Label_7084cbda-52b8-46fb-a7b7-cb5bd465ed85_ContentBits">
    <vt:lpwstr>0</vt:lpwstr>
  </property>
</Properties>
</file>