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3"/>
  </p:notesMasterIdLst>
  <p:handoutMasterIdLst>
    <p:handoutMasterId r:id="rId24"/>
  </p:handoutMasterIdLst>
  <p:sldIdLst>
    <p:sldId id="260" r:id="rId7"/>
    <p:sldId id="330" r:id="rId8"/>
    <p:sldId id="338" r:id="rId9"/>
    <p:sldId id="337" r:id="rId10"/>
    <p:sldId id="356" r:id="rId11"/>
    <p:sldId id="357" r:id="rId12"/>
    <p:sldId id="314" r:id="rId13"/>
    <p:sldId id="347" r:id="rId14"/>
    <p:sldId id="295" r:id="rId15"/>
    <p:sldId id="355" r:id="rId16"/>
    <p:sldId id="343" r:id="rId17"/>
    <p:sldId id="351" r:id="rId18"/>
    <p:sldId id="344" r:id="rId19"/>
    <p:sldId id="341" r:id="rId20"/>
    <p:sldId id="345" r:id="rId21"/>
    <p:sldId id="322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ane, Mark" initials="RM" lastIdx="11" clrIdx="0">
    <p:extLst>
      <p:ext uri="{19B8F6BF-5375-455C-9EA6-DF929625EA0E}">
        <p15:presenceInfo xmlns:p15="http://schemas.microsoft.com/office/powerpoint/2012/main" userId="S-1-5-21-639947351-343809578-3807592339-28078" providerId="AD"/>
      </p:ext>
    </p:extLst>
  </p:cmAuthor>
  <p:cmAuthor id="2" name="Papudesi, Spoorthy" initials="PS" lastIdx="18" clrIdx="1">
    <p:extLst>
      <p:ext uri="{19B8F6BF-5375-455C-9EA6-DF929625EA0E}">
        <p15:presenceInfo xmlns:p15="http://schemas.microsoft.com/office/powerpoint/2012/main" userId="S-1-5-21-639947351-343809578-3807592339-42261" providerId="AD"/>
      </p:ext>
    </p:extLst>
  </p:cmAuthor>
  <p:cmAuthor id="3" name="Spells, Vanessa" initials="SV" lastIdx="8" clrIdx="2">
    <p:extLst>
      <p:ext uri="{19B8F6BF-5375-455C-9EA6-DF929625EA0E}">
        <p15:presenceInfo xmlns:p15="http://schemas.microsoft.com/office/powerpoint/2012/main" userId="S-1-5-21-639947351-343809578-3807592339-4322" providerId="AD"/>
      </p:ext>
    </p:extLst>
  </p:cmAuthor>
  <p:cmAuthor id="4" name="Zapanta, Zaldy" initials="ZZ" lastIdx="11" clrIdx="3">
    <p:extLst>
      <p:ext uri="{19B8F6BF-5375-455C-9EA6-DF929625EA0E}">
        <p15:presenceInfo xmlns:p15="http://schemas.microsoft.com/office/powerpoint/2012/main" userId="S-1-5-21-639947351-343809578-3807592339-38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6770"/>
    <a:srgbClr val="00A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130" autoAdjust="0"/>
  </p:normalViewPr>
  <p:slideViewPr>
    <p:cSldViewPr showGuides="1">
      <p:cViewPr varScale="1">
        <p:scale>
          <a:sx n="128" d="100"/>
          <a:sy n="128" d="100"/>
        </p:scale>
        <p:origin x="1110" y="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92"/>
    </p:cViewPr>
  </p:sorterViewPr>
  <p:notesViewPr>
    <p:cSldViewPr showGuides="1">
      <p:cViewPr varScale="1">
        <p:scale>
          <a:sx n="75" d="100"/>
          <a:sy n="75" d="100"/>
        </p:scale>
        <p:origin x="20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80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360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362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8162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665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751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743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17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085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07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82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8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68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81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72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1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438400"/>
            <a:ext cx="5646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5B6770"/>
                </a:solidFill>
                <a:cs typeface="Times New Roman" panose="02020603050405020304" pitchFamily="18" charset="0"/>
              </a:rPr>
              <a:t>Credit Exposure Update</a:t>
            </a:r>
          </a:p>
          <a:p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52800" y="32766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Credit Finance Sub Group</a:t>
            </a: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ERCOT Public</a:t>
            </a: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October 15,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5334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August 2024 - August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433832F-97AD-AEA2-D4D4-02EF027DA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810650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and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7EF245CB-C6B4-4AED-6912-B2E3889DB1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948821"/>
            <a:ext cx="8458200" cy="2556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52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53846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August 2024 - August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626E3E8B-6010-800F-1BD6-4DB94143C6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168088"/>
              </p:ext>
            </p:extLst>
          </p:nvPr>
        </p:nvGraphicFramePr>
        <p:xfrm>
          <a:off x="495300" y="452402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6B2BDCD-F2DB-301A-1D00-D93E53C2CB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948821"/>
            <a:ext cx="8458200" cy="2556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54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August 2024 - August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91221B2-FE49-3408-EF37-5D62C7A88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48308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B42FA7B6-CB9E-D8E8-4204-A50EE34846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442" y="932899"/>
            <a:ext cx="8763000" cy="264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95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August 2024 - August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97540B6-0235-C24B-AD87-6281E6FBE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425860"/>
              </p:ext>
            </p:extLst>
          </p:nvPr>
        </p:nvGraphicFramePr>
        <p:xfrm>
          <a:off x="609600" y="4341622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FE7D15E2-66E4-21A7-0B74-9AD6597D3D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8" y="838200"/>
            <a:ext cx="8521132" cy="3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482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August 2024 - August 2025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57885C-C0E8-AEBC-3628-E87D4EA657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373795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C9F5AAE8-5F2E-2CFD-2277-B83663784C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346" y="838200"/>
            <a:ext cx="8395854" cy="253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938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421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August 2024 - August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3230388-AAD6-835E-12ED-0806CDA38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949201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5635A601-FA4C-A082-8EFB-01CE814C96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869403"/>
            <a:ext cx="8458200" cy="2559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189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4000" dirty="0">
                <a:solidFill>
                  <a:srgbClr val="00AEC7"/>
                </a:solidFill>
              </a:rPr>
              <a:t>Questions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27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1500"/>
          </a:xfrm>
        </p:spPr>
        <p:txBody>
          <a:bodyPr/>
          <a:lstStyle/>
          <a:p>
            <a:r>
              <a:rPr lang="en-US" sz="1800" dirty="0">
                <a:latin typeface="+mn-lt"/>
                <a:cs typeface="Times New Roman" panose="02020603050405020304" pitchFamily="18" charset="0"/>
              </a:rPr>
              <a:t>Monthly Highlights: </a:t>
            </a:r>
            <a:r>
              <a:rPr lang="en-US" sz="1800" dirty="0">
                <a:cs typeface="Times New Roman" panose="02020603050405020304" pitchFamily="18" charset="0"/>
              </a:rPr>
              <a:t>August 2025 – </a:t>
            </a:r>
            <a:r>
              <a:rPr lang="en-US" sz="1800" dirty="0">
                <a:latin typeface="+mn-lt"/>
                <a:cs typeface="Times New Roman" panose="02020603050405020304" pitchFamily="18" charset="0"/>
              </a:rPr>
              <a:t>September</a:t>
            </a:r>
            <a:r>
              <a:rPr lang="en-US" sz="1800" dirty="0">
                <a:cs typeface="Times New Roman" panose="02020603050405020304" pitchFamily="18" charset="0"/>
              </a:rPr>
              <a:t> 2025</a:t>
            </a:r>
            <a:endParaRPr lang="en-US" sz="1800" b="1" dirty="0">
              <a:solidFill>
                <a:schemeClr val="accent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1382"/>
            <a:ext cx="8686800" cy="5204618"/>
          </a:xfrm>
        </p:spPr>
        <p:txBody>
          <a:bodyPr/>
          <a:lstStyle/>
          <a:p>
            <a:pPr>
              <a:spcAft>
                <a:spcPts val="600"/>
              </a:spcAft>
            </a:pPr>
            <a:endParaRPr lang="en-US" sz="1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Market-wide average Total Potential Exposure (TPE) decreased from $1.65 billion in August to $1.57 billion in September  </a:t>
            </a:r>
          </a:p>
          <a:p>
            <a:pPr lvl="1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The decrease was largely driven by lower forward adjustment factors</a:t>
            </a:r>
          </a:p>
          <a:p>
            <a:pPr marL="344488" lvl="2" indent="-344488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Discretionary Collateral is defined as Secured Collateral in excess of TPE,CRR Locked ACL and DAM Exposure</a:t>
            </a:r>
          </a:p>
          <a:p>
            <a:pPr lvl="1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Average Discretionary Collateral decreased from $4.36 billion in August compared to $4.04 billion in September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No unusual collateral call activity</a:t>
            </a: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48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22319"/>
          </a:xfrm>
        </p:spPr>
        <p:txBody>
          <a:bodyPr/>
          <a:lstStyle/>
          <a:p>
            <a:pPr algn="just"/>
            <a:r>
              <a:rPr lang="en-US" sz="1600" dirty="0">
                <a:cs typeface="Times New Roman" panose="02020603050405020304" pitchFamily="18" charset="0"/>
              </a:rPr>
              <a:t>TPE and Forward Adjustment Factors: September 2024 – September 2025 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BB5C64-016E-7CDF-B893-CC6D7720E3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676400"/>
            <a:ext cx="8244225" cy="356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8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TPE/Real-Time &amp; Day-Ahead Daily Average Settlement Point Prices for HB_NORT:H September 2024 – September 2025 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9B9743-12EC-BE96-1750-89CDB6A37A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583" y="1752600"/>
            <a:ext cx="8164217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256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46917"/>
          </a:xfrm>
        </p:spPr>
        <p:txBody>
          <a:bodyPr/>
          <a:lstStyle/>
          <a:p>
            <a:r>
              <a:rPr lang="en-US" sz="1600" dirty="0"/>
              <a:t>Available Credit by Type Compared to Total Potential Exposure (TPE): </a:t>
            </a:r>
            <a:br>
              <a:rPr lang="en-US" sz="1600" dirty="0"/>
            </a:br>
            <a:r>
              <a:rPr lang="en-US" sz="1600" dirty="0">
                <a:cs typeface="Times New Roman" panose="02020603050405020304" pitchFamily="18" charset="0"/>
              </a:rPr>
              <a:t>September 2024 – September 2025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47700" y="5486400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Numbers are as of month-end except for Max TPE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Max TPE is the highest TPE for the corresponding month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104D8CA-F843-75BD-F831-7E3D91839C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596034"/>
            <a:ext cx="7962900" cy="3719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089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81587"/>
          </a:xfrm>
        </p:spPr>
        <p:txBody>
          <a:bodyPr/>
          <a:lstStyle/>
          <a:p>
            <a:r>
              <a:rPr lang="en-US" sz="1600" dirty="0"/>
              <a:t>Issuer Credit Limits vs Total LC Amounts Per Issuer: End-September 2025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7284" y="4876800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As of September 30, 2025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There are a total of 36 banks that have issued LCs.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BD91B8C-C600-A0A5-103B-1D3FA9EEB6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283" y="1709537"/>
            <a:ext cx="8023317" cy="2716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245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Discretionary Collateral August 2025 – September 2025</a:t>
            </a:r>
            <a:endParaRPr lang="en-US" sz="1800" b="0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6403C5-2703-7488-B91A-B5509D9E79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832815"/>
            <a:ext cx="8247096" cy="318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288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Discretionary Collateral by Market Segment September 2023 - September 2025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EB6918-16F3-656B-B110-48205FB44E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297" y="1797224"/>
            <a:ext cx="8067304" cy="3509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094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 and Discretionary Collateral by Market Segment - September 2025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89950" y="795253"/>
            <a:ext cx="777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Load and Generation entities accounted for the largest portion of discretionary collateral</a:t>
            </a:r>
            <a:endParaRPr lang="en-US" sz="1400" b="1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91E6C9-7FCD-4F05-E32D-AA355A7F40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971" y="1670151"/>
            <a:ext cx="6968029" cy="3740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83905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microsoft.com/office/2006/documentManagement/types"/>
    <ds:schemaRef ds:uri="http://www.w3.org/XML/1998/namespace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192376</TotalTime>
  <Words>743</Words>
  <Application>Microsoft Office PowerPoint</Application>
  <PresentationFormat>On-screen Show (4:3)</PresentationFormat>
  <Paragraphs>133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Monthly Highlights: August 2025 – September 2025</vt:lpstr>
      <vt:lpstr>TPE and Forward Adjustment Factors: September 2024 – September 2025 </vt:lpstr>
      <vt:lpstr>TPE/Real-Time &amp; Day-Ahead Daily Average Settlement Point Prices for HB_NORT:H September 2024 – September 2025 </vt:lpstr>
      <vt:lpstr>Available Credit by Type Compared to Total Potential Exposure (TPE):  September 2024 – September 2025</vt:lpstr>
      <vt:lpstr>Issuer Credit Limits vs Total LC Amounts Per Issuer: End-September 2025</vt:lpstr>
      <vt:lpstr>Discretionary Collateral August 2025 – September 2025</vt:lpstr>
      <vt:lpstr>Discretionary Collateral by Market Segment September 2023 - September 2025</vt:lpstr>
      <vt:lpstr>TPE and Discretionary Collateral by Market Segment - September 2025</vt:lpstr>
      <vt:lpstr>TPEA Coverage of Settlements August 2024 - August 2025 </vt:lpstr>
      <vt:lpstr>TPEA Coverage of Settlements August 2024 - August 2025 </vt:lpstr>
      <vt:lpstr>TPEA Coverage of Settlements August 2024 - August 2025 </vt:lpstr>
      <vt:lpstr>TPEA Coverage of Settlements August 2024 - August 2025 </vt:lpstr>
      <vt:lpstr>TPEA Coverage of Settlements August 2024 - August 2025 </vt:lpstr>
      <vt:lpstr>TPEA Coverage of Settlements August 2024 - August 2025 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Zapanta, Zaldy</cp:lastModifiedBy>
  <cp:revision>1230</cp:revision>
  <cp:lastPrinted>2019-06-18T19:02:16Z</cp:lastPrinted>
  <dcterms:created xsi:type="dcterms:W3CDTF">2016-01-21T15:20:31Z</dcterms:created>
  <dcterms:modified xsi:type="dcterms:W3CDTF">2025-10-12T23:33:23Z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2023-08-11T03:22:48Z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8f01147a-d64c-431b-8326-71285533d140</vt:lpwstr>
  </property>
  <property fmtid="{D5CDD505-2E9C-101B-9397-08002B2CF9AE}" pid="9" name="MSIP_Label_7084cbda-52b8-46fb-a7b7-cb5bd465ed85_ContentBits">
    <vt:lpwstr>0</vt:lpwstr>
  </property>
</Properties>
</file>