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67"/>
  </p:notesMasterIdLst>
  <p:handoutMasterIdLst>
    <p:handoutMasterId r:id="rId68"/>
  </p:handoutMasterIdLst>
  <p:sldIdLst>
    <p:sldId id="542" r:id="rId6"/>
    <p:sldId id="563" r:id="rId7"/>
    <p:sldId id="592" r:id="rId8"/>
    <p:sldId id="580" r:id="rId9"/>
    <p:sldId id="2978" r:id="rId10"/>
    <p:sldId id="3015" r:id="rId11"/>
    <p:sldId id="597" r:id="rId12"/>
    <p:sldId id="3049" r:id="rId13"/>
    <p:sldId id="3059" r:id="rId14"/>
    <p:sldId id="3060" r:id="rId15"/>
    <p:sldId id="3050" r:id="rId16"/>
    <p:sldId id="268" r:id="rId17"/>
    <p:sldId id="269" r:id="rId18"/>
    <p:sldId id="3051" r:id="rId19"/>
    <p:sldId id="3052" r:id="rId20"/>
    <p:sldId id="3032" r:id="rId21"/>
    <p:sldId id="3053" r:id="rId22"/>
    <p:sldId id="3063" r:id="rId23"/>
    <p:sldId id="3067" r:id="rId24"/>
    <p:sldId id="584" r:id="rId25"/>
    <p:sldId id="2981" r:id="rId26"/>
    <p:sldId id="3010" r:id="rId27"/>
    <p:sldId id="3002" r:id="rId28"/>
    <p:sldId id="2992" r:id="rId29"/>
    <p:sldId id="2993" r:id="rId30"/>
    <p:sldId id="2995" r:id="rId31"/>
    <p:sldId id="2994" r:id="rId32"/>
    <p:sldId id="3000" r:id="rId33"/>
    <p:sldId id="3006" r:id="rId34"/>
    <p:sldId id="3007" r:id="rId35"/>
    <p:sldId id="3003" r:id="rId36"/>
    <p:sldId id="3008" r:id="rId37"/>
    <p:sldId id="3064" r:id="rId38"/>
    <p:sldId id="3065" r:id="rId39"/>
    <p:sldId id="3011" r:id="rId40"/>
    <p:sldId id="3012" r:id="rId41"/>
    <p:sldId id="3013" r:id="rId42"/>
    <p:sldId id="3066" r:id="rId43"/>
    <p:sldId id="3016" r:id="rId44"/>
    <p:sldId id="3017" r:id="rId45"/>
    <p:sldId id="3047" r:id="rId46"/>
    <p:sldId id="546" r:id="rId47"/>
    <p:sldId id="550" r:id="rId48"/>
    <p:sldId id="551" r:id="rId49"/>
    <p:sldId id="3048" r:id="rId50"/>
    <p:sldId id="331" r:id="rId51"/>
    <p:sldId id="332" r:id="rId52"/>
    <p:sldId id="2943" r:id="rId53"/>
    <p:sldId id="334" r:id="rId54"/>
    <p:sldId id="2952" r:id="rId55"/>
    <p:sldId id="3020" r:id="rId56"/>
    <p:sldId id="3021" r:id="rId57"/>
    <p:sldId id="2979" r:id="rId58"/>
    <p:sldId id="3009" r:id="rId59"/>
    <p:sldId id="2980" r:id="rId60"/>
    <p:sldId id="593" r:id="rId61"/>
    <p:sldId id="594" r:id="rId62"/>
    <p:sldId id="591" r:id="rId63"/>
    <p:sldId id="581" r:id="rId64"/>
    <p:sldId id="603" r:id="rId65"/>
    <p:sldId id="588" r:id="rId6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94E6D9"/>
    <a:srgbClr val="F6CD9F"/>
    <a:srgbClr val="0076C6"/>
    <a:srgbClr val="00AEC7"/>
    <a:srgbClr val="E6EBF0"/>
    <a:srgbClr val="093C61"/>
    <a:srgbClr val="98C3FA"/>
    <a:srgbClr val="70CDD9"/>
    <a:srgbClr val="8DC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4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tx1"/>
                </a:solidFill>
              </a:rPr>
              <a:t>Third level</a:t>
            </a:r>
          </a:p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>
              <a:solidFill>
                <a:schemeClr val="tx1"/>
              </a:solidFill>
            </a:endParaRPr>
          </a:p>
          <a:p>
            <a:pPr algn="l"/>
            <a:r>
              <a:rPr lang="en-US" sz="1000" b="0" baseline="0">
                <a:solidFill>
                  <a:schemeClr val="tx1"/>
                </a:solidFill>
              </a:rPr>
              <a:t>Public</a:t>
            </a:r>
            <a:endParaRPr lang="en-US" sz="1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files/docs/2025/04/28/RTCB_Market_Trials_Handbook_6_DayAheadMarket_06132025_FINAL.docx" TargetMode="Externa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ommittees/tac/rtcbtf/training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services/comm/mkt_notices/M-A091825-0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files/docs/2025/02/26/RTCB_Market_Trials_Plan_TAC_Approved_10302024.docx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markettrials.ercot.com/osrui/osrui/Summary.action" TargetMode="External"/><Relationship Id="rId7" Type="http://schemas.openxmlformats.org/officeDocument/2006/relationships/hyperlink" Target="https://markettrialsapi.wan.ercot.com/NodalAPI/EWS/" TargetMode="External"/><Relationship Id="rId2" Type="http://schemas.openxmlformats.org/officeDocument/2006/relationships/hyperlink" Target="https://itestmarkettrials.ercot.com/mmsui/mmsui/displayTradesLanding.action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arkettrialsapi.ercot.com/NodalAPI/EWS/" TargetMode="External"/><Relationship Id="rId5" Type="http://schemas.openxmlformats.org/officeDocument/2006/relationships/hyperlink" Target="https://testmarkettrialsapi.wan.ercot.com/NodalAPI/EWS/" TargetMode="External"/><Relationship Id="rId4" Type="http://schemas.openxmlformats.org/officeDocument/2006/relationships/hyperlink" Target="https://testmarkettrialsapi.ercot.com/NodalAPI/EWS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ercot.com/services/mdt/webservices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877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Weekly </a:t>
            </a:r>
          </a:p>
          <a:p>
            <a:r>
              <a:rPr lang="en-US" sz="2400" b="1" dirty="0"/>
              <a:t>RTC+B Market Trials Update</a:t>
            </a:r>
            <a:endParaRPr lang="en-US" sz="2400" b="1" dirty="0"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ERCOT Staff</a:t>
            </a:r>
            <a:endParaRPr lang="en-US" i="1" dirty="0">
              <a:cs typeface="Arial"/>
            </a:endParaRPr>
          </a:p>
          <a:p>
            <a:endParaRPr lang="en-US" i="1" dirty="0"/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i="1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October 6, 2025</a:t>
            </a:r>
            <a:endParaRPr lang="en-US" dirty="0">
              <a:solidFill>
                <a:schemeClr val="tx2"/>
              </a:solidFill>
              <a:cs typeface="Arial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0A954-F65B-3600-769D-0CD9A19B5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1B37-99C5-1E71-A1CA-A24A0F907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Scorecard 3B for </a:t>
            </a:r>
            <a:br>
              <a:rPr lang="en-US" sz="1800" dirty="0">
                <a:cs typeface="Arial"/>
              </a:rPr>
            </a:br>
            <a:r>
              <a:rPr lang="en-US" sz="1800" dirty="0"/>
              <a:t>Handbook 3-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Acceptable Telemetry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point values received by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ERCOT for active resources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2B91A-ECA9-2917-AD1C-2FA937DE0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85BA72-79B0-04A0-2928-528C4A9ECE04}"/>
              </a:ext>
            </a:extLst>
          </p:cNvPr>
          <p:cNvSpPr txBox="1"/>
          <p:nvPr/>
        </p:nvSpPr>
        <p:spPr>
          <a:xfrm>
            <a:off x="381000" y="1921833"/>
            <a:ext cx="278723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10/6 Scores for QSE with Resources – Accurate telemetry data sent to ERCOT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F638C6-1BBA-2F35-9F70-3DFE4F7A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1" y="4866057"/>
            <a:ext cx="2906472" cy="944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CE01BE-6BFE-A7F8-0793-189545752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604" y="0"/>
            <a:ext cx="2777746" cy="6324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661261-D6CF-0D91-1E71-AB4D48402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717" y="-1"/>
            <a:ext cx="2795113" cy="63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8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BF535-5E91-32C8-F5CF-8B43F3B29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C5E1-F855-32CC-B063-4689F8E4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Day-Ahead Market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E22AE-2197-273A-C69A-DCFA16B4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Next 4 slides for DAM from prior week</a:t>
            </a:r>
          </a:p>
          <a:p>
            <a:pPr marL="0" indent="0">
              <a:buNone/>
            </a:pPr>
            <a:endParaRPr lang="en-US" sz="2000" i="1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tx2"/>
                </a:solidFill>
                <a:cs typeface="Arial"/>
              </a:rPr>
              <a:t>Reminder Appendix has more details of Day-Ahead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056E1-5F4D-A6D7-1A5B-EFF237295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1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Current vs RTC DAM Participation – OD 10/01/25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30F3AE-AB1A-B3C6-2CE3-50910E1C7BAF}"/>
              </a:ext>
            </a:extLst>
          </p:cNvPr>
          <p:cNvSpPr/>
          <p:nvPr/>
        </p:nvSpPr>
        <p:spPr>
          <a:xfrm>
            <a:off x="388406" y="914400"/>
            <a:ext cx="8524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				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217885-2576-6FD5-BB7D-1EE5AACDC48D}"/>
              </a:ext>
            </a:extLst>
          </p:cNvPr>
          <p:cNvGraphicFramePr>
            <a:graphicFrameLocks noGrp="1"/>
          </p:cNvGraphicFramePr>
          <p:nvPr/>
        </p:nvGraphicFramePr>
        <p:xfrm>
          <a:off x="876300" y="838200"/>
          <a:ext cx="73914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754">
                  <a:extLst>
                    <a:ext uri="{9D8B030D-6E8A-4147-A177-3AD203B41FA5}">
                      <a16:colId xmlns:a16="http://schemas.microsoft.com/office/drawing/2014/main" val="3479163381"/>
                    </a:ext>
                  </a:extLst>
                </a:gridCol>
                <a:gridCol w="1815823">
                  <a:extLst>
                    <a:ext uri="{9D8B030D-6E8A-4147-A177-3AD203B41FA5}">
                      <a16:colId xmlns:a16="http://schemas.microsoft.com/office/drawing/2014/main" val="4167475548"/>
                    </a:ext>
                  </a:extLst>
                </a:gridCol>
                <a:gridCol w="1815823">
                  <a:extLst>
                    <a:ext uri="{9D8B030D-6E8A-4147-A177-3AD203B41FA5}">
                      <a16:colId xmlns:a16="http://schemas.microsoft.com/office/drawing/2014/main" val="231217432"/>
                    </a:ext>
                  </a:extLst>
                </a:gridCol>
              </a:tblGrid>
              <a:tr h="2975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RTC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Current 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275515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Total Unique QSEs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809679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Min | Max HUB LMP ($/MWh)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-1.84 | 21.29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13.23 | 92.90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46835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Min | Max LZ LMP ($/MWh)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-2.55 | 21.83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13.01 | 149.34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349912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Objective Function ($M)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~390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~718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327341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PTP INT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5,706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215,924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725786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PTP MW Qty Cleared (Max Hour)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41,196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112,258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408887"/>
                  </a:ext>
                </a:extLst>
              </a:tr>
              <a:tr h="297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Execution Time (Minutes)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87219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4B4E22-E5C4-45B4-880E-43C1B886AF15}"/>
              </a:ext>
            </a:extLst>
          </p:cNvPr>
          <p:cNvGraphicFramePr>
            <a:graphicFrameLocks noGrp="1"/>
          </p:cNvGraphicFramePr>
          <p:nvPr/>
        </p:nvGraphicFramePr>
        <p:xfrm>
          <a:off x="650423" y="3648347"/>
          <a:ext cx="7843154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058">
                  <a:extLst>
                    <a:ext uri="{9D8B030D-6E8A-4147-A177-3AD203B41FA5}">
                      <a16:colId xmlns:a16="http://schemas.microsoft.com/office/drawing/2014/main" val="2770301456"/>
                    </a:ext>
                  </a:extLst>
                </a:gridCol>
                <a:gridCol w="1646722">
                  <a:extLst>
                    <a:ext uri="{9D8B030D-6E8A-4147-A177-3AD203B41FA5}">
                      <a16:colId xmlns:a16="http://schemas.microsoft.com/office/drawing/2014/main" val="2331818489"/>
                    </a:ext>
                  </a:extLst>
                </a:gridCol>
                <a:gridCol w="1639933">
                  <a:extLst>
                    <a:ext uri="{9D8B030D-6E8A-4147-A177-3AD203B41FA5}">
                      <a16:colId xmlns:a16="http://schemas.microsoft.com/office/drawing/2014/main" val="2031873099"/>
                    </a:ext>
                  </a:extLst>
                </a:gridCol>
                <a:gridCol w="1680442">
                  <a:extLst>
                    <a:ext uri="{9D8B030D-6E8A-4147-A177-3AD203B41FA5}">
                      <a16:colId xmlns:a16="http://schemas.microsoft.com/office/drawing/2014/main" val="2120882415"/>
                    </a:ext>
                  </a:extLst>
                </a:gridCol>
                <a:gridCol w="1904999">
                  <a:extLst>
                    <a:ext uri="{9D8B030D-6E8A-4147-A177-3AD203B41FA5}">
                      <a16:colId xmlns:a16="http://schemas.microsoft.com/office/drawing/2014/main" val="213468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AS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 RTC </a:t>
                      </a:r>
                    </a:p>
                    <a:p>
                      <a:pPr algn="ctr"/>
                      <a:r>
                        <a:rPr lang="en-US" sz="1600" dirty="0"/>
                        <a:t>Procured MWs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 Current Procured MWs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RTC</a:t>
                      </a:r>
                      <a:r>
                        <a:rPr lang="en-US" sz="1600" dirty="0"/>
                        <a:t> Min | Max MCPC ($/MWh)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Current Min | Max MCPC ($/MWh)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44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ECRS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2453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0.65 | 52.85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0.04 | 13.73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02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2863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10.40 | 245.00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0.37 | 13.73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311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NSPIN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3383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2.96 | 35.30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0.10 | 13.73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782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RegUp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745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3.26 | 245.00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 0.50 | 10.92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892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RegDn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  0.65 | 43.05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0.36 | 3.50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201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778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B858-70ED-7178-838E-EBECEC27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610600" cy="518318"/>
          </a:xfrm>
        </p:spPr>
        <p:txBody>
          <a:bodyPr/>
          <a:lstStyle/>
          <a:p>
            <a:r>
              <a:rPr lang="en-US" dirty="0"/>
              <a:t>AS Quantities and Prices - DAM RTC OD 10/01/25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515A2-BF43-7BE3-584E-B0C438DB2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Chart, bar chart, histogram&#10;&#10;AI-generated content may be incorrect.">
            <a:extLst>
              <a:ext uri="{FF2B5EF4-FFF2-40B4-BE49-F238E27FC236}">
                <a16:creationId xmlns:a16="http://schemas.microsoft.com/office/drawing/2014/main" id="{B0AB8616-697D-DAF0-D621-1773DCF43A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24" y="909117"/>
            <a:ext cx="2792900" cy="5153783"/>
          </a:xfrm>
          <a:prstGeom prst="rect">
            <a:avLst/>
          </a:prstGeom>
        </p:spPr>
      </p:pic>
      <p:pic>
        <p:nvPicPr>
          <p:cNvPr id="8" name="Picture 7" descr="Chart, bar chart, histogram&#10;&#10;AI-generated content may be incorrect.">
            <a:extLst>
              <a:ext uri="{FF2B5EF4-FFF2-40B4-BE49-F238E27FC236}">
                <a16:creationId xmlns:a16="http://schemas.microsoft.com/office/drawing/2014/main" id="{F2519072-B569-8F9F-F71C-B41EE272C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98" y="3486009"/>
            <a:ext cx="2985827" cy="2431212"/>
          </a:xfrm>
          <a:prstGeom prst="rect">
            <a:avLst/>
          </a:prstGeom>
        </p:spPr>
      </p:pic>
      <p:pic>
        <p:nvPicPr>
          <p:cNvPr id="11" name="Picture 10" descr="Chart, histogram&#10;&#10;AI-generated content may be incorrect.">
            <a:extLst>
              <a:ext uri="{FF2B5EF4-FFF2-40B4-BE49-F238E27FC236}">
                <a16:creationId xmlns:a16="http://schemas.microsoft.com/office/drawing/2014/main" id="{DFDE37FF-2DD3-92C2-1B20-4851CC3BB3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2" y="3486009"/>
            <a:ext cx="3072630" cy="2431212"/>
          </a:xfrm>
          <a:prstGeom prst="rect">
            <a:avLst/>
          </a:prstGeom>
        </p:spPr>
      </p:pic>
      <p:pic>
        <p:nvPicPr>
          <p:cNvPr id="14" name="Picture 13" descr="Chart, histogram&#10;&#10;AI-generated content may be incorrect.">
            <a:extLst>
              <a:ext uri="{FF2B5EF4-FFF2-40B4-BE49-F238E27FC236}">
                <a16:creationId xmlns:a16="http://schemas.microsoft.com/office/drawing/2014/main" id="{C8694730-4796-A143-0CC6-31B8C763FA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97" y="1146247"/>
            <a:ext cx="2985827" cy="2221399"/>
          </a:xfrm>
          <a:prstGeom prst="rect">
            <a:avLst/>
          </a:prstGeom>
        </p:spPr>
      </p:pic>
      <p:pic>
        <p:nvPicPr>
          <p:cNvPr id="16" name="Picture 15" descr="Chart, histogram&#10;&#10;AI-generated content may be incorrect.">
            <a:extLst>
              <a:ext uri="{FF2B5EF4-FFF2-40B4-BE49-F238E27FC236}">
                <a16:creationId xmlns:a16="http://schemas.microsoft.com/office/drawing/2014/main" id="{9D6C315A-9A5E-90E5-9292-726C84C961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2" y="1146247"/>
            <a:ext cx="3071256" cy="222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7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2503E-B18C-6D8B-BD0C-35A827473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07D6-B968-3C2C-B264-FF386FE2E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AS Self-Provision Observations for OD 9/24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C1E7-0754-19F9-9187-5D910A488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4655794"/>
          </a:xfrm>
        </p:spPr>
        <p:txBody>
          <a:bodyPr lIns="91440" tIns="45720" rIns="91440" bIns="45720" anchor="t"/>
          <a:lstStyle/>
          <a:p>
            <a:pPr>
              <a:buFont typeface="Symbol" panose="05050102010706020507" pitchFamily="18" charset="2"/>
              <a:buChar char=""/>
            </a:pPr>
            <a:r>
              <a:rPr lang="en-US" sz="1800" i="1" dirty="0">
                <a:solidFill>
                  <a:schemeClr val="tx2"/>
                </a:solidFill>
                <a:cs typeface="Arial"/>
              </a:rPr>
              <a:t>Reminder Appendix has more details of Self-Provision </a:t>
            </a:r>
            <a:r>
              <a:rPr lang="en-US" sz="1800" i="1" dirty="0" err="1">
                <a:solidFill>
                  <a:schemeClr val="tx2"/>
                </a:solidFill>
                <a:cs typeface="Arial"/>
              </a:rPr>
              <a:t>machanics</a:t>
            </a:r>
            <a:endParaRPr lang="en-US" sz="1800" i="1" dirty="0">
              <a:solidFill>
                <a:schemeClr val="tx2"/>
              </a:solidFill>
              <a:cs typeface="Arial"/>
            </a:endParaRPr>
          </a:p>
          <a:p>
            <a:pPr>
              <a:buFont typeface="Symbol" panose="05050102010706020507" pitchFamily="18" charset="2"/>
              <a:buChar char=""/>
            </a:pPr>
            <a:endParaRPr lang="en-US" sz="1800" i="1" dirty="0">
              <a:solidFill>
                <a:schemeClr val="tx2"/>
              </a:solidFill>
              <a:cs typeface="Arial"/>
            </a:endParaRP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Delivery Hour 17 (10/1/25):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453.7 MW of RRS awarded to NCLRs in the Day-Ahead Market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During the hour, NCLRs telemetered ~650 MW of RRS capability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Real-Time RRS Awards Breakdown: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~130 MW of RRS awarded to NCLRs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~90 MW were telemetered via self-provision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~80 MW of self-provision were awarded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Validation Issues: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QSE telemetering more self-provision than the QSEs RRS and ECRS position</a:t>
            </a:r>
          </a:p>
          <a:p>
            <a:pPr lvl="3"/>
            <a:r>
              <a:rPr lang="en-US" sz="1600" dirty="0">
                <a:solidFill>
                  <a:schemeClr val="tx2"/>
                </a:solidFill>
                <a:cs typeface="Arial"/>
              </a:rPr>
              <a:t>The amount of RRS and ECRS a QSE self-provides must not be more than the QSEs total Ancillary Service position (including awards, self-arranged amounts, and trades)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sz="1100" dirty="0">
              <a:solidFill>
                <a:schemeClr val="tx2"/>
              </a:solidFill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AD7BE-90A6-A077-AF5C-078CC9C24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3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2BE23-E3BC-669F-379D-5773D7B85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488AC-B95F-C37B-6459-A4E65362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SCED Analysis/Observations in Appendix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2AB97-EFAE-063F-C7F0-12AB2C30F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tx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See Appendix for Prior Week SCED Results</a:t>
            </a:r>
            <a:endParaRPr lang="en-US" sz="20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11D9A-47DB-9B00-D8D5-2FDD0F380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8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B97B-223B-0365-F061-94133FD2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A3F69-144D-2E0E-E4FB-0B4C60B82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428B24-4C95-CCAA-3A69-D6269359B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425168"/>
          </a:xfrm>
        </p:spPr>
        <p:txBody>
          <a:bodyPr lIns="91440" tIns="45720" rIns="91440" bIns="45720" anchor="t"/>
          <a:lstStyle/>
          <a:p>
            <a:r>
              <a:rPr lang="en-US" sz="2000" dirty="0">
                <a:solidFill>
                  <a:schemeClr val="tx2"/>
                </a:solidFill>
                <a:cs typeface="Arial"/>
              </a:rPr>
              <a:t>Continue to maintain Operational alignment of Telemetry and COP in RTC trials systems </a:t>
            </a:r>
          </a:p>
          <a:p>
            <a:r>
              <a:rPr lang="en-US" sz="2000" dirty="0">
                <a:solidFill>
                  <a:schemeClr val="tx2"/>
                </a:solidFill>
                <a:cs typeface="Arial"/>
              </a:rPr>
              <a:t>Market sequences the week: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TUE:	DAM clearing (focus on next day SCED offers and NCLR self-provision)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WED&amp;THU:	SCED offers for all 24 hours of OD</a:t>
            </a: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Offers not scripted: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QSE allowed/encouraged to make economic offers (non-scripted, but reasonable)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Energy and AS Offers should cover full capability (</a:t>
            </a:r>
            <a:r>
              <a:rPr lang="en-US" sz="1400" dirty="0" err="1">
                <a:solidFill>
                  <a:schemeClr val="tx2"/>
                </a:solidFill>
                <a:cs typeface="Arial"/>
              </a:rPr>
              <a:t>ie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, goal to minimize proxies from ERCOT)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CB435D-4C5F-C093-31DA-D76C5D974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26631"/>
            <a:ext cx="81915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2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D4E99-A521-326F-536A-34ED0A40F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able&#10;&#10;AI-generated content may be incorrect.">
            <a:extLst>
              <a:ext uri="{FF2B5EF4-FFF2-40B4-BE49-F238E27FC236}">
                <a16:creationId xmlns:a16="http://schemas.microsoft.com/office/drawing/2014/main" id="{85A59862-FD88-D97E-A75B-E9C4AB528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4" y="2238375"/>
            <a:ext cx="8507352" cy="40570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BDE29-9108-24BA-7AED-A5EAF8FD4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Oct Trials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B948C-D4B1-2096-5721-5A814D0D0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46A2E5-A071-7CC6-FCC5-57DD52FE4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Continue DAM/SCED on regular cadence, except for: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	LFC Practice/Simulation- Oct 16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  <a:cs typeface="Arial"/>
              </a:rPr>
              <a:t>	Last Planned LFC Test- Oct 30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8B3A93-7C20-BCC6-E1BD-F3BA9132BF96}"/>
              </a:ext>
            </a:extLst>
          </p:cNvPr>
          <p:cNvSpPr/>
          <p:nvPr/>
        </p:nvSpPr>
        <p:spPr>
          <a:xfrm>
            <a:off x="5659754" y="5500377"/>
            <a:ext cx="1402079" cy="8242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F4F1C9-F649-FF2A-8A9A-9259D7DB3979}"/>
              </a:ext>
            </a:extLst>
          </p:cNvPr>
          <p:cNvSpPr/>
          <p:nvPr/>
        </p:nvSpPr>
        <p:spPr>
          <a:xfrm>
            <a:off x="5646420" y="4234815"/>
            <a:ext cx="1402079" cy="8242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7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F2FF8-4D83-236C-9414-B6C67BDC4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1996-A122-E2CD-65AF-98B979A4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Testing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EEB8-6F6F-6B6C-0F10-365D29A62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21770"/>
            <a:ext cx="8686800" cy="52578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New activity on October 16 as </a:t>
            </a:r>
            <a:r>
              <a:rPr lang="en-US" sz="1800" u="sng" dirty="0">
                <a:solidFill>
                  <a:schemeClr val="tx2"/>
                </a:solidFill>
              </a:rPr>
              <a:t>SCED Open Loop ERCOT </a:t>
            </a:r>
            <a:r>
              <a:rPr lang="en-US" sz="1800" u="sng" dirty="0" err="1">
                <a:solidFill>
                  <a:schemeClr val="tx2"/>
                </a:solidFill>
              </a:rPr>
              <a:t>WebEx</a:t>
            </a:r>
            <a:endParaRPr lang="en-US" sz="1800" dirty="0">
              <a:solidFill>
                <a:srgbClr val="C00000"/>
              </a:solidFill>
            </a:endParaRP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Program considered value of  Closed-Loop LFC Test, especially in identifying defects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On Oct 16, ERCOT will have </a:t>
            </a:r>
            <a:r>
              <a:rPr lang="en-US" sz="1400" dirty="0" err="1">
                <a:solidFill>
                  <a:schemeClr val="tx2"/>
                </a:solidFill>
              </a:rPr>
              <a:t>WebEx</a:t>
            </a:r>
            <a:r>
              <a:rPr lang="en-US" sz="1400" dirty="0">
                <a:solidFill>
                  <a:schemeClr val="tx2"/>
                </a:solidFill>
              </a:rPr>
              <a:t> call open for real-time questions as QSEs observe both </a:t>
            </a:r>
            <a:r>
              <a:rPr lang="en-US" sz="1400" u="sng" dirty="0">
                <a:solidFill>
                  <a:schemeClr val="tx2"/>
                </a:solidFill>
              </a:rPr>
              <a:t>SCED awards</a:t>
            </a:r>
            <a:r>
              <a:rPr lang="en-US" sz="1400" dirty="0">
                <a:solidFill>
                  <a:schemeClr val="tx2"/>
                </a:solidFill>
              </a:rPr>
              <a:t> and </a:t>
            </a:r>
            <a:r>
              <a:rPr lang="en-US" sz="1400" u="sng" dirty="0">
                <a:solidFill>
                  <a:schemeClr val="tx2"/>
                </a:solidFill>
              </a:rPr>
              <a:t>UDSP telemetry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ERCOT encourages full participation with accurate telemetry and “unscripted market submissions” to help test and shake-out any additional issues 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Focused/support window for Market &amp; ERCOT can provide another round of scrutiny of systems and market outcomes to minimize risk to go-live.</a:t>
            </a:r>
          </a:p>
          <a:p>
            <a:pPr>
              <a:buFontTx/>
              <a:buChar char="-"/>
            </a:pPr>
            <a:endParaRPr lang="en-US" sz="1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Confirmed October 30 as second and last planned Closed-Loop LFC Test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Will essentially be a repeat of September 11 test (similar structure and expectations)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May be longer (but not to exceed 4 hours) to gain frequency tuning data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ERCOT will observe Frequency tuning changes in production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Both ERCOT and QSE opportunity to test any fixes 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Repeat the critical cutover process that will be used 35 days later for go-live</a:t>
            </a:r>
          </a:p>
          <a:p>
            <a:pPr lvl="1">
              <a:buFontTx/>
              <a:buChar char="-"/>
            </a:pPr>
            <a:endParaRPr lang="en-US" sz="105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3D457-EA51-58E6-5E30-D931BB7DE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227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2847-626A-78EB-3EC5-B975296C9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520A-46DF-BFE0-4353-1BDF71F3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Look at November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98F9E-5F78-C107-D1A4-516246573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8EF8CD-E111-99B9-102F-3B32BA6E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81486"/>
            <a:ext cx="8534400" cy="5177082"/>
          </a:xfrm>
        </p:spPr>
        <p:txBody>
          <a:bodyPr lIns="91440" tIns="45720" rIns="91440" bIns="45720" anchor="t"/>
          <a:lstStyle/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RTC+B Market Trials </a:t>
            </a:r>
            <a:r>
              <a:rPr lang="en-US" sz="1600" u="sng" dirty="0">
                <a:solidFill>
                  <a:schemeClr val="tx2"/>
                </a:solidFill>
                <a:cs typeface="Arial"/>
              </a:rPr>
              <a:t>Outage Scheduler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turns to READONLY for transitional purposes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System connectivity Test Week 1 (go-live market submission configuration testing)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Week 2 RTCBTF Workshop for December go-live Cutover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Weeks 2 &amp; 3 Continue Trial Activity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Currently minimal plans week of Thanksgiving</a:t>
            </a: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D9F9BF-D551-2492-A1C0-FDBA78F24849}"/>
              </a:ext>
            </a:extLst>
          </p:cNvPr>
          <p:cNvSpPr/>
          <p:nvPr/>
        </p:nvSpPr>
        <p:spPr>
          <a:xfrm>
            <a:off x="5646420" y="4234815"/>
            <a:ext cx="1402079" cy="82422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C4928-78A4-2FE2-C342-536B96396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7" y="2393945"/>
            <a:ext cx="7351501" cy="35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31014"/>
            <a:ext cx="8534400" cy="56065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Antitrust Admonition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Expectations of QSEs for the Week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C00000"/>
                </a:solidFill>
              </a:rPr>
              <a:t>DAM, Adjustment Period, and SCED 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C00000"/>
                </a:solidFill>
              </a:rPr>
              <a:t>Next Steps for LFC Testing</a:t>
            </a:r>
          </a:p>
          <a:p>
            <a:pPr lvl="2">
              <a:buFontTx/>
              <a:buChar char="-"/>
            </a:pPr>
            <a:r>
              <a:rPr lang="en-US" sz="1200" dirty="0">
                <a:solidFill>
                  <a:srgbClr val="C00000"/>
                </a:solidFill>
              </a:rPr>
              <a:t>Oct 16 simulation/open loop, Oct 30 closed loop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Issues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Scorecards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DAM and Self-Provision Summary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Reminder of upcoming Schedule</a:t>
            </a:r>
            <a:endParaRPr lang="en-US" sz="16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Q&amp;A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Appendix- Supporting Materials: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Summary of SCED Functionality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SCED Analysis/Results for prior week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DAM and AS Self-Provision Education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Telemetry Screening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New RTC Pricing Reports location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NPRR1290 Validation Changes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Links to Handbooks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chemeClr val="tx2"/>
                </a:solidFill>
              </a:rPr>
              <a:t>FAQ Updated </a:t>
            </a:r>
          </a:p>
          <a:p>
            <a:pPr lvl="1">
              <a:buFontTx/>
              <a:buChar char="-"/>
            </a:pPr>
            <a:r>
              <a:rPr lang="en-US" sz="1050" dirty="0">
                <a:solidFill>
                  <a:srgbClr val="C00000"/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 and Questions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8913"/>
            <a:ext cx="8534400" cy="361855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Reminder of this week’s </a:t>
            </a:r>
            <a:r>
              <a:rPr lang="en-US" sz="2000" dirty="0">
                <a:solidFill>
                  <a:schemeClr val="tx2"/>
                </a:solidFill>
                <a:cs typeface="Arial"/>
              </a:rPr>
              <a:t>sequence: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TUE: 	DAM clearing (focus on next day SCED offers and NCLR self-provision)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WED/THU:	SCED offers for all 24 hours of OD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Please make plans to support Oct 16 SCED Open Loop </a:t>
            </a:r>
            <a:r>
              <a:rPr lang="en-US" sz="2000" dirty="0" err="1">
                <a:solidFill>
                  <a:schemeClr val="tx2"/>
                </a:solidFill>
              </a:rPr>
              <a:t>WebEx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Reminder of Appendix- SCED analysis, Education, Connectivity </a:t>
            </a: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Remainder of meeting for Q&amp;A</a:t>
            </a:r>
          </a:p>
          <a:p>
            <a:r>
              <a:rPr lang="en-US" sz="1800" dirty="0">
                <a:solidFill>
                  <a:schemeClr val="tx2"/>
                </a:solidFill>
              </a:rPr>
              <a:t>Can always email the RTC+B Program mailbox: </a:t>
            </a:r>
            <a:r>
              <a:rPr lang="en-US" sz="1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RTCB@ercot.com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24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C337F-DA7C-CC78-1DB1-B6E15826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APPENDIX- Supporting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C5C8-605E-9253-3014-5A6F1CDC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462896"/>
            <a:ext cx="8534400" cy="3139440"/>
          </a:xfrm>
        </p:spPr>
        <p:txBody>
          <a:bodyPr/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Summary of SCED Functionality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SCED Analysis/Results for prior week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DAM and AS Self-Provision Education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Telemetry Screening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RTC Pricing Reports location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NPRR1290 Validation Changes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Links to Handbooks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FAQ Updated 8/8/2025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Connectivity and Configuration (digital certs)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310E-13E7-C753-59EB-AFD51955E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8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7A6E-0677-041F-3C20-1F87F311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1A99-DC31-1E27-A8E9-9AFBCDF7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Summary of SCED functionality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D741-3F0D-8726-8527-E430C2C2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7"/>
            <a:ext cx="8665464" cy="5017443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</a:rPr>
              <a:t>What is RTC SCED using to solve in trials?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Production Network model from NMMS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submitted offers (energy and A/S)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QSE production telemetry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ERCOT performs some overrides for stale data from QSE sites- improving each week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Outages in prod telemetry would be outage in RTC SCED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July 31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NPRR1268/1269 ASDC and Proxies logic implemented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AS Plan improved and now same as Prod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4 improvements implemented: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IRR Forecast synchronization has been manual, but now automated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Aug 18 improvements implemented :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Active constraints flag being manually copied (automation planned for Aug 18)</a:t>
            </a:r>
          </a:p>
          <a:p>
            <a:pPr lvl="2"/>
            <a:r>
              <a:rPr lang="en-US" sz="1200" dirty="0">
                <a:solidFill>
                  <a:schemeClr val="tx2"/>
                </a:solidFill>
                <a:cs typeface="Arial"/>
              </a:rPr>
              <a:t>Load Forecasts being fed into RTC, but ERCOT manually aligns which forecast is being used based on operator selection in Prod (automation planned for Aug 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9861-B939-F089-723A-FE9FB1019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4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RTC+B Market Trials Summary</a:t>
            </a:r>
            <a:br>
              <a:rPr lang="en-US" sz="3600" b="0" dirty="0"/>
            </a:br>
            <a:r>
              <a:rPr lang="en-US" sz="3600" b="0" dirty="0"/>
              <a:t>10-01-2025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6967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1D1CE-B0EF-CB50-5FB0-6B4B9C856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9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9F521F-71D3-5DA1-3ED0-A96D82BC8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49" y="685593"/>
            <a:ext cx="7903746" cy="563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34603-A2C7-D446-C375-7EF624F21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26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C1B1B-26FD-C017-B309-95E6C24ACCB8}"/>
              </a:ext>
            </a:extLst>
          </p:cNvPr>
          <p:cNvSpPr txBox="1"/>
          <p:nvPr/>
        </p:nvSpPr>
        <p:spPr>
          <a:xfrm>
            <a:off x="737522" y="5679879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401142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4F674D-094A-5CAB-F5C3-515CE7D36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0BE29-9B99-8E09-6F49-DA1657468AFF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623194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0666D6-8E9C-CAC1-8A22-687604B14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4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B9817-9B67-D1AB-0D2C-04B2BC87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B3C7-62CA-ED56-8071-316300A7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A59AC-68B6-3AFD-912D-8D5551C17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27F74-7A9A-FCBD-6694-7BDB8D1AD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1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AF33-F71D-197A-1BE9-91F04A0A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11C1A-9583-2614-97BF-C09B91103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7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D1747901-7D00-631B-D2A7-9798DF9B9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467600" cy="3517496"/>
          </a:xfrm>
          <a:ln>
            <a:solidFill>
              <a:schemeClr val="accent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E3D3E-5670-4482-47A0-AE189C3339A0}"/>
              </a:ext>
            </a:extLst>
          </p:cNvPr>
          <p:cNvSpPr txBox="1"/>
          <p:nvPr/>
        </p:nvSpPr>
        <p:spPr>
          <a:xfrm>
            <a:off x="685800" y="4419600"/>
            <a:ext cx="74676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chemeClr val="tx2"/>
                </a:solidFill>
              </a:rPr>
              <a:t>WebEx</a:t>
            </a:r>
            <a:r>
              <a:rPr lang="en-US">
                <a:solidFill>
                  <a:schemeClr val="tx2"/>
                </a:solidFill>
              </a:rPr>
              <a:t> Meeting reminders (same as other ERCOT forums):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Please keep line muted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If you have a question, </a:t>
            </a:r>
            <a:r>
              <a:rPr lang="en-US" i="1" u="sng">
                <a:solidFill>
                  <a:srgbClr val="C00000"/>
                </a:solidFill>
              </a:rPr>
              <a:t>please use the chat feature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>
                <a:solidFill>
                  <a:schemeClr val="tx2"/>
                </a:solidFill>
              </a:rPr>
              <a:t>to either: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your question, or </a:t>
            </a:r>
          </a:p>
          <a:p>
            <a:pPr marL="742950" lvl="1" indent="-285750">
              <a:buFontTx/>
              <a:buChar char="-"/>
            </a:pPr>
            <a:r>
              <a:rPr lang="en-US">
                <a:solidFill>
                  <a:schemeClr val="tx2"/>
                </a:solidFill>
              </a:rPr>
              <a:t>Type in “Question” and wait to be recognized to state question</a:t>
            </a:r>
          </a:p>
        </p:txBody>
      </p:sp>
    </p:spTree>
    <p:extLst>
      <p:ext uri="{BB962C8B-B14F-4D97-AF65-F5344CB8AC3E}">
        <p14:creationId xmlns:p14="http://schemas.microsoft.com/office/powerpoint/2010/main" val="2168210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D52F-7CAF-4980-FFF0-C6FCFF8B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A36A-A3A7-80CE-5F87-EE3F28851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11454-5E10-1674-2E02-A744288D6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32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2A685-F8C1-D2ED-F306-C391F0C3F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2DB27-DDB3-2CD1-FE87-FAE6B8AE68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8B4C2F-8BE2-8C1C-E394-0DCF54B82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89977"/>
            <a:ext cx="8595360" cy="467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8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1CD47-5DA1-6BD7-7D8F-07BD1F55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05C130-1CD6-1FBB-D0F1-71101EA6B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RTC+B Market Trials Summary</a:t>
            </a:r>
            <a:br>
              <a:rPr lang="en-US" sz="3600" b="0" dirty="0"/>
            </a:br>
            <a:r>
              <a:rPr lang="en-US" sz="3600" b="0" dirty="0"/>
              <a:t>10-02-2025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24593-E7E9-14B3-2E37-628CA4A66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17574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49A72-6D51-53F6-CB25-F8EE432FB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327A-60A6-0BA8-917E-77E38458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5354B-21E5-E209-1D11-E1614BEA6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1377D-C764-55AA-DE19-0661DAE3A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4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F7520-86E2-7ECE-4AB9-93F9F7FD9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2A8D-D3D6-9F24-6085-B4B8626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A1A89-C1F2-FB48-53D6-E290B54E7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4D395-A9E7-E1B4-1517-A263D385E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44" y="664483"/>
            <a:ext cx="8141711" cy="580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8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387B4-00A2-5AA2-AA5E-6FF26657E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81171-87FC-1FEC-5A4B-338F32B29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00D4B-5D08-D9FC-C2FD-B3C75826C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4ACACB-23D9-BAB1-64DA-34BDBAC3F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55099-423D-5552-F5E6-8731C974B79A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815EA-A318-592E-E4B0-4290681F241D}"/>
              </a:ext>
            </a:extLst>
          </p:cNvPr>
          <p:cNvSpPr txBox="1"/>
          <p:nvPr/>
        </p:nvSpPr>
        <p:spPr>
          <a:xfrm>
            <a:off x="765762" y="5678412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186227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87C38-3EC4-02A3-7604-056D2FB64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BFCB-285A-5E6C-1CDC-724FAB96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 lIns="91440" tIns="45720" rIns="91440" bIns="45720">
            <a:normAutofit/>
          </a:bodyPr>
          <a:lstStyle/>
          <a:p>
            <a:r>
              <a:rPr lang="en-US" b="1" kern="1200">
                <a:effectLst/>
                <a:latin typeface="+mj-lt"/>
                <a:ea typeface="+mj-ea"/>
                <a:cs typeface="+mj-cs"/>
              </a:rPr>
              <a:t>AS Awards* Summary by Resource Type</a:t>
            </a:r>
            <a:endParaRPr lang="en-US" b="1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80435-4D56-38F7-DE33-6EA1F4E37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A455A-968A-9F86-4E3A-3AAAB1DADC6C}"/>
              </a:ext>
            </a:extLst>
          </p:cNvPr>
          <p:cNvSpPr txBox="1"/>
          <p:nvPr/>
        </p:nvSpPr>
        <p:spPr>
          <a:xfrm>
            <a:off x="737522" y="5679879"/>
            <a:ext cx="2389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 Pre-RTC (RTM AS Schedule)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712CB-5B64-0235-3A82-743B96E41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19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9F4F5-7197-8B93-2C2D-C5F807D40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3F6C-47B5-7A34-C24A-BB3D4878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78B9-C92B-DF42-35F0-A756D94F2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8E6D10-ECA1-7BC6-EB80-B7044A2D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45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5474C-0031-7AF1-7F1C-2DFB5C028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ED44-6BFB-87CC-B45F-A197CC2D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872C2-A69E-3DDF-3680-16EE8DF34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A48A3F-57D8-F041-BAF9-E8BE3021A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3112"/>
            <a:ext cx="8595360" cy="53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727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9BEA5-5AB1-62A7-4E97-06801F61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E824-B33C-511C-30A4-66563D1B0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Dispatchable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A5888-9D11-25E4-C1D7-3A22C590A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2D265-8282-DF21-F650-2F18EFA22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70877"/>
            <a:ext cx="8595360" cy="55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40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Sequence and Dates for Market Trials to Go-Live </a:t>
            </a:r>
            <a:br>
              <a:rPr lang="en-US" sz="2000"/>
            </a:b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#2 RTC QSE Telemetry Checkout </a:t>
            </a:r>
            <a:r>
              <a:rPr lang="en-US" sz="110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30-day Market Notice</a:t>
            </a:r>
          </a:p>
          <a:p>
            <a:r>
              <a:rPr lang="en-US" sz="120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/>
              <a:t>* Go-Live date reflects 12/5/2025 as first Operating Day</a:t>
            </a:r>
          </a:p>
          <a:p>
            <a:r>
              <a:rPr lang="en-US" sz="1200" i="1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42416C-CB0E-7EBA-4154-40704DE77F30}"/>
              </a:ext>
            </a:extLst>
          </p:cNvPr>
          <p:cNvCxnSpPr/>
          <p:nvPr/>
        </p:nvCxnSpPr>
        <p:spPr>
          <a:xfrm flipV="1">
            <a:off x="6345336" y="1713556"/>
            <a:ext cx="0" cy="4806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124B669-3855-1693-CE91-F4446C59C623}"/>
              </a:ext>
            </a:extLst>
          </p:cNvPr>
          <p:cNvSpPr/>
          <p:nvPr/>
        </p:nvSpPr>
        <p:spPr>
          <a:xfrm>
            <a:off x="6186312" y="1461609"/>
            <a:ext cx="318048" cy="360347"/>
          </a:xfrm>
          <a:prstGeom prst="star5">
            <a:avLst>
              <a:gd name="adj" fmla="val 13787"/>
              <a:gd name="hf" fmla="val 105146"/>
              <a:gd name="vf" fmla="val 11055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6A84E-E429-4518-432D-F418EF068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8BCB-D1D7-42B6-6CD8-98022F86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Ancillary Service Demand Curves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57E2A-8D31-8F47-FA31-09D1D53B7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44743A-B2E8-A6FF-553F-0BBB70CB8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089977"/>
            <a:ext cx="8595360" cy="467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10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54367-167D-FE64-55B4-2C805A644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1A24DA-746F-E921-CC1C-AB7CE6503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Day-Ahead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25D1F-C1A3-414B-1E65-943673A0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850886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7978D0-4B67-CCD1-8084-898DC57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EBABE-899F-F463-8EB6-A801DF170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2841"/>
            <a:ext cx="8534400" cy="5494959"/>
          </a:xfrm>
        </p:spPr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Testing strongly encouraged, but not required for all QSEs </a:t>
            </a:r>
          </a:p>
          <a:p>
            <a:pPr lvl="1"/>
            <a:r>
              <a:rPr lang="en-US" dirty="0">
                <a:solidFill>
                  <a:schemeClr val="tx2"/>
                </a:solidFill>
                <a:hlinkClick r:id="rId2"/>
              </a:rPr>
              <a:t>Handbook #6 Day-Ahead Market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The DAM will run on Tuesdays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DAM submission window closes at noon.</a:t>
            </a:r>
          </a:p>
          <a:p>
            <a:pPr marL="0" indent="0"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By 0600 QSEs can validate and confirm report posting: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b="0" dirty="0">
                <a:solidFill>
                  <a:schemeClr val="tx2"/>
                </a:solidFill>
              </a:rPr>
              <a:t>Advisory AS Obligation: Available on Market Trials MMSUI</a:t>
            </a:r>
            <a:r>
              <a:rPr lang="en-US" dirty="0">
                <a:solidFill>
                  <a:schemeClr val="tx2"/>
                </a:solidFill>
              </a:rPr>
              <a:t> (5 significant digits after decimal point)</a:t>
            </a:r>
            <a:endParaRPr lang="en-US" b="0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ASDCs: Available on Production MIS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Load Ratio Share and PSS/e files will change with RTC cutover, but will not be visible for OD 9/17</a:t>
            </a:r>
          </a:p>
          <a:p>
            <a:pPr lvl="1"/>
            <a:endParaRPr lang="en-US" sz="105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For successful DAM completion, and meaningful results, market participants are strongly encouraged to submit various submission types, and not only submission types listed above (E.g., PTPs, EOOs, EBs, AS Self-Arrangement, non-ESR AS and non-ESR TPO submissions).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C55B8-2A8A-88CC-F89F-6D2C7331B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16545-8270-5703-081E-E0F5031FC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9C5060-3011-502F-DA2A-E802441F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Pre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6A883-B0EC-7A81-9118-65D2366D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68" y="637640"/>
            <a:ext cx="8534400" cy="5771097"/>
          </a:xfrm>
        </p:spPr>
        <p:txBody>
          <a:bodyPr lIns="205740" tIns="205740" rIns="205740" bIns="205740" anchor="t"/>
          <a:lstStyle/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b="0" dirty="0">
                <a:solidFill>
                  <a:schemeClr val="tx2"/>
                </a:solidFill>
              </a:rPr>
              <a:t>Key DAM Submission Changes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Obligation – no self-arrangement will be allowed over QSE’s Advisory AS Obligation.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Example: RRS Advisory AS Obligation = 2.18368 -&gt; maximum Self-AS submission = 2.1</a:t>
            </a:r>
          </a:p>
          <a:p>
            <a:pPr lvl="1"/>
            <a:r>
              <a:rPr lang="en-US" sz="1600" b="0" dirty="0">
                <a:solidFill>
                  <a:schemeClr val="tx2"/>
                </a:solidFill>
              </a:rPr>
              <a:t>COP</a:t>
            </a:r>
            <a:r>
              <a:rPr lang="en-US" sz="1600" dirty="0">
                <a:solidFill>
                  <a:schemeClr val="tx2"/>
                </a:solidFill>
              </a:rPr>
              <a:t> – can submit negative LSL/HSL for ESR. Can submit values for AS Capability within the existing AS fields.</a:t>
            </a:r>
            <a:endParaRPr lang="en-US" sz="1600" b="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 (EB/OC) – negative MW quantity reflects ESR EB/OC. ESR startup and minimum energy costs are not allowed and ESRs are considered self-committed.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Resource-Specific AS Offers – FRRSUP and FRRSDN offers not allowed. Offers must be between $0 and DAM SWCAP. For ESRs, RRSUFR and ECRSM offers not allowed. All AS offers from ESRs are inclusive of EB/OCs.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 Only Offers – Offers must be between $0 and DAM SWCAP. REGUP, REGDN, RRSPFR, Online NSPIN, and Online ECRS are allowed. Other AS types are not allowed. Multi-hour and fixed blocks are not allowed.</a:t>
            </a:r>
            <a:endParaRPr lang="en-US" sz="1600" b="0" dirty="0">
              <a:solidFill>
                <a:schemeClr val="tx2"/>
              </a:solidFill>
            </a:endParaRPr>
          </a:p>
          <a:p>
            <a:endParaRPr lang="en-US" sz="1800" b="0" dirty="0"/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8AEEE-2E84-22C7-7278-F62A9B83A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72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6B63-711E-D1FE-73E2-7B64DE4F1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8585EA-F5DC-2A0B-2461-D22CBF14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DAM Operating Day (OD) Test – Post DAM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5EBFB-DFA0-3EF8-3310-B5C21143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Post Publish Report Verification</a:t>
            </a:r>
            <a:endParaRPr lang="en-US" sz="135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AS-Only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ESR Resource-Specific AS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TPO(EB/OC) awards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QSEs with Advisory AS Obligations and AS awards can download/review their Final AS Obligations and ensure observe/handle values with up to 5 significant digits after the decimal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LMPs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MCPCs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DAM Constraint Shadow Prices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Other DAM Awards</a:t>
            </a:r>
          </a:p>
          <a:p>
            <a:pPr marL="0" indent="0">
              <a:buNone/>
            </a:pPr>
            <a:endParaRPr lang="en-US" sz="1350" dirty="0">
              <a:solidFill>
                <a:schemeClr val="tx2"/>
              </a:solidFill>
            </a:endParaRPr>
          </a:p>
          <a:p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081CD-73F4-BD5C-2B9F-47E8321DB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141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98235-94C1-EEA8-C8E6-C69944648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54E412-B13A-92FF-959D-459C84BAB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NCLR Self-Provision</a:t>
            </a:r>
            <a:br>
              <a:rPr lang="en-US" sz="3600" b="0" dirty="0"/>
            </a:br>
            <a:br>
              <a:rPr lang="en-US" sz="3600" b="0" dirty="0"/>
            </a:br>
            <a:br>
              <a:rPr lang="en-US" sz="3600" b="0" dirty="0">
                <a:solidFill>
                  <a:schemeClr val="tx2"/>
                </a:solidFill>
              </a:rPr>
            </a:br>
            <a:r>
              <a:rPr lang="en-US" sz="2800" b="0" dirty="0">
                <a:solidFill>
                  <a:schemeClr val="tx2"/>
                </a:solidFill>
              </a:rPr>
              <a:t>Reminder: </a:t>
            </a:r>
            <a:br>
              <a:rPr lang="en-US" sz="2800" b="0" dirty="0">
                <a:solidFill>
                  <a:schemeClr val="tx2"/>
                </a:solidFill>
              </a:rPr>
            </a:br>
            <a:r>
              <a:rPr lang="en-US" sz="2000" b="0" dirty="0">
                <a:solidFill>
                  <a:schemeClr val="tx2"/>
                </a:solidFill>
              </a:rPr>
              <a:t>AS Self-Provision is a special design to allow Non-Controllable Load Resources to self-provide their AS Responsibilities into/through  SCED/Real-Time Market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396B5-F1DB-94F8-A07D-560EFD98A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45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221857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12485-2331-5E1B-13B4-70A2AEF02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NCLR Resource 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3E9DA-DE06-E395-1230-137C431FB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Resource Status Codes (RST)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260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ONRL = 259</a:t>
            </a:r>
          </a:p>
          <a:p>
            <a:pPr lvl="1"/>
            <a:r>
              <a:rPr lang="en-US" sz="2000" dirty="0"/>
              <a:t>ONECL = 264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DF9CE-C208-74BA-8C8D-2F3DF016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4C66-66DC-EA2F-B917-432F2964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83163D-D559-3860-C802-4776CF12F9F1}"/>
              </a:ext>
            </a:extLst>
          </p:cNvPr>
          <p:cNvSpPr txBox="1">
            <a:spLocks/>
          </p:cNvSpPr>
          <p:nvPr/>
        </p:nvSpPr>
        <p:spPr>
          <a:xfrm>
            <a:off x="5029200" y="990600"/>
            <a:ext cx="7315200" cy="5052221"/>
          </a:xfrm>
          <a:prstGeom prst="rect">
            <a:avLst/>
          </a:prstGeom>
        </p:spPr>
        <p:txBody>
          <a:bodyPr numCol="2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Updated Resource Status Codes (RSTR)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OUTL = 258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ONL = 257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13035AE-DBE3-0F54-E31F-1A955C81974D}"/>
              </a:ext>
            </a:extLst>
          </p:cNvPr>
          <p:cNvSpPr/>
          <p:nvPr/>
        </p:nvSpPr>
        <p:spPr>
          <a:xfrm>
            <a:off x="3924300" y="25146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666E1A8-D676-DB0A-FFF3-480A93620F7D}"/>
              </a:ext>
            </a:extLst>
          </p:cNvPr>
          <p:cNvSpPr/>
          <p:nvPr/>
        </p:nvSpPr>
        <p:spPr>
          <a:xfrm>
            <a:off x="3924300" y="3405979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64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DC75E-4E1D-F655-5B6A-486D89EE9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A533-6267-378D-7423-F7300FC6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Rates and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88C53-7EC7-E948-EDCB-9EA048B4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7315200" cy="5052221"/>
          </a:xfrm>
        </p:spPr>
        <p:txBody>
          <a:bodyPr numCol="2"/>
          <a:lstStyle/>
          <a:p>
            <a:r>
              <a:rPr lang="en-US" sz="2400" dirty="0"/>
              <a:t>Pre-RTC</a:t>
            </a:r>
          </a:p>
          <a:p>
            <a:pPr lvl="1"/>
            <a:r>
              <a:rPr lang="en-US" sz="2000" dirty="0"/>
              <a:t>AS Responsibility and Schedule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RRRS</a:t>
            </a:r>
          </a:p>
          <a:p>
            <a:pPr lvl="1"/>
            <a:r>
              <a:rPr lang="en-US" sz="2000" dirty="0"/>
              <a:t>RRSC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ECRS</a:t>
            </a:r>
          </a:p>
          <a:p>
            <a:pPr lvl="1"/>
            <a:r>
              <a:rPr lang="en-US" sz="2000" dirty="0"/>
              <a:t>ECSC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NSRS</a:t>
            </a:r>
          </a:p>
          <a:p>
            <a:pPr lvl="1"/>
            <a:r>
              <a:rPr lang="en-US" sz="2000" dirty="0"/>
              <a:t>NSSC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761DA-7C44-33F8-2DD8-793B6ABA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A069E-0873-72DC-2D47-A52AA456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912A00-3BBA-B14B-9006-DBCFC66E9A6B}"/>
              </a:ext>
            </a:extLst>
          </p:cNvPr>
          <p:cNvSpPr txBox="1">
            <a:spLocks/>
          </p:cNvSpPr>
          <p:nvPr/>
        </p:nvSpPr>
        <p:spPr>
          <a:xfrm>
            <a:off x="3810000" y="987287"/>
            <a:ext cx="9144000" cy="5052221"/>
          </a:xfrm>
          <a:prstGeom prst="rect">
            <a:avLst/>
          </a:prstGeom>
        </p:spPr>
        <p:txBody>
          <a:bodyPr numCol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RTC+B</a:t>
            </a:r>
          </a:p>
          <a:p>
            <a:pPr lvl="1"/>
            <a:r>
              <a:rPr lang="en-US" sz="2000" dirty="0"/>
              <a:t>Ramp Rates &amp; Awards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UFRC</a:t>
            </a:r>
            <a:r>
              <a:rPr lang="en-US" sz="2000" dirty="0">
                <a:solidFill>
                  <a:schemeClr val="accent3"/>
                </a:solidFill>
              </a:rPr>
              <a:t> (UFR Capability)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UFRA</a:t>
            </a:r>
            <a:r>
              <a:rPr lang="en-US" sz="2000" dirty="0">
                <a:solidFill>
                  <a:schemeClr val="accent1"/>
                </a:solidFill>
              </a:rPr>
              <a:t> (UFR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ECRR</a:t>
            </a:r>
            <a:r>
              <a:rPr lang="en-US" sz="2000" dirty="0">
                <a:solidFill>
                  <a:schemeClr val="accent3"/>
                </a:solidFill>
              </a:rPr>
              <a:t> (ECRS RR Capability *10 Min) 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ECRA (</a:t>
            </a:r>
            <a:r>
              <a:rPr lang="en-US" sz="2000" dirty="0">
                <a:solidFill>
                  <a:schemeClr val="accent1"/>
                </a:solidFill>
              </a:rPr>
              <a:t>ECRS Award)</a:t>
            </a:r>
          </a:p>
          <a:p>
            <a:pPr lvl="1"/>
            <a:endParaRPr lang="en-US" sz="2000" dirty="0"/>
          </a:p>
          <a:p>
            <a:pPr lvl="1"/>
            <a:r>
              <a:rPr lang="en-US" sz="2000" u="sng" dirty="0">
                <a:solidFill>
                  <a:schemeClr val="accent3"/>
                </a:solidFill>
              </a:rPr>
              <a:t>NSRR</a:t>
            </a:r>
            <a:r>
              <a:rPr lang="en-US" sz="2000" dirty="0">
                <a:solidFill>
                  <a:schemeClr val="accent3"/>
                </a:solidFill>
              </a:rPr>
              <a:t> (NSPIN RR Capability *30 Min)</a:t>
            </a:r>
          </a:p>
          <a:p>
            <a:pPr lvl="1"/>
            <a:r>
              <a:rPr lang="en-US" sz="2000" u="sng" dirty="0">
                <a:solidFill>
                  <a:schemeClr val="accent1"/>
                </a:solidFill>
              </a:rPr>
              <a:t>NSRA</a:t>
            </a:r>
            <a:r>
              <a:rPr lang="en-US" sz="2000" dirty="0">
                <a:solidFill>
                  <a:schemeClr val="accent1"/>
                </a:solidFill>
              </a:rPr>
              <a:t> (NSPIN Award)</a:t>
            </a:r>
          </a:p>
          <a:p>
            <a:pPr lvl="1"/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0FF9170-3414-BD8F-8AFF-0F341351DD51}"/>
              </a:ext>
            </a:extLst>
          </p:cNvPr>
          <p:cNvSpPr/>
          <p:nvPr/>
        </p:nvSpPr>
        <p:spPr>
          <a:xfrm>
            <a:off x="2743200" y="262890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6694E19-5F47-FF5B-A5DA-1B35A3363C9A}"/>
              </a:ext>
            </a:extLst>
          </p:cNvPr>
          <p:cNvSpPr/>
          <p:nvPr/>
        </p:nvSpPr>
        <p:spPr>
          <a:xfrm>
            <a:off x="2743200" y="3733800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889AB0A-3C4C-8A37-A60C-09EA5D11938B}"/>
              </a:ext>
            </a:extLst>
          </p:cNvPr>
          <p:cNvSpPr/>
          <p:nvPr/>
        </p:nvSpPr>
        <p:spPr>
          <a:xfrm>
            <a:off x="2743200" y="4899821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0D76CF-0E49-F613-BD57-DCE92ED9ABA9}"/>
              </a:ext>
            </a:extLst>
          </p:cNvPr>
          <p:cNvSpPr txBox="1"/>
          <p:nvPr/>
        </p:nvSpPr>
        <p:spPr>
          <a:xfrm>
            <a:off x="4755874" y="5605790"/>
            <a:ext cx="22987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400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400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</p:spTree>
    <p:extLst>
      <p:ext uri="{BB962C8B-B14F-4D97-AF65-F5344CB8AC3E}">
        <p14:creationId xmlns:p14="http://schemas.microsoft.com/office/powerpoint/2010/main" val="511765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Self-Provision Achieved via Telemetry Points for NCLRs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8221"/>
            <a:ext cx="6629400" cy="400050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800" b="1" dirty="0"/>
              <a:t>QSEs will be able to self-provide in real-time via telemetered ICCP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25C3F-5867-EE59-AA97-4DBC5EAB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" y="2169218"/>
            <a:ext cx="9140672" cy="3393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0A2B0E-129D-6FB0-2ADD-3797A1FC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06" y="1152494"/>
            <a:ext cx="1843252" cy="92477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48FFDDD-4725-0B69-EB43-346BF83C2712}"/>
              </a:ext>
            </a:extLst>
          </p:cNvPr>
          <p:cNvSpPr txBox="1">
            <a:spLocks/>
          </p:cNvSpPr>
          <p:nvPr/>
        </p:nvSpPr>
        <p:spPr>
          <a:xfrm>
            <a:off x="7742506" y="907413"/>
            <a:ext cx="1096694" cy="6216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en-US" sz="1200" i="1" dirty="0">
                <a:solidFill>
                  <a:prstClr val="black"/>
                </a:solidFill>
                <a:latin typeface="Arial" panose="020B0604020202020204"/>
              </a:rPr>
              <a:t>LEGEND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4349F-9225-B7B2-50CB-0CEF453701F5}"/>
              </a:ext>
            </a:extLst>
          </p:cNvPr>
          <p:cNvSpPr/>
          <p:nvPr/>
        </p:nvSpPr>
        <p:spPr>
          <a:xfrm>
            <a:off x="-5315" y="4349939"/>
            <a:ext cx="9140672" cy="353615"/>
          </a:xfrm>
          <a:prstGeom prst="rect">
            <a:avLst/>
          </a:prstGeom>
          <a:noFill/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E7C8C06-E081-2E63-2FD6-4D0A1F7E0C74}"/>
              </a:ext>
            </a:extLst>
          </p:cNvPr>
          <p:cNvSpPr/>
          <p:nvPr/>
        </p:nvSpPr>
        <p:spPr>
          <a:xfrm rot="10800000">
            <a:off x="4800600" y="4439403"/>
            <a:ext cx="433478" cy="17468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EF2EF-DAA0-2E57-F171-3AF87E19FB7C}"/>
              </a:ext>
            </a:extLst>
          </p:cNvPr>
          <p:cNvSpPr txBox="1"/>
          <p:nvPr/>
        </p:nvSpPr>
        <p:spPr>
          <a:xfrm>
            <a:off x="2149414" y="5854908"/>
            <a:ext cx="6689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050" dirty="0">
                <a:solidFill>
                  <a:prstClr val="black"/>
                </a:solidFill>
                <a:latin typeface="Arial" panose="020B0604020202020204"/>
                <a:hlinkClick r:id="rId4"/>
              </a:rPr>
              <a:t>ICCP Change Request Example RTC+B V1.4 </a:t>
            </a:r>
            <a:r>
              <a:rPr lang="en-US" sz="1050" dirty="0">
                <a:solidFill>
                  <a:prstClr val="black"/>
                </a:solidFill>
                <a:latin typeface="Arial" panose="020B0604020202020204"/>
              </a:rPr>
              <a:t>on RTC ERCOT webpage</a:t>
            </a:r>
          </a:p>
        </p:txBody>
      </p:sp>
    </p:spTree>
    <p:extLst>
      <p:ext uri="{BB962C8B-B14F-4D97-AF65-F5344CB8AC3E}">
        <p14:creationId xmlns:p14="http://schemas.microsoft.com/office/powerpoint/2010/main" val="232206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3B1A6-E361-A810-1674-BB80927B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Self-Provision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C4495-0AD5-301B-C8EF-1D4AEDFBC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Scenario: My Load Resource was awarded 15 MW in the DAM, and I purchased 5 MW via a trade.</a:t>
            </a:r>
          </a:p>
          <a:p>
            <a:pPr marL="0" indent="0" algn="ctr">
              <a:buNone/>
            </a:pPr>
            <a:r>
              <a:rPr lang="en-US" sz="2000" b="1" dirty="0"/>
              <a:t>    My total RRS AS Position is 20 MW.   </a:t>
            </a:r>
          </a:p>
          <a:p>
            <a:endParaRPr lang="en-US" sz="2000" dirty="0"/>
          </a:p>
          <a:p>
            <a:r>
              <a:rPr lang="en-US" sz="2000" dirty="0"/>
              <a:t>How to correctly self-provide 20 MW:</a:t>
            </a:r>
          </a:p>
          <a:p>
            <a:pPr lvl="2"/>
            <a:r>
              <a:rPr lang="en-US" sz="2000" dirty="0"/>
              <a:t>Is my resource qualified?</a:t>
            </a:r>
          </a:p>
          <a:p>
            <a:pPr lvl="2"/>
            <a:r>
              <a:rPr lang="en-US" sz="2000" dirty="0"/>
              <a:t>Telemetry Points</a:t>
            </a:r>
          </a:p>
          <a:p>
            <a:pPr lvl="3"/>
            <a:r>
              <a:rPr lang="en-US" dirty="0"/>
              <a:t>RSTR set to ONL (257)</a:t>
            </a:r>
          </a:p>
          <a:p>
            <a:pPr lvl="3"/>
            <a:r>
              <a:rPr lang="en-US" dirty="0"/>
              <a:t>UFR must be Armed</a:t>
            </a:r>
          </a:p>
          <a:p>
            <a:pPr lvl="3"/>
            <a:r>
              <a:rPr lang="en-US" dirty="0"/>
              <a:t>Can I cover my obligation?</a:t>
            </a:r>
          </a:p>
          <a:p>
            <a:pPr lvl="4"/>
            <a:r>
              <a:rPr lang="en-US" dirty="0"/>
              <a:t>Qualified MW Amount       </a:t>
            </a:r>
            <a:r>
              <a:rPr lang="en-US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NPF - LPC 		   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4"/>
            <a:r>
              <a:rPr lang="en-US" dirty="0"/>
              <a:t>Capability to Provide AS   </a:t>
            </a:r>
            <a:r>
              <a:rPr lang="en-US" b="1" dirty="0">
                <a:solidFill>
                  <a:schemeClr val="accent1"/>
                </a:solidFill>
              </a:rPr>
              <a:t>≥</a:t>
            </a:r>
            <a:r>
              <a:rPr lang="en-US" dirty="0"/>
              <a:t>   Self-provided amount</a:t>
            </a:r>
          </a:p>
          <a:p>
            <a:pPr lvl="3"/>
            <a:r>
              <a:rPr lang="en-US" dirty="0"/>
              <a:t>Final Step: Telemeter Self-provision</a:t>
            </a:r>
          </a:p>
          <a:p>
            <a:pPr lvl="5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“your offers explain your extra”</a:t>
            </a:r>
          </a:p>
          <a:p>
            <a:pPr lvl="3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EC0DA-ED7E-BADB-D9F9-24296B590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September 2025 DSWG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D5C45-63D0-A547-7D17-755A4FC51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B765-C74B-6EA6-9040-9D810B76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8BCAC2-808D-9186-2868-7D125A9F302D}"/>
              </a:ext>
            </a:extLst>
          </p:cNvPr>
          <p:cNvSpPr txBox="1"/>
          <p:nvPr/>
        </p:nvSpPr>
        <p:spPr>
          <a:xfrm>
            <a:off x="40260" y="3429000"/>
            <a:ext cx="2871162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Voluntary Day-Ahead Market for all QSEs will be conducted at least 2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can test their market submissions for Day-Ahead AS Self-Arrangement, AS Only Offers, Trades and normal submissions.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DAM participation is strongly encouraged but not required in Readiness metrics since RTC procures AS in Real-Time.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Participation includes much broader QSE population (marketers and load-only QSEs).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671FE-D8A2-DE47-7459-81936B0B0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5784A8-168F-E8CF-B5BA-7525EA2FC6AB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C307B8-04D5-7BDC-23A6-801CBF677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49951C-1D57-69B9-AFF1-6A8F5E013AA1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D70217-D294-981E-D2F4-40DD0E9B51F1}"/>
              </a:ext>
            </a:extLst>
          </p:cNvPr>
          <p:cNvSpPr txBox="1"/>
          <p:nvPr/>
        </p:nvSpPr>
        <p:spPr>
          <a:xfrm>
            <a:off x="4876800" y="3462278"/>
            <a:ext cx="394235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and QSEs will conduct </a:t>
            </a:r>
            <a:r>
              <a:rPr lang="en-US" sz="1200" b="1" u="sng" dirty="0">
                <a:solidFill>
                  <a:schemeClr val="tx2"/>
                </a:solidFill>
              </a:rPr>
              <a:t>live-production tests</a:t>
            </a:r>
            <a:r>
              <a:rPr lang="en-US" sz="1200" dirty="0">
                <a:solidFill>
                  <a:schemeClr val="tx2"/>
                </a:solidFill>
              </a:rPr>
              <a:t> of RTC-SCED and Load Frequency Control (LFC) prior to go-live.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RTC-SCED and frequency control dispatch during the tests will be binding to manage the reliable operations of the grid for2-4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coordinate with QSEs on how to submit RTC offers and telemetry for Energy and AS for the two systems (current and RTC system).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provide a summary of the test and use analysis and engineering judgement to assess if the test was successful in controlling frequency.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C6A9E558-5B24-8693-B399-2F7C234AD037}"/>
              </a:ext>
            </a:extLst>
          </p:cNvPr>
          <p:cNvSpPr/>
          <p:nvPr/>
        </p:nvSpPr>
        <p:spPr>
          <a:xfrm rot="5400000" flipV="1">
            <a:off x="2427693" y="3614539"/>
            <a:ext cx="1811402" cy="1017917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4612791D-4624-2866-3660-5E91BF592424}"/>
              </a:ext>
            </a:extLst>
          </p:cNvPr>
          <p:cNvSpPr/>
          <p:nvPr/>
        </p:nvSpPr>
        <p:spPr>
          <a:xfrm rot="5400000">
            <a:off x="3473933" y="3584060"/>
            <a:ext cx="1830956" cy="1094117"/>
          </a:xfrm>
          <a:prstGeom prst="bentUpArrow">
            <a:avLst/>
          </a:prstGeom>
          <a:solidFill>
            <a:srgbClr val="F894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3D89C-DA69-81FB-1656-2FC180651DEC}"/>
              </a:ext>
            </a:extLst>
          </p:cNvPr>
          <p:cNvSpPr txBox="1"/>
          <p:nvPr/>
        </p:nvSpPr>
        <p:spPr>
          <a:xfrm>
            <a:off x="5387167" y="2228671"/>
            <a:ext cx="326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 </a:t>
            </a:r>
            <a:r>
              <a:rPr lang="en-US" u="sng" dirty="0">
                <a:solidFill>
                  <a:srgbClr val="C00000"/>
                </a:solidFill>
              </a:rPr>
              <a:t>Sep11 &amp; Oct 30</a:t>
            </a:r>
          </a:p>
          <a:p>
            <a:r>
              <a:rPr lang="en-US" dirty="0">
                <a:solidFill>
                  <a:schemeClr val="tx2"/>
                </a:solidFill>
              </a:rPr>
              <a:t>Required live-production test to ensure effective frequency dispatch and control.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42D4B-18CE-C072-3076-A0ACAA4B1442}"/>
              </a:ext>
            </a:extLst>
          </p:cNvPr>
          <p:cNvSpPr txBox="1"/>
          <p:nvPr/>
        </p:nvSpPr>
        <p:spPr>
          <a:xfrm>
            <a:off x="51073" y="2813624"/>
            <a:ext cx="30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Optional Day-Ahead Market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119F87-5C5D-C8DE-5400-1A8D8D8C78A2}"/>
              </a:ext>
            </a:extLst>
          </p:cNvPr>
          <p:cNvSpPr txBox="1"/>
          <p:nvPr/>
        </p:nvSpPr>
        <p:spPr>
          <a:xfrm>
            <a:off x="51073" y="6118163"/>
            <a:ext cx="506774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Market Notice sent regarding </a:t>
            </a:r>
            <a:r>
              <a:rPr lang="en-US" dirty="0">
                <a:hlinkClick r:id="rId3"/>
              </a:rPr>
              <a:t>DAM for all QSEs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02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FB8C-2637-B5DB-E46A-99BCE5F73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ED47-4E79-711B-AEDA-9FB8134B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Scenario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15E10-9FCC-7F5E-3E75-B6B3F06AD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800"/>
            <a:fld id="{1D93BD3E-1E9A-4970-A6F7-E7AC52762E0C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 defTabSz="685800"/>
              <a:t>50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D9E07E2-D25D-FC26-4A0A-CFA820D5E6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" y="1895693"/>
          <a:ext cx="8991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8459">
                  <a:extLst>
                    <a:ext uri="{9D8B030D-6E8A-4147-A177-3AD203B41FA5}">
                      <a16:colId xmlns:a16="http://schemas.microsoft.com/office/drawing/2014/main" val="2803127119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7663526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243603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4957033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34471892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150781353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161417385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67700116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3696933908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155430397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4073973821"/>
                    </a:ext>
                  </a:extLst>
                </a:gridCol>
                <a:gridCol w="490451">
                  <a:extLst>
                    <a:ext uri="{9D8B030D-6E8A-4147-A177-3AD203B41FA5}">
                      <a16:colId xmlns:a16="http://schemas.microsoft.com/office/drawing/2014/main" val="292240271"/>
                    </a:ext>
                  </a:extLst>
                </a:gridCol>
                <a:gridCol w="1948180">
                  <a:extLst>
                    <a:ext uri="{9D8B030D-6E8A-4147-A177-3AD203B41FA5}">
                      <a16:colId xmlns:a16="http://schemas.microsoft.com/office/drawing/2014/main" val="2448079698"/>
                    </a:ext>
                  </a:extLst>
                </a:gridCol>
              </a:tblGrid>
              <a:tr h="960282">
                <a:tc>
                  <a:txBody>
                    <a:bodyPr/>
                    <a:lstStyle/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Scenario ** </a:t>
                      </a:r>
                    </a:p>
                    <a:p>
                      <a:pPr lvl="1" algn="l" fontAlgn="ctr"/>
                      <a:r>
                        <a:rPr lang="en-US" sz="9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Assume AS qualified for All Headroom (NPF-LPC)</a:t>
                      </a:r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Max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Net Power Flow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Low Power Cons.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Resource Status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Under Freq. Relay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RRS UFR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Self-provided ECRS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Current Capability to provide UFR (MW)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(10min) Ramp Rate (MW/min)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RRS UFR 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ECRS </a:t>
                      </a:r>
                    </a:p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AS Award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US" sz="9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Notes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188334"/>
                  </a:ext>
                </a:extLst>
              </a:tr>
              <a:tr h="193452">
                <a:tc>
                  <a:txBody>
                    <a:bodyPr/>
                    <a:lstStyle/>
                    <a:p>
                      <a:pPr lvl="1" algn="l" fontAlgn="ctr"/>
                      <a:endParaRPr lang="en-US" sz="9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MPC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NPF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LPC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RSTR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SPUF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SPEC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UFRC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ECRR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UFRA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ECRA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endParaRPr lang="en-US" sz="9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682991"/>
                  </a:ext>
                </a:extLst>
              </a:tr>
              <a:tr h="1665666">
                <a:tc>
                  <a:txBody>
                    <a:bodyPr/>
                    <a:lstStyle/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is qualified to provide 20 MW.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DAM awards NCLR_1 with 15MW RRS. </a:t>
                      </a:r>
                    </a:p>
                    <a:p>
                      <a:pPr marL="171450" lvl="1" indent="-171450" algn="l" defTabSz="914400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QSE also has additional 5MW RRS Position via RRS Trades.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ONL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Arm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NCLR_1 Telemetry needs to show: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= ONL,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MPC &gt;= NPF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NPF-LPC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capability &gt;= 20 MW,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RRS self-provided telemetry = 20 MW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SCED will respect the 20 MW self-provided RRS and award the resource 20 MW RRS UFR.</a:t>
                      </a:r>
                    </a:p>
                    <a:p>
                      <a:pPr algn="l" fontAlgn="b"/>
                      <a:endParaRPr lang="en-US" sz="8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5343" marR="5343" marT="5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5783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831025C-A552-C0B9-92F3-2BC1D518C113}"/>
              </a:ext>
            </a:extLst>
          </p:cNvPr>
          <p:cNvSpPr txBox="1"/>
          <p:nvPr/>
        </p:nvSpPr>
        <p:spPr>
          <a:xfrm>
            <a:off x="304800" y="5255402"/>
            <a:ext cx="1859797" cy="43858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125" i="1" dirty="0">
                <a:solidFill>
                  <a:srgbClr val="00CE7D"/>
                </a:solidFill>
                <a:latin typeface="Arial" panose="020B0604020202020204"/>
              </a:rPr>
              <a:t>QSE to ERCOT Telemetry</a:t>
            </a:r>
          </a:p>
          <a:p>
            <a:pPr defTabSz="685800"/>
            <a:r>
              <a:rPr lang="en-US" sz="1125" i="1" dirty="0">
                <a:solidFill>
                  <a:srgbClr val="00ACC8">
                    <a:lumMod val="60000"/>
                    <a:lumOff val="40000"/>
                  </a:srgbClr>
                </a:solidFill>
                <a:latin typeface="Arial" panose="020B0604020202020204"/>
              </a:rPr>
              <a:t>ERCOT to QSE ICCP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4E98-9FB2-1094-098F-EA058AEF3C07}"/>
              </a:ext>
            </a:extLst>
          </p:cNvPr>
          <p:cNvSpPr txBox="1">
            <a:spLocks/>
          </p:cNvSpPr>
          <p:nvPr/>
        </p:nvSpPr>
        <p:spPr>
          <a:xfrm>
            <a:off x="304800" y="1066800"/>
            <a:ext cx="8534400" cy="52409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+mj-lt"/>
              <a:buAutoNum type="arabicParenR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+mj-lt"/>
              <a:buAutoNum type="alphaLcParenR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144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7716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28850" indent="-400050" algn="l" defTabSz="914400" rtl="0" eaLnBrk="1" latinLnBrk="0" hangingPunct="1">
              <a:spcBef>
                <a:spcPct val="20000"/>
              </a:spcBef>
              <a:buFont typeface="+mj-lt"/>
              <a:buAutoNum type="romanLcPeriod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B6770"/>
                </a:solidFill>
                <a:latin typeface="Arial" panose="020B0604020202020204"/>
              </a:rPr>
              <a:t>NCLR_1 has a 20 MW RRS AS Position, 15 MW from DAM award and 5 MW from RRS Trade  </a:t>
            </a:r>
          </a:p>
        </p:txBody>
      </p:sp>
    </p:spTree>
    <p:extLst>
      <p:ext uri="{BB962C8B-B14F-4D97-AF65-F5344CB8AC3E}">
        <p14:creationId xmlns:p14="http://schemas.microsoft.com/office/powerpoint/2010/main" val="32700478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824C0-B34D-A020-3CF1-C60B76E3B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4790-CB5F-1CA7-4685-226C405FF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Telemetry Screening for Scorecard 3B for Handbook 3</a:t>
            </a:r>
            <a:br>
              <a:rPr lang="en-US" sz="2000" dirty="0"/>
            </a:br>
            <a:r>
              <a:rPr lang="en-US" sz="1600" dirty="0"/>
              <a:t>Acceptable Telemetry Point values received by ERCOT for active resources.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C76B87-CBC9-E33B-2BAA-9F00A2612034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7386A-6571-7038-7471-A62AF1D13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05" y="1552850"/>
            <a:ext cx="3975102" cy="1295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AC24E-8F8E-F6CE-9E6A-31DC8D5CB7FD}"/>
              </a:ext>
            </a:extLst>
          </p:cNvPr>
          <p:cNvSpPr txBox="1"/>
          <p:nvPr/>
        </p:nvSpPr>
        <p:spPr>
          <a:xfrm>
            <a:off x="533400" y="3133725"/>
            <a:ext cx="74002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563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Key points for Telemetry scorecard check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Device types checked - Units, CLRs, NCLRs, ESRs for each QSE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Telemetry status should be “Good” quality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Units / CLRs / NCLRs Telemetry values should be within “Expected Range” or  an expected value. Details are provided in next few slides.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Expected values are derived from equivalent analogs in current production, based on defined criteria.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400" dirty="0"/>
              <a:t>RTCB ESR telemetry values are checked against corresponding combo model Battery Unit / CLR counterparts in production.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2B5D2-7402-BB44-3BBC-B52B60A5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24" y="1600617"/>
            <a:ext cx="3371380" cy="109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BDC7E5-4DF1-6922-9C97-DEC2AFC77DB8}"/>
              </a:ext>
            </a:extLst>
          </p:cNvPr>
          <p:cNvSpPr txBox="1"/>
          <p:nvPr/>
        </p:nvSpPr>
        <p:spPr>
          <a:xfrm>
            <a:off x="685800" y="1250366"/>
            <a:ext cx="26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</p:txBody>
      </p:sp>
    </p:spTree>
    <p:extLst>
      <p:ext uri="{BB962C8B-B14F-4D97-AF65-F5344CB8AC3E}">
        <p14:creationId xmlns:p14="http://schemas.microsoft.com/office/powerpoint/2010/main" val="211391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61A7-2D72-C4ED-4CAC-6451BA75D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2075-F2D3-F352-0D34-93DFA114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23351"/>
          </a:xfrm>
        </p:spPr>
        <p:txBody>
          <a:bodyPr/>
          <a:lstStyle/>
          <a:p>
            <a:r>
              <a:rPr lang="en-US" dirty="0"/>
              <a:t>RTC+B Telemetry points screening/validation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F519E-9800-5425-02AC-3BA602F5A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EDDA4-CEE9-6332-7587-D2574A1B5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45602"/>
            <a:ext cx="8763000" cy="53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614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2323473-3905-42AE-7740-5218D5E6E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" r="384" b="2765"/>
          <a:stretch/>
        </p:blipFill>
        <p:spPr>
          <a:xfrm>
            <a:off x="1006755" y="1407784"/>
            <a:ext cx="7175424" cy="4717282"/>
          </a:xfrm>
        </p:spPr>
      </p:pic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9AF15D0-2669-A14B-C55B-9D445888A262}"/>
              </a:ext>
            </a:extLst>
          </p:cNvPr>
          <p:cNvSpPr txBox="1">
            <a:spLocks/>
          </p:cNvSpPr>
          <p:nvPr/>
        </p:nvSpPr>
        <p:spPr>
          <a:xfrm>
            <a:off x="342900" y="814633"/>
            <a:ext cx="8534400" cy="52578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Links to the available RTC+B versions of Real-Time reports posted on Real-Time Market Information page.</a:t>
            </a: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7733E-3678-8954-65A9-48D752D1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New Reports Posted to the ERCOT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817A2-C13B-6E4E-4349-3EBDDB1101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17762-3045-9B45-B101-D84E6B34EE0D}"/>
              </a:ext>
            </a:extLst>
          </p:cNvPr>
          <p:cNvSpPr/>
          <p:nvPr/>
        </p:nvSpPr>
        <p:spPr>
          <a:xfrm>
            <a:off x="1454748" y="2917996"/>
            <a:ext cx="5670771" cy="182904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6C62E7-C419-1FCA-4C2B-623836B4FD90}"/>
              </a:ext>
            </a:extLst>
          </p:cNvPr>
          <p:cNvSpPr/>
          <p:nvPr/>
        </p:nvSpPr>
        <p:spPr>
          <a:xfrm>
            <a:off x="1006755" y="1424618"/>
            <a:ext cx="1232184" cy="1378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90222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5C9E5-8BBF-02DE-F9E3-E69063085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E9A21-5E7B-457C-7A44-278D4C7E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86" y="4602796"/>
            <a:ext cx="5441133" cy="16754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D8E71B-AD0F-FA88-D727-8930883AFAC1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NPRR1290 :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cleaned up protocol language around submitting offer curves and bid curves</a:t>
            </a:r>
          </a:p>
          <a:p>
            <a:pPr lvl="1"/>
            <a:r>
              <a:rPr lang="en-US" sz="1400" dirty="0">
                <a:solidFill>
                  <a:srgbClr val="C00000"/>
                </a:solidFill>
                <a:cs typeface="Arial"/>
              </a:rPr>
              <a:t>disallows having more than 2 price/quantity points in a flat/vertical segment of the curve.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Impacts to QSEs during dual-submission – some submissions accepted in Production will be rejected in Market Trials environment: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RTM Energy bids – </a:t>
            </a:r>
            <a:r>
              <a:rPr lang="en-US" sz="1600" strike="sngStrike" dirty="0">
                <a:solidFill>
                  <a:schemeClr val="tx2"/>
                </a:solidFill>
                <a:cs typeface="Arial"/>
              </a:rPr>
              <a:t>protocol requiring “increasing quantities” now enforced. </a:t>
            </a:r>
          </a:p>
          <a:p>
            <a:pPr lvl="1"/>
            <a:r>
              <a:rPr lang="en-US" sz="1200" dirty="0">
                <a:solidFill>
                  <a:srgbClr val="C00000"/>
                </a:solidFill>
                <a:cs typeface="Arial"/>
              </a:rPr>
              <a:t>Reverted this change to validation. Further discussion highlighted protocol should be brought in line to long-standing practice, not validation.</a:t>
            </a:r>
          </a:p>
          <a:p>
            <a:pPr lvl="1"/>
            <a:r>
              <a:rPr lang="en-US" sz="1200" strike="sngStrike" dirty="0">
                <a:solidFill>
                  <a:schemeClr val="tx2"/>
                </a:solidFill>
                <a:cs typeface="Arial"/>
              </a:rPr>
              <a:t>Example: Bid with Q1=0mw, Q2=10mw, Q3=10mw will be rejected as Q3 does not increase from Q2.</a:t>
            </a:r>
          </a:p>
          <a:p>
            <a:r>
              <a:rPr lang="en-US" sz="1600" dirty="0">
                <a:solidFill>
                  <a:schemeClr val="tx2"/>
                </a:solidFill>
                <a:cs typeface="Arial"/>
              </a:rPr>
              <a:t>TPO &amp; RTM Bid – more than 2 price/quantity pairs with same price or quantity will be rejected</a:t>
            </a:r>
          </a:p>
          <a:p>
            <a:pPr lvl="1">
              <a:buFont typeface="Calibri"/>
              <a:buChar char="-"/>
            </a:pPr>
            <a:endParaRPr lang="en-US" sz="14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Market Submission Validation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  <a:cs typeface="Arial"/>
              </a:rPr>
              <a:t>Rules document updated.</a:t>
            </a:r>
          </a:p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1E93A-2C9F-D4F0-B850-D9BED11B4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85200-DA69-76DB-1D9E-755077DCF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88CA4-B323-43D7-E378-B979E0C4EE05}"/>
              </a:ext>
            </a:extLst>
          </p:cNvPr>
          <p:cNvSpPr/>
          <p:nvPr/>
        </p:nvSpPr>
        <p:spPr>
          <a:xfrm>
            <a:off x="3544711" y="5769013"/>
            <a:ext cx="5082742" cy="171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AD1AC0-0D40-AED4-EC4B-2B457C5D0BDB}"/>
              </a:ext>
            </a:extLst>
          </p:cNvPr>
          <p:cNvCxnSpPr>
            <a:cxnSpLocks/>
          </p:cNvCxnSpPr>
          <p:nvPr/>
        </p:nvCxnSpPr>
        <p:spPr>
          <a:xfrm>
            <a:off x="2589291" y="4825497"/>
            <a:ext cx="902395" cy="8972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24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3586D5-EF8F-3583-F653-39C0621CD4F8}"/>
              </a:ext>
            </a:extLst>
          </p:cNvPr>
          <p:cNvSpPr txBox="1">
            <a:spLocks/>
          </p:cNvSpPr>
          <p:nvPr/>
        </p:nvSpPr>
        <p:spPr>
          <a:xfrm>
            <a:off x="311604" y="899432"/>
            <a:ext cx="8534400" cy="51770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en-US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A99A34-80E7-86E7-BED5-D2500AEB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Submission validation update - PROD vs RTC+B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287B2-E34A-59BB-B215-44C30DC7C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1152-AD77-677A-4A9E-76B6E52A4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97" y="965200"/>
            <a:ext cx="2843556" cy="1275014"/>
          </a:xfrm>
          <a:prstGeom prst="rect">
            <a:avLst/>
          </a:prstGeom>
        </p:spPr>
      </p:pic>
      <p:sp>
        <p:nvSpPr>
          <p:cNvPr id="9" name="Equals 8">
            <a:extLst>
              <a:ext uri="{FF2B5EF4-FFF2-40B4-BE49-F238E27FC236}">
                <a16:creationId xmlns:a16="http://schemas.microsoft.com/office/drawing/2014/main" id="{2A0C47CD-D772-143D-4FB8-248A88A086CB}"/>
              </a:ext>
            </a:extLst>
          </p:cNvPr>
          <p:cNvSpPr/>
          <p:nvPr/>
        </p:nvSpPr>
        <p:spPr>
          <a:xfrm>
            <a:off x="3719676" y="1431750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36D5B2-B2F3-5F9E-D0B4-B76F2F0C4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701" y="830880"/>
            <a:ext cx="3292666" cy="1417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F9DE92-8CD2-7F61-8506-DC745F238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418" y="4607323"/>
            <a:ext cx="3447949" cy="15900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7B733-F3EE-1923-2A0D-898BFAE3F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04" y="4607323"/>
            <a:ext cx="3356748" cy="1488790"/>
          </a:xfrm>
          <a:prstGeom prst="rect">
            <a:avLst/>
          </a:prstGeom>
        </p:spPr>
      </p:pic>
      <p:sp>
        <p:nvSpPr>
          <p:cNvPr id="21" name="Equals 20">
            <a:extLst>
              <a:ext uri="{FF2B5EF4-FFF2-40B4-BE49-F238E27FC236}">
                <a16:creationId xmlns:a16="http://schemas.microsoft.com/office/drawing/2014/main" id="{4E5E00B6-A5D4-207A-D304-ABB429C40C43}"/>
              </a:ext>
            </a:extLst>
          </p:cNvPr>
          <p:cNvSpPr/>
          <p:nvPr/>
        </p:nvSpPr>
        <p:spPr>
          <a:xfrm>
            <a:off x="3782645" y="5032683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00A5126-9BC4-7BE6-0297-17B2A5A3F5C9}"/>
              </a:ext>
            </a:extLst>
          </p:cNvPr>
          <p:cNvCxnSpPr>
            <a:cxnSpLocks/>
          </p:cNvCxnSpPr>
          <p:nvPr/>
        </p:nvCxnSpPr>
        <p:spPr>
          <a:xfrm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13C6B3-CDF8-BD01-B64F-80715A5C47FD}"/>
              </a:ext>
            </a:extLst>
          </p:cNvPr>
          <p:cNvCxnSpPr>
            <a:cxnSpLocks/>
          </p:cNvCxnSpPr>
          <p:nvPr/>
        </p:nvCxnSpPr>
        <p:spPr>
          <a:xfrm flipV="1">
            <a:off x="311604" y="965200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604CD5-38FD-0C2E-C09D-CBBA4B8D97B3}"/>
              </a:ext>
            </a:extLst>
          </p:cNvPr>
          <p:cNvCxnSpPr>
            <a:cxnSpLocks/>
          </p:cNvCxnSpPr>
          <p:nvPr/>
        </p:nvCxnSpPr>
        <p:spPr>
          <a:xfrm flipV="1">
            <a:off x="1241220" y="5057125"/>
            <a:ext cx="354178" cy="357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9069C3-9194-BDB2-1D2F-50D178D13898}"/>
              </a:ext>
            </a:extLst>
          </p:cNvPr>
          <p:cNvCxnSpPr>
            <a:cxnSpLocks/>
          </p:cNvCxnSpPr>
          <p:nvPr/>
        </p:nvCxnSpPr>
        <p:spPr>
          <a:xfrm>
            <a:off x="1173916" y="5068976"/>
            <a:ext cx="440713" cy="3456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623F91AD-E84C-BB85-343C-077E98F42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73" y="703506"/>
            <a:ext cx="2438946" cy="69488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TPO – EB/OC - EOC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297F07A9-FEED-962E-AEF4-0A6A13AF3702}"/>
              </a:ext>
            </a:extLst>
          </p:cNvPr>
          <p:cNvSpPr txBox="1">
            <a:spLocks/>
          </p:cNvSpPr>
          <p:nvPr/>
        </p:nvSpPr>
        <p:spPr>
          <a:xfrm>
            <a:off x="482561" y="4345628"/>
            <a:ext cx="1554009" cy="18317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3A28A339-7275-E1CB-D690-DE02130C3FCA}"/>
              </a:ext>
            </a:extLst>
          </p:cNvPr>
          <p:cNvSpPr txBox="1">
            <a:spLocks/>
          </p:cNvSpPr>
          <p:nvPr/>
        </p:nvSpPr>
        <p:spPr>
          <a:xfrm>
            <a:off x="550173" y="2341084"/>
            <a:ext cx="1825559" cy="5623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solidFill>
                  <a:schemeClr val="tx2"/>
                </a:solidFill>
                <a:cs typeface="Arial"/>
              </a:rPr>
              <a:t>RTM EB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AFF59E-E243-A955-603E-357C92343782}"/>
              </a:ext>
            </a:extLst>
          </p:cNvPr>
          <p:cNvCxnSpPr/>
          <p:nvPr/>
        </p:nvCxnSpPr>
        <p:spPr>
          <a:xfrm>
            <a:off x="40471" y="2341085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82AC27-7C1C-F1A8-BE40-A22ACDB01F93}"/>
              </a:ext>
            </a:extLst>
          </p:cNvPr>
          <p:cNvCxnSpPr/>
          <p:nvPr/>
        </p:nvCxnSpPr>
        <p:spPr>
          <a:xfrm>
            <a:off x="-31181" y="4345628"/>
            <a:ext cx="91035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52CF48D-5724-8D07-1722-724C6EEE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04" y="2583664"/>
            <a:ext cx="2989139" cy="16899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D9B81AA-0233-1C36-4AF5-E9692DBDB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3510" y="2583664"/>
            <a:ext cx="3067857" cy="1701792"/>
          </a:xfrm>
          <a:prstGeom prst="rect">
            <a:avLst/>
          </a:prstGeom>
        </p:spPr>
      </p:pic>
      <p:sp>
        <p:nvSpPr>
          <p:cNvPr id="33" name="Equals 32">
            <a:extLst>
              <a:ext uri="{FF2B5EF4-FFF2-40B4-BE49-F238E27FC236}">
                <a16:creationId xmlns:a16="http://schemas.microsoft.com/office/drawing/2014/main" id="{83436DA4-176D-AC97-7C37-45489B32CD15}"/>
              </a:ext>
            </a:extLst>
          </p:cNvPr>
          <p:cNvSpPr/>
          <p:nvPr/>
        </p:nvSpPr>
        <p:spPr>
          <a:xfrm>
            <a:off x="3719676" y="3157619"/>
            <a:ext cx="546051" cy="371475"/>
          </a:xfrm>
          <a:prstGeom prst="mathEqual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930C5D0-DF60-667A-A8D5-3B3625EA67E0}"/>
              </a:ext>
            </a:extLst>
          </p:cNvPr>
          <p:cNvCxnSpPr>
            <a:cxnSpLocks/>
          </p:cNvCxnSpPr>
          <p:nvPr/>
        </p:nvCxnSpPr>
        <p:spPr>
          <a:xfrm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1CB8247-B446-DB3D-D453-FBA9721BDD71}"/>
              </a:ext>
            </a:extLst>
          </p:cNvPr>
          <p:cNvCxnSpPr>
            <a:cxnSpLocks/>
          </p:cNvCxnSpPr>
          <p:nvPr/>
        </p:nvCxnSpPr>
        <p:spPr>
          <a:xfrm flipV="1">
            <a:off x="426624" y="2756259"/>
            <a:ext cx="2829949" cy="1275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ED8F3CAF-3E2A-C63B-239F-B862DF6CB710}"/>
              </a:ext>
            </a:extLst>
          </p:cNvPr>
          <p:cNvSpPr/>
          <p:nvPr/>
        </p:nvSpPr>
        <p:spPr>
          <a:xfrm>
            <a:off x="6473228" y="3012653"/>
            <a:ext cx="289711" cy="786455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ECDA86-58FC-6697-022E-1CD327B1A03C}"/>
              </a:ext>
            </a:extLst>
          </p:cNvPr>
          <p:cNvCxnSpPr>
            <a:cxnSpLocks/>
          </p:cNvCxnSpPr>
          <p:nvPr/>
        </p:nvCxnSpPr>
        <p:spPr>
          <a:xfrm>
            <a:off x="6844420" y="3304515"/>
            <a:ext cx="63374" cy="124485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08E6BC1-2A9E-ABA5-FBB1-2286825F4475}"/>
              </a:ext>
            </a:extLst>
          </p:cNvPr>
          <p:cNvCxnSpPr>
            <a:cxnSpLocks/>
          </p:cNvCxnSpPr>
          <p:nvPr/>
        </p:nvCxnSpPr>
        <p:spPr>
          <a:xfrm flipV="1">
            <a:off x="6907794" y="3012653"/>
            <a:ext cx="289711" cy="416347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1885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C666-F753-C7E5-AD94-9E592D07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B883F-FC95-D946-3723-8BFD684F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Framework: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A8F7C-24EE-05DC-4578-C18EB640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14633"/>
            <a:ext cx="8534400" cy="330016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TAC Approved the </a:t>
            </a:r>
            <a:r>
              <a:rPr lang="en-US" sz="1600" u="sng" dirty="0">
                <a:solidFill>
                  <a:schemeClr val="tx2"/>
                </a:solidFill>
                <a:hlinkClick r:id="rId2"/>
              </a:rPr>
              <a:t>Market Trials Plan</a:t>
            </a:r>
            <a:r>
              <a:rPr lang="en-US" sz="1600" dirty="0">
                <a:solidFill>
                  <a:schemeClr val="tx2"/>
                </a:solidFill>
              </a:rPr>
              <a:t> in October 2024</a:t>
            </a:r>
          </a:p>
          <a:p>
            <a:pPr marL="0" indent="0">
              <a:buNone/>
            </a:pPr>
            <a:endParaRPr lang="en-US" sz="16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tx2"/>
                </a:solidFill>
              </a:rPr>
              <a:t>Discussions with RTC+B Task Force have shaped the Handbooks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#1- QSE Submission Testing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#2- QSE Telemetry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#3- Open Loop SCED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#4- QSE Telemetry Tests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#5- Close-Loop LFC Tests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	Handbook #6- Day-Ahead Market Tests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  <a:hlinkClick r:id="rId3"/>
              </a:rPr>
              <a:t>RTCBTF Homepage </a:t>
            </a: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under Market Trials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98A1A-9210-2F40-B9E5-D6EF8FDDE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3657600"/>
            <a:ext cx="4247801" cy="2789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05AB84-5AB2-19A8-3ED6-D4AC1DA01D01}"/>
              </a:ext>
            </a:extLst>
          </p:cNvPr>
          <p:cNvSpPr/>
          <p:nvPr/>
        </p:nvSpPr>
        <p:spPr>
          <a:xfrm>
            <a:off x="1012723" y="2281084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90407B-3968-45B3-9152-870CFF08E0E7}"/>
              </a:ext>
            </a:extLst>
          </p:cNvPr>
          <p:cNvSpPr/>
          <p:nvPr/>
        </p:nvSpPr>
        <p:spPr>
          <a:xfrm>
            <a:off x="1012723" y="1695725"/>
            <a:ext cx="4419599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0F520-BF82-8EBC-0F27-505F91A7A160}"/>
              </a:ext>
            </a:extLst>
          </p:cNvPr>
          <p:cNvSpPr/>
          <p:nvPr/>
        </p:nvSpPr>
        <p:spPr>
          <a:xfrm>
            <a:off x="1018819" y="2881540"/>
            <a:ext cx="4414683" cy="5997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65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7587-7DDC-197A-148B-FBDE63299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69A28-D94A-F887-2928-D5D1F215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Technical Details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192CBD-41C4-C54E-66EC-C449CEDE6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19433"/>
            <a:ext cx="8534400" cy="5281367"/>
          </a:xfrm>
        </p:spPr>
        <p:txBody>
          <a:bodyPr/>
          <a:lstStyle/>
          <a:p>
            <a:pPr marL="0" indent="0">
              <a:buNone/>
            </a:pPr>
            <a:r>
              <a:rPr lang="en-US" sz="1800" u="sng">
                <a:solidFill>
                  <a:schemeClr val="tx2"/>
                </a:solidFill>
              </a:rPr>
              <a:t>Detailed discussions with TWG have provided technical content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Digital Certificate details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Connectivity/URL details to User Interfaces and APIs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Reminder of how to submit new ICCP requests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RTC and Production Telemetry connectivity</a:t>
            </a: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	Network Model Load Schedule</a:t>
            </a: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All are posted on the</a:t>
            </a: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  <a:hlinkClick r:id="rId2"/>
              </a:rPr>
              <a:t>RTCBTF Homepage </a:t>
            </a:r>
            <a:endParaRPr lang="en-US" sz="16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>
                <a:solidFill>
                  <a:schemeClr val="tx2"/>
                </a:solidFill>
              </a:rPr>
              <a:t>under Technical Details banner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DFEF-B1DC-B994-835B-EAEF36439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412" y="3529013"/>
            <a:ext cx="5482319" cy="23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275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8A02B-5C7F-08EE-0F03-8050233C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Reminder of RTC+B FAQ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EBA4D-D3A7-2E7B-EE72-FE194A129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5CDA0-F36E-518B-7F3C-7A7DDD84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2925"/>
            <a:ext cx="7439025" cy="312849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5C2D484-F222-334C-7725-B0B32225C964}"/>
              </a:ext>
            </a:extLst>
          </p:cNvPr>
          <p:cNvCxnSpPr>
            <a:cxnSpLocks/>
          </p:cNvCxnSpPr>
          <p:nvPr/>
        </p:nvCxnSpPr>
        <p:spPr>
          <a:xfrm flipH="1" flipV="1">
            <a:off x="1137557" y="4807406"/>
            <a:ext cx="228600" cy="458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484CBD4-C681-CDC8-AE82-F8453E9EA987}"/>
              </a:ext>
            </a:extLst>
          </p:cNvPr>
          <p:cNvSpPr txBox="1"/>
          <p:nvPr/>
        </p:nvSpPr>
        <p:spPr>
          <a:xfrm>
            <a:off x="382756" y="527627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Worksheets for categories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97E01-354D-C4ED-F21D-B160AF013CC8}"/>
              </a:ext>
            </a:extLst>
          </p:cNvPr>
          <p:cNvSpPr/>
          <p:nvPr/>
        </p:nvSpPr>
        <p:spPr>
          <a:xfrm>
            <a:off x="55789" y="3739028"/>
            <a:ext cx="765674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08B6-565E-FD74-550F-8639462800E9}"/>
              </a:ext>
            </a:extLst>
          </p:cNvPr>
          <p:cNvSpPr txBox="1"/>
          <p:nvPr/>
        </p:nvSpPr>
        <p:spPr>
          <a:xfrm>
            <a:off x="228600" y="838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Posted on RTCBTF Home Page under Key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Common questions/responses in Excel Workbook (target weekly updates)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Search workbook for Key Words </a:t>
            </a:r>
          </a:p>
        </p:txBody>
      </p:sp>
    </p:spTree>
    <p:extLst>
      <p:ext uri="{BB962C8B-B14F-4D97-AF65-F5344CB8AC3E}">
        <p14:creationId xmlns:p14="http://schemas.microsoft.com/office/powerpoint/2010/main" val="427880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DB268F-57EF-D5F3-4C06-FF1106E59A1E}"/>
              </a:ext>
            </a:extLst>
          </p:cNvPr>
          <p:cNvCxnSpPr>
            <a:cxnSpLocks/>
          </p:cNvCxnSpPr>
          <p:nvPr/>
        </p:nvCxnSpPr>
        <p:spPr>
          <a:xfrm>
            <a:off x="7828513" y="1130528"/>
            <a:ext cx="25868" cy="29740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12934A-26A9-BE81-294F-7959E8CC0F88}"/>
              </a:ext>
            </a:extLst>
          </p:cNvPr>
          <p:cNvCxnSpPr>
            <a:cxnSpLocks/>
          </p:cNvCxnSpPr>
          <p:nvPr/>
        </p:nvCxnSpPr>
        <p:spPr>
          <a:xfrm>
            <a:off x="5822442" y="1226820"/>
            <a:ext cx="4885" cy="17401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llout: Up Arrow 48">
            <a:extLst>
              <a:ext uri="{FF2B5EF4-FFF2-40B4-BE49-F238E27FC236}">
                <a16:creationId xmlns:a16="http://schemas.microsoft.com/office/drawing/2014/main" id="{C4CFD68A-8338-20FF-1D15-DA6E7E0B42DC}"/>
              </a:ext>
            </a:extLst>
          </p:cNvPr>
          <p:cNvSpPr/>
          <p:nvPr/>
        </p:nvSpPr>
        <p:spPr>
          <a:xfrm>
            <a:off x="7860496" y="3098440"/>
            <a:ext cx="1118477" cy="992570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llout: Up Arrow 45">
            <a:extLst>
              <a:ext uri="{FF2B5EF4-FFF2-40B4-BE49-F238E27FC236}">
                <a16:creationId xmlns:a16="http://schemas.microsoft.com/office/drawing/2014/main" id="{258F6389-5056-30A5-20DD-6E03B20A6426}"/>
              </a:ext>
            </a:extLst>
          </p:cNvPr>
          <p:cNvSpPr/>
          <p:nvPr/>
        </p:nvSpPr>
        <p:spPr>
          <a:xfrm>
            <a:off x="4139825" y="3098440"/>
            <a:ext cx="3688688" cy="992570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llout: Up Arrow 44">
            <a:extLst>
              <a:ext uri="{FF2B5EF4-FFF2-40B4-BE49-F238E27FC236}">
                <a16:creationId xmlns:a16="http://schemas.microsoft.com/office/drawing/2014/main" id="{A8B296CF-89BF-A21C-30E4-3C25A415F79B}"/>
              </a:ext>
            </a:extLst>
          </p:cNvPr>
          <p:cNvSpPr/>
          <p:nvPr/>
        </p:nvSpPr>
        <p:spPr>
          <a:xfrm>
            <a:off x="1087260" y="3099348"/>
            <a:ext cx="3064045" cy="99257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C99DA3-0E15-3E33-06DE-669A0E837A28}"/>
              </a:ext>
            </a:extLst>
          </p:cNvPr>
          <p:cNvCxnSpPr>
            <a:cxnSpLocks/>
          </p:cNvCxnSpPr>
          <p:nvPr/>
        </p:nvCxnSpPr>
        <p:spPr>
          <a:xfrm flipH="1">
            <a:off x="4157581" y="1226820"/>
            <a:ext cx="6729" cy="2219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FAA3BE-1DF0-B1BA-D3A8-151B1601CC6A}"/>
              </a:ext>
            </a:extLst>
          </p:cNvPr>
          <p:cNvCxnSpPr>
            <a:cxnSpLocks/>
          </p:cNvCxnSpPr>
          <p:nvPr/>
        </p:nvCxnSpPr>
        <p:spPr>
          <a:xfrm flipH="1">
            <a:off x="2592155" y="1226820"/>
            <a:ext cx="28969" cy="16263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BA8E16-40F8-6DE7-3654-1F5652E27357}"/>
              </a:ext>
            </a:extLst>
          </p:cNvPr>
          <p:cNvCxnSpPr>
            <a:cxnSpLocks/>
          </p:cNvCxnSpPr>
          <p:nvPr/>
        </p:nvCxnSpPr>
        <p:spPr>
          <a:xfrm flipH="1">
            <a:off x="1087261" y="1226820"/>
            <a:ext cx="34798" cy="28487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RTC+B Market Submissions -</a:t>
            </a:r>
            <a:r>
              <a:rPr lang="en-US" sz="1600" dirty="0"/>
              <a:t> </a:t>
            </a:r>
            <a:r>
              <a:rPr lang="en-US" dirty="0"/>
              <a:t>Systems configurations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2618441" y="2125535"/>
            <a:ext cx="1561656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RTC QSE 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4164625" y="2125535"/>
            <a:ext cx="1657817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Open-loop 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RTC SCED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822443" y="2126590"/>
            <a:ext cx="2006070" cy="910365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&amp; Periodic Closed-loop SCED/LFC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2619727" y="1556611"/>
            <a:ext cx="789194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3362585" y="1556611"/>
            <a:ext cx="81751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4151305" y="1556611"/>
            <a:ext cx="84511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4971533" y="1565280"/>
            <a:ext cx="796539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748506" y="1565280"/>
            <a:ext cx="7587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486711" y="1565280"/>
            <a:ext cx="603818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068495" y="1565280"/>
            <a:ext cx="717282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7785777" y="1565280"/>
            <a:ext cx="1091523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1062586" y="112320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03/2025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550642" y="113052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05/2025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801810" y="112597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09/2025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7867389" y="1087620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Go-Live</a:t>
            </a:r>
          </a:p>
          <a:p>
            <a:r>
              <a:rPr lang="en-US" sz="1200"/>
              <a:t>12/5/25*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063DA-CBE7-2F20-B567-C6BEDD268778}"/>
              </a:ext>
            </a:extLst>
          </p:cNvPr>
          <p:cNvSpPr/>
          <p:nvPr/>
        </p:nvSpPr>
        <p:spPr>
          <a:xfrm>
            <a:off x="1830924" y="1549285"/>
            <a:ext cx="78751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Apr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657172-2A8A-1133-136D-39B6F9AA4A3D}"/>
              </a:ext>
            </a:extLst>
          </p:cNvPr>
          <p:cNvSpPr/>
          <p:nvPr/>
        </p:nvSpPr>
        <p:spPr>
          <a:xfrm>
            <a:off x="1120708" y="1549285"/>
            <a:ext cx="779557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Mar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A4BE0-7FC2-429B-C93E-DF976D694308}"/>
              </a:ext>
            </a:extLst>
          </p:cNvPr>
          <p:cNvSpPr/>
          <p:nvPr/>
        </p:nvSpPr>
        <p:spPr>
          <a:xfrm>
            <a:off x="219637" y="1549285"/>
            <a:ext cx="892831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Feb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21F118-260E-F037-9CFA-D81A17929FA6}"/>
              </a:ext>
            </a:extLst>
          </p:cNvPr>
          <p:cNvSpPr/>
          <p:nvPr/>
        </p:nvSpPr>
        <p:spPr>
          <a:xfrm>
            <a:off x="1120708" y="2125535"/>
            <a:ext cx="147765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Optional: RTC QSE/Vendor Developer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Submission Testing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2B9A18-6378-834C-6B94-1AE875932493}"/>
              </a:ext>
            </a:extLst>
          </p:cNvPr>
          <p:cNvSpPr txBox="1"/>
          <p:nvPr/>
        </p:nvSpPr>
        <p:spPr>
          <a:xfrm>
            <a:off x="4146554" y="1089298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Start </a:t>
            </a:r>
          </a:p>
          <a:p>
            <a:r>
              <a:rPr lang="en-US" sz="1200"/>
              <a:t>07/2025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AA021C-15FE-AF84-3DE5-A4D44D5E07E3}"/>
              </a:ext>
            </a:extLst>
          </p:cNvPr>
          <p:cNvSpPr/>
          <p:nvPr/>
        </p:nvSpPr>
        <p:spPr>
          <a:xfrm>
            <a:off x="788864" y="3320558"/>
            <a:ext cx="36167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MOTE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MOTE URL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E1150-A6CE-E8EF-27D9-A13A443730CF}"/>
              </a:ext>
            </a:extLst>
          </p:cNvPr>
          <p:cNvSpPr/>
          <p:nvPr/>
        </p:nvSpPr>
        <p:spPr>
          <a:xfrm>
            <a:off x="3571372" y="3320558"/>
            <a:ext cx="43963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Certificate</a:t>
            </a:r>
            <a:r>
              <a:rPr lang="en-US" sz="1100">
                <a:solidFill>
                  <a:schemeClr val="tx1"/>
                </a:solidFill>
              </a:rPr>
              <a:t>: Current Production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Env</a:t>
            </a:r>
            <a:r>
              <a:rPr lang="en-US" sz="1100">
                <a:solidFill>
                  <a:schemeClr val="tx1"/>
                </a:solidFill>
              </a:rPr>
              <a:t>: ERCOT RTC Market Trial</a:t>
            </a:r>
          </a:p>
          <a:p>
            <a:pPr algn="ctr"/>
            <a:r>
              <a:rPr lang="en-US" sz="1100" b="1">
                <a:solidFill>
                  <a:schemeClr val="tx1"/>
                </a:solidFill>
              </a:rPr>
              <a:t>URL</a:t>
            </a:r>
            <a:r>
              <a:rPr lang="en-US" sz="1100">
                <a:solidFill>
                  <a:schemeClr val="tx1"/>
                </a:solidFill>
              </a:rPr>
              <a:t>: RTC MIS Market Trial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46BEF0-EAEE-C3E7-2D0D-8118E0E63277}"/>
              </a:ext>
            </a:extLst>
          </p:cNvPr>
          <p:cNvSpPr/>
          <p:nvPr/>
        </p:nvSpPr>
        <p:spPr>
          <a:xfrm>
            <a:off x="7805168" y="3320558"/>
            <a:ext cx="1167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Cert</a:t>
            </a:r>
            <a:r>
              <a:rPr lang="en-US" sz="1050">
                <a:solidFill>
                  <a:schemeClr val="tx1"/>
                </a:solidFill>
              </a:rPr>
              <a:t>: Production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Env</a:t>
            </a:r>
            <a:r>
              <a:rPr lang="en-US" sz="1050">
                <a:solidFill>
                  <a:schemeClr val="tx1"/>
                </a:solidFill>
              </a:rPr>
              <a:t>: Prod</a:t>
            </a:r>
          </a:p>
          <a:p>
            <a:pPr algn="ctr"/>
            <a:r>
              <a:rPr lang="en-US" sz="1050" b="1">
                <a:solidFill>
                  <a:schemeClr val="tx1"/>
                </a:solidFill>
              </a:rPr>
              <a:t>URL</a:t>
            </a:r>
            <a:r>
              <a:rPr lang="en-US" sz="1050">
                <a:solidFill>
                  <a:schemeClr val="tx1"/>
                </a:solidFill>
              </a:rPr>
              <a:t>: MIS Prod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11D675-D684-D8CB-2FC9-424D6C033CC7}"/>
              </a:ext>
            </a:extLst>
          </p:cNvPr>
          <p:cNvSpPr txBox="1"/>
          <p:nvPr/>
        </p:nvSpPr>
        <p:spPr>
          <a:xfrm>
            <a:off x="395202" y="4350754"/>
            <a:ext cx="82419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QSE/Vendor developer can use MOTE certificates &amp; RTC MIS MOTE API URL to test the submissions until end of submission testing phase (end of June) as needed. </a:t>
            </a:r>
            <a:r>
              <a:rPr lang="en-US" sz="1200" i="1" dirty="0"/>
              <a:t>At the start of the Open Loop testing, RTC MOTE MIS URLs will be disabled.</a:t>
            </a:r>
          </a:p>
          <a:p>
            <a:r>
              <a:rPr lang="en-US" sz="1200" b="1" u="sng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u="sng" dirty="0"/>
              <a:t>URL links:</a:t>
            </a:r>
            <a:r>
              <a:rPr lang="en-US" sz="1200" b="1" dirty="0"/>
              <a:t> </a:t>
            </a:r>
            <a:r>
              <a:rPr lang="en-US" sz="1200" dirty="0"/>
              <a:t>RTC MOTE and Market Trial URL links to be used for MMSUI, OSUI and API submissions. Actual links are provided in next slide.</a:t>
            </a:r>
          </a:p>
          <a:p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For notifications/responses to MPs from RTC Market Trials environment, MP will need to provide the listener URL to ERCOT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01DA1443-B804-8C42-A6C3-98FF64923F8E}"/>
              </a:ext>
            </a:extLst>
          </p:cNvPr>
          <p:cNvSpPr/>
          <p:nvPr/>
        </p:nvSpPr>
        <p:spPr>
          <a:xfrm rot="10800000">
            <a:off x="5708794" y="4075575"/>
            <a:ext cx="550749" cy="126140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D63F9516-6395-5ABA-2C70-08AAE2A8F712}"/>
              </a:ext>
            </a:extLst>
          </p:cNvPr>
          <p:cNvSpPr/>
          <p:nvPr/>
        </p:nvSpPr>
        <p:spPr>
          <a:xfrm>
            <a:off x="1657810" y="3212638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D1F25D-FA8C-4B5A-ECFA-F17AD8712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37" y="623496"/>
            <a:ext cx="7173326" cy="5611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Calendar for October/November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98437" y="3287249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855406" y="1403855"/>
            <a:ext cx="2354646" cy="2025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1AD7BC-38F9-C76A-B6F9-BD5E2431C35C}"/>
              </a:ext>
            </a:extLst>
          </p:cNvPr>
          <p:cNvSpPr txBox="1"/>
          <p:nvPr/>
        </p:nvSpPr>
        <p:spPr>
          <a:xfrm>
            <a:off x="2132855" y="6319804"/>
            <a:ext cx="67063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NCLR s/provide = NCLR can use self-provision in SCED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3210052" y="1306210"/>
            <a:ext cx="256854" cy="255639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RTC+B Market Submissions -</a:t>
            </a:r>
            <a:r>
              <a:rPr lang="en-US" sz="2000"/>
              <a:t> </a:t>
            </a:r>
            <a:r>
              <a:rPr lang="en-US"/>
              <a:t>Systems configurations</a:t>
            </a:r>
            <a:br>
              <a:rPr lang="en-US"/>
            </a:br>
            <a:r>
              <a:rPr lang="en-US" sz="2000"/>
              <a:t>(Updated with URLs)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-85060" y="764406"/>
            <a:ext cx="8534400" cy="85401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RTC+B Market Trials and Go-live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13A883-B02D-CB28-F0A7-64F42809F0BB}"/>
              </a:ext>
            </a:extLst>
          </p:cNvPr>
          <p:cNvGraphicFramePr>
            <a:graphicFrameLocks noGrp="1"/>
          </p:cNvGraphicFramePr>
          <p:nvPr/>
        </p:nvGraphicFramePr>
        <p:xfrm>
          <a:off x="182033" y="1477823"/>
          <a:ext cx="8657167" cy="3947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val="1201586897"/>
                    </a:ext>
                  </a:extLst>
                </a:gridCol>
                <a:gridCol w="1003927">
                  <a:extLst>
                    <a:ext uri="{9D8B030D-6E8A-4147-A177-3AD203B41FA5}">
                      <a16:colId xmlns:a16="http://schemas.microsoft.com/office/drawing/2014/main" val="4091205400"/>
                    </a:ext>
                  </a:extLst>
                </a:gridCol>
                <a:gridCol w="3224470">
                  <a:extLst>
                    <a:ext uri="{9D8B030D-6E8A-4147-A177-3AD203B41FA5}">
                      <a16:colId xmlns:a16="http://schemas.microsoft.com/office/drawing/2014/main" val="2932045821"/>
                    </a:ext>
                  </a:extLst>
                </a:gridCol>
                <a:gridCol w="3086985">
                  <a:extLst>
                    <a:ext uri="{9D8B030D-6E8A-4147-A177-3AD203B41FA5}">
                      <a16:colId xmlns:a16="http://schemas.microsoft.com/office/drawing/2014/main" val="2830311425"/>
                    </a:ext>
                  </a:extLst>
                </a:gridCol>
              </a:tblGrid>
              <a:tr h="318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RTC Phase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Digital Certificate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MMSUI / OSUI URL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API / WAN URL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590528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Vendor/QSE Submissions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MOTE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MOTE MIS URLs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RTC MOTE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 dirty="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https://testmarkettrialsapi.wan.ercot.com/NodalAPI/EWS/</a:t>
                      </a:r>
                      <a:endParaRPr lang="en-US" sz="1100" u="none" strike="noStrike" kern="1200" dirty="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878641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Open Loop and Closed Loop Testing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https://markettrials.ercot.com/mmsui/mmsui/displayTradesLanding.action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10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https://markettrials.ercot.com/osrui/osrui/Summary.action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RTC Market Trial API/WAN URL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100" u="none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https://markettrialsapi.wan.ercot.com/NodalAPI/EWS/</a:t>
                      </a:r>
                      <a:endParaRPr lang="en-US" sz="1100" u="none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66834"/>
                  </a:ext>
                </a:extLst>
              </a:tr>
              <a:tr h="390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From RTC Go-live onwards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Current Production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sng" strike="noStrike">
                          <a:effectLst/>
                        </a:rPr>
                        <a:t>Current Prod MIS URL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mmsui</a:t>
                      </a:r>
                      <a:b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sng" strike="noStrike" kern="1200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mis.ercot.com/</a:t>
                      </a:r>
                      <a:r>
                        <a:rPr lang="en-US" sz="1100" u="sng" strike="noStrike" kern="1200" err="1">
                          <a:solidFill>
                            <a:schemeClr val="accent4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osui</a:t>
                      </a:r>
                      <a:endParaRPr lang="en-US" sz="1100" u="sng" strike="noStrike" kern="1200">
                        <a:solidFill>
                          <a:schemeClr val="accent4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New Production API/WAN URL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1284"/>
                  </a:ext>
                </a:extLst>
              </a:tr>
            </a:tbl>
          </a:graphicData>
        </a:graphic>
      </p:graphicFrame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072CC035-AE87-3760-2F5E-5BCCFB35BD1D}"/>
              </a:ext>
            </a:extLst>
          </p:cNvPr>
          <p:cNvSpPr/>
          <p:nvPr/>
        </p:nvSpPr>
        <p:spPr>
          <a:xfrm>
            <a:off x="2936003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619DC5D-98E5-ECCD-2EE9-BD20C7EC463E}"/>
              </a:ext>
            </a:extLst>
          </p:cNvPr>
          <p:cNvSpPr/>
          <p:nvPr/>
        </p:nvSpPr>
        <p:spPr>
          <a:xfrm>
            <a:off x="6323215" y="2102573"/>
            <a:ext cx="2019748" cy="1125416"/>
          </a:xfrm>
          <a:prstGeom prst="mathMultipl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39316-7FC1-7A0B-3A6D-A161EE6753EF}"/>
              </a:ext>
            </a:extLst>
          </p:cNvPr>
          <p:cNvSpPr/>
          <p:nvPr/>
        </p:nvSpPr>
        <p:spPr>
          <a:xfrm>
            <a:off x="1" y="3227989"/>
            <a:ext cx="8961966" cy="156032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16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D551-A04F-2165-E81D-E0D8C267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RTC+B Market Submissions -</a:t>
            </a:r>
            <a:r>
              <a:rPr lang="en-US" sz="2000" dirty="0"/>
              <a:t> </a:t>
            </a:r>
            <a:r>
              <a:rPr lang="en-US" dirty="0"/>
              <a:t>Systems configurations</a:t>
            </a:r>
            <a:br>
              <a:rPr lang="en-US" dirty="0"/>
            </a:br>
            <a:r>
              <a:rPr lang="en-US" u="sng" dirty="0"/>
              <a:t>Public Key Update for WAN/API submissions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3208117-FCBF-86B6-E8F1-E9022CB75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46298"/>
            <a:ext cx="8534400" cy="5096525"/>
          </a:xfrm>
        </p:spPr>
        <p:txBody>
          <a:bodyPr/>
          <a:lstStyle/>
          <a:p>
            <a:r>
              <a:rPr lang="en-US" sz="1400" dirty="0"/>
              <a:t>For API/WAN submissions into Market Trials environments, need to download public keys and place into the keystore location in system being used for RTC+B submissions.</a:t>
            </a:r>
          </a:p>
          <a:p>
            <a:endParaRPr lang="en-US" sz="1400" dirty="0"/>
          </a:p>
          <a:p>
            <a:r>
              <a:rPr lang="en-US" sz="1400" dirty="0"/>
              <a:t>No change to digital user certificates – continue to use existing MOTE and Production Certificates</a:t>
            </a:r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 Trial API Public key location: </a:t>
            </a:r>
            <a:r>
              <a:rPr lang="en-US" sz="16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https://www.ercot.com/services/mdt/webservices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3A2A5-7F17-7263-7E2B-1CDEC7071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B2D2FC-6B82-231F-FD22-37E96BBFA599}"/>
              </a:ext>
            </a:extLst>
          </p:cNvPr>
          <p:cNvSpPr txBox="1">
            <a:spLocks/>
          </p:cNvSpPr>
          <p:nvPr/>
        </p:nvSpPr>
        <p:spPr>
          <a:xfrm>
            <a:off x="380999" y="1254642"/>
            <a:ext cx="8358963" cy="4508205"/>
          </a:xfrm>
          <a:prstGeom prst="rect">
            <a:avLst/>
          </a:prstGeom>
        </p:spPr>
        <p:txBody>
          <a:bodyPr lIns="274320" tIns="274320" rIns="274320" bIns="27432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2B08E5-B28E-06FF-17E2-551CB88C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5" y="3300146"/>
            <a:ext cx="8358964" cy="2462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2D53AA-8463-ABF8-FFC1-558B2E5931FA}"/>
              </a:ext>
            </a:extLst>
          </p:cNvPr>
          <p:cNvSpPr/>
          <p:nvPr/>
        </p:nvSpPr>
        <p:spPr>
          <a:xfrm>
            <a:off x="304800" y="4963886"/>
            <a:ext cx="8435162" cy="639472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Current issues/updates:</a:t>
            </a: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Issues: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Last week DAM Offers rejected after 10am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DAM was not re-set from 10am default DAM close to noon DAM close</a:t>
            </a:r>
          </a:p>
          <a:p>
            <a:pPr lvl="4"/>
            <a:r>
              <a:rPr lang="en-US" sz="1200" dirty="0">
                <a:solidFill>
                  <a:schemeClr val="tx2"/>
                </a:solidFill>
                <a:cs typeface="Arial"/>
              </a:rPr>
              <a:t>Short term-extended DAM window</a:t>
            </a:r>
          </a:p>
          <a:p>
            <a:pPr lvl="4"/>
            <a:r>
              <a:rPr lang="en-US" sz="1200" dirty="0">
                <a:solidFill>
                  <a:schemeClr val="tx2"/>
                </a:solidFill>
                <a:cs typeface="Arial"/>
              </a:rPr>
              <a:t>Long-term put internal checks in place to set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QSE COP Insufficiency- HRUC failing on Wed/Thru</a:t>
            </a:r>
          </a:p>
          <a:p>
            <a:pPr lvl="3"/>
            <a:r>
              <a:rPr lang="en-US" sz="1200" dirty="0">
                <a:solidFill>
                  <a:srgbClr val="C00000"/>
                </a:solidFill>
                <a:cs typeface="Arial"/>
              </a:rPr>
              <a:t>QSEs- please support COP submissions Wed/</a:t>
            </a:r>
            <a:r>
              <a:rPr lang="en-US" sz="1200" dirty="0" err="1">
                <a:solidFill>
                  <a:srgbClr val="C00000"/>
                </a:solidFill>
                <a:cs typeface="Arial"/>
              </a:rPr>
              <a:t>Thur</a:t>
            </a: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 lvl="3"/>
            <a:r>
              <a:rPr lang="en-US" sz="1200" dirty="0">
                <a:solidFill>
                  <a:srgbClr val="C00000"/>
                </a:solidFill>
                <a:cs typeface="Arial"/>
              </a:rPr>
              <a:t>HRUC captures data needed for NCLR self-provision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ERCOT still working to minimize Phase 2 validation impacts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SCED LFC issues being worked</a:t>
            </a: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Update: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DAM submissions timeline extended to noon for each RTC DAM OD</a:t>
            </a:r>
          </a:p>
          <a:p>
            <a:pPr lvl="3"/>
            <a:r>
              <a:rPr lang="en-US" sz="1200" dirty="0">
                <a:solidFill>
                  <a:schemeClr val="tx2"/>
                </a:solidFill>
                <a:cs typeface="Arial"/>
              </a:rPr>
              <a:t>Prevent confusion with production</a:t>
            </a:r>
          </a:p>
          <a:p>
            <a:pPr lvl="3"/>
            <a:r>
              <a:rPr lang="en-US" sz="1400" dirty="0">
                <a:solidFill>
                  <a:schemeClr val="tx2"/>
                </a:solidFill>
                <a:cs typeface="Arial"/>
              </a:rPr>
              <a:t>Give more time after Prod DAM to populate RTC DAM</a:t>
            </a:r>
          </a:p>
          <a:p>
            <a:endParaRPr lang="en-US" sz="1800" dirty="0">
              <a:solidFill>
                <a:schemeClr val="accent3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64CD0-BFD1-597B-680D-7BCBF37FC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A7141-D7EC-B9D0-2E01-A4667BC5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Scorecards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7A96F-B542-479E-56A0-F0F017E18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Expectations similar to August “Monitored Operating Days”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	See next 2 slides for prior week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551E1-E109-05FE-A7EF-337199C58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F2EF1-A916-0D46-9132-772A02C8C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0AC5-F308-7D64-D58F-CC97385E4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 dirty="0"/>
              <a:t>Scorecard 3A for </a:t>
            </a:r>
            <a:br>
              <a:rPr lang="en-US" sz="2000" dirty="0"/>
            </a:br>
            <a:r>
              <a:rPr lang="en-US" sz="2000" dirty="0"/>
              <a:t>Handbook 3-</a:t>
            </a:r>
            <a:br>
              <a:rPr lang="en-US" sz="2000" dirty="0"/>
            </a:br>
            <a:r>
              <a:rPr lang="en-US" sz="2000" dirty="0"/>
              <a:t>Market submission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7F2F6-B61B-CD30-E2DF-6314C1E1E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78F9D1-6E45-B2E7-6B42-1724A552DDF1}"/>
              </a:ext>
            </a:extLst>
          </p:cNvPr>
          <p:cNvSpPr txBox="1"/>
          <p:nvPr/>
        </p:nvSpPr>
        <p:spPr>
          <a:xfrm>
            <a:off x="110699" y="1295400"/>
            <a:ext cx="2783962" cy="36317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Scores for QSEs with Resources – Appropriate submissions made for each owned resources.</a:t>
            </a:r>
          </a:p>
          <a:p>
            <a:endParaRPr lang="en-US" sz="1400" dirty="0"/>
          </a:p>
          <a:p>
            <a:r>
              <a:rPr lang="en-US" sz="1400" dirty="0">
                <a:cs typeface="Arial"/>
              </a:rPr>
              <a:t>COP – </a:t>
            </a:r>
            <a:r>
              <a:rPr lang="en-US" sz="1200" dirty="0">
                <a:cs typeface="Arial"/>
              </a:rPr>
              <a:t>ALL</a:t>
            </a:r>
          </a:p>
          <a:p>
            <a:r>
              <a:rPr lang="en-US" sz="1400" dirty="0">
                <a:cs typeface="Arial"/>
              </a:rPr>
              <a:t>TPO – </a:t>
            </a:r>
            <a:r>
              <a:rPr lang="en-US" sz="1200" dirty="0">
                <a:cs typeface="Arial"/>
              </a:rPr>
              <a:t>Gen, ESR, CLR</a:t>
            </a:r>
          </a:p>
          <a:p>
            <a:r>
              <a:rPr lang="en-US" sz="1400" dirty="0">
                <a:cs typeface="Arial"/>
              </a:rPr>
              <a:t>ASO – </a:t>
            </a:r>
            <a:r>
              <a:rPr lang="en-US" sz="1200" dirty="0">
                <a:cs typeface="Arial"/>
              </a:rPr>
              <a:t>AS Qualified Resources</a:t>
            </a: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r>
              <a:rPr lang="en-US" sz="1200" b="1" dirty="0">
                <a:solidFill>
                  <a:srgbClr val="C00000"/>
                </a:solidFill>
                <a:cs typeface="Arial"/>
              </a:rPr>
              <a:t>System Wide Score last week:</a:t>
            </a: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endParaRPr lang="en-US" sz="1200" b="1" dirty="0">
              <a:solidFill>
                <a:srgbClr val="C00000"/>
              </a:solidFill>
              <a:cs typeface="Arial"/>
            </a:endParaRPr>
          </a:p>
          <a:p>
            <a:r>
              <a:rPr lang="en-US" dirty="0"/>
              <a:t>Scoring: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FC76CD-3E8B-3E71-03C5-76AB7955BFF1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F2EC38D-C2BB-C31F-F4DC-C3AD97990978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5EF2925-87C1-FA71-C375-5BC2B3CE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8" y="5036740"/>
            <a:ext cx="2783962" cy="1051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23D36-64BB-79FB-A5A7-D45C3C86C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534" y="0"/>
            <a:ext cx="2942750" cy="6324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8D8327-42D2-48FA-EA47-3921B3FFF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836" y="0"/>
            <a:ext cx="2837768" cy="63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F6E45-B19F-AF05-8557-3B36FC622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079" y="3770488"/>
            <a:ext cx="15335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1184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CE88CD-E9E0-4BB6-AD83-C594282F53DE}">
  <ds:schemaRefs>
    <ds:schemaRef ds:uri="8d5ee879-813f-4fb9-b7c2-a59846c21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8d5ee879-813f-4fb9-b7c2-a59846c21ae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</TotalTime>
  <Words>3775</Words>
  <Application>Microsoft Office PowerPoint</Application>
  <PresentationFormat>On-screen Show (4:3)</PresentationFormat>
  <Paragraphs>679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Aptos</vt:lpstr>
      <vt:lpstr>Aptos Narrow</vt:lpstr>
      <vt:lpstr>Arial</vt:lpstr>
      <vt:lpstr>Calibri</vt:lpstr>
      <vt:lpstr>Courier New</vt:lpstr>
      <vt:lpstr>Symbol</vt:lpstr>
      <vt:lpstr>Cover Slide</vt:lpstr>
      <vt:lpstr>Horizontal Theme</vt:lpstr>
      <vt:lpstr>PowerPoint Presentation</vt:lpstr>
      <vt:lpstr>Outline</vt:lpstr>
      <vt:lpstr>PowerPoint Presentation</vt:lpstr>
      <vt:lpstr>PowerPoint Presentation</vt:lpstr>
      <vt:lpstr>PowerPoint Presentation</vt:lpstr>
      <vt:lpstr>Market Trials Calendar for October/November </vt:lpstr>
      <vt:lpstr>Market Trials known issues/updates</vt:lpstr>
      <vt:lpstr>Scorecards </vt:lpstr>
      <vt:lpstr>Scorecard 3A for  Handbook 3- Market submission: </vt:lpstr>
      <vt:lpstr>Scorecard 3B for  Handbook 3-  Acceptable Telemetry point values received by ERCOT for active resources </vt:lpstr>
      <vt:lpstr>Day-Ahead Market Results</vt:lpstr>
      <vt:lpstr>Current vs RTC DAM Participation – OD 10/01/25</vt:lpstr>
      <vt:lpstr>AS Quantities and Prices - DAM RTC OD 10/01/25</vt:lpstr>
      <vt:lpstr>AS Self-Provision Observations for OD 9/24</vt:lpstr>
      <vt:lpstr>SCED Analysis/Observations in Appendix</vt:lpstr>
      <vt:lpstr>This week:</vt:lpstr>
      <vt:lpstr>Rest of Oct Trials</vt:lpstr>
      <vt:lpstr>Upcoming Testing </vt:lpstr>
      <vt:lpstr>Initial Look at November</vt:lpstr>
      <vt:lpstr>Wrap-Up and Questions</vt:lpstr>
      <vt:lpstr>APPENDIX- Supporting Materials</vt:lpstr>
      <vt:lpstr>Summary of SCED functionality</vt:lpstr>
      <vt:lpstr>RTC+B Market Trials Summary 10-01-2025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Congestion Rent</vt:lpstr>
      <vt:lpstr>Dispatchable Capacity</vt:lpstr>
      <vt:lpstr>Ancillary Service Demand Curves</vt:lpstr>
      <vt:lpstr>RTC+B Market Trials Summary 10-02-2025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Congestion Rent</vt:lpstr>
      <vt:lpstr>Dispatchable Capacity</vt:lpstr>
      <vt:lpstr>Ancillary Service Demand Curves</vt:lpstr>
      <vt:lpstr>Day-Ahead Market </vt:lpstr>
      <vt:lpstr>DAM Operating Day (OD) Test</vt:lpstr>
      <vt:lpstr>DAM Operating Day (OD) Test – Pre DAM</vt:lpstr>
      <vt:lpstr>DAM Operating Day (OD) Test – Post DAM</vt:lpstr>
      <vt:lpstr>NCLR Self-Provision   Reminder:  AS Self-Provision is a special design to allow Non-Controllable Load Resources to self-provide their AS Responsibilities into/through  SCED/Real-Time Market </vt:lpstr>
      <vt:lpstr>NCLR Resource Status Codes</vt:lpstr>
      <vt:lpstr>Ramp Rates and Capabilities</vt:lpstr>
      <vt:lpstr>Self-Provision Achieved via Telemetry Points for NCLRs</vt:lpstr>
      <vt:lpstr>The Self-Provision Checklist</vt:lpstr>
      <vt:lpstr>Scenario 1</vt:lpstr>
      <vt:lpstr>Telemetry Screening for Scorecard 3B for Handbook 3 Acceptable Telemetry Point values received by ERCOT for active resources.</vt:lpstr>
      <vt:lpstr>RTC+B Telemetry points screening/validation</vt:lpstr>
      <vt:lpstr>RTC+B New Reports Posted to the ERCOT Website</vt:lpstr>
      <vt:lpstr>Submission validation update - PROD vs RTC+B</vt:lpstr>
      <vt:lpstr>Submission validation update - PROD vs RTC+B</vt:lpstr>
      <vt:lpstr>Market Trials Framework: </vt:lpstr>
      <vt:lpstr>Market Trials Technical Details </vt:lpstr>
      <vt:lpstr>Reminder of RTC+B FAQ</vt:lpstr>
      <vt:lpstr>PowerPoint Presentation</vt:lpstr>
      <vt:lpstr>RTC+B Market Submissions - Systems configurations (Updated with URLs)</vt:lpstr>
      <vt:lpstr>RTC+B Market Submissions - Systems configurations Public Key Update for WAN/API submissions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106</cp:revision>
  <cp:lastPrinted>2017-10-10T21:31:05Z</cp:lastPrinted>
  <dcterms:created xsi:type="dcterms:W3CDTF">2016-01-21T15:20:31Z</dcterms:created>
  <dcterms:modified xsi:type="dcterms:W3CDTF">2025-10-06T14:31:48Z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2025-06-20T16:25:14Z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c62e7908-7660-43a6-b1c8-5c5c95dc1f11</vt:lpwstr>
  </property>
  <property fmtid="{D5CDD505-2E9C-101B-9397-08002B2CF9AE}" pid="9" name="MSIP_Label_7084cbda-52b8-46fb-a7b7-cb5bd465ed85_ContentBits">
    <vt:lpwstr>0</vt:lpwstr>
  </property>
  <property fmtid="{D5CDD505-2E9C-101B-9397-08002B2CF9AE}" pid="10" name="MSIP_Label_7084cbda-52b8-46fb-a7b7-cb5bd465ed85_Tag">
    <vt:lpwstr>10, 3, 0, 2</vt:lpwstr>
  </property>
</Properties>
</file>