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0" r:id="rId5"/>
  </p:sldMasterIdLst>
  <p:notesMasterIdLst>
    <p:notesMasterId r:id="rId11"/>
  </p:notesMasterIdLst>
  <p:handoutMasterIdLst>
    <p:handoutMasterId r:id="rId12"/>
  </p:handoutMasterIdLst>
  <p:sldIdLst>
    <p:sldId id="256" r:id="rId6"/>
    <p:sldId id="932" r:id="rId7"/>
    <p:sldId id="935" r:id="rId8"/>
    <p:sldId id="936" r:id="rId9"/>
    <p:sldId id="2147482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373826-ECD2-3399-57DD-6B432798245C}" name="Gross, Katherine" initials="GK" userId="S::katherine.gross@ercot.com::2e3d3c15-67b5-4801-aa12-b42921cd6e67" providerId="AD"/>
  <p188:author id="{C6954759-03C6-D719-B6A4-DAB23417B544}" name="Gwinn, Diane" initials="DG" userId="S::Diane.Gwinn@ercot.com::f28fdeb9-a7e1-42f8-b764-a3e6a50ad5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26"/>
    <a:srgbClr val="00AEC7"/>
    <a:srgbClr val="02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4C447-F63E-708A-7640-F379BC3B6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9CD3C-9D08-D54A-E18D-CB66DD985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7D50-3744-4F5E-B211-7EE7AB53D25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76D3F-B471-2F90-E003-19CC7E139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019F-EAF7-AC1D-CF33-3B24307B5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4229-F194-457F-858D-7FD6DC77E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493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3D8B5-E199-4245-95A0-CED75CBF28E9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821A-37C7-4426-A820-F07FB853B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9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9122ED7-1365-1B13-B3D9-F00FAE197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0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AB88-A927-0E58-978B-BD672CA0E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27" y="2964873"/>
            <a:ext cx="4405746" cy="3546764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81CFB4C-0082-7591-D601-508B2E075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095998" y="4177792"/>
            <a:ext cx="6096001" cy="2333845"/>
          </a:xfrm>
          <a:prstGeom prst="foldedCorner">
            <a:avLst>
              <a:gd name="adj" fmla="val 21194"/>
            </a:avLst>
          </a:prstGeom>
          <a:gradFill>
            <a:gsLst>
              <a:gs pos="100000">
                <a:schemeClr val="bg2">
                  <a:alpha val="76000"/>
                </a:schemeClr>
              </a:gs>
              <a:gs pos="0">
                <a:schemeClr val="bg1"/>
              </a:gs>
            </a:gsLst>
            <a:lin ang="0" scaled="0"/>
          </a:gradFill>
          <a:ln w="25400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45720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742950" indent="-28575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023D64-FDEA-C94D-7B7A-7700863E6A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678687"/>
            <a:ext cx="5532582" cy="2973723"/>
          </a:xfrm>
          <a:prstGeom prst="rect">
            <a:avLst/>
          </a:prstGeom>
        </p:spPr>
        <p:txBody>
          <a:bodyPr lIns="457200"/>
          <a:lstStyle>
            <a:lvl1pPr marL="0" indent="0">
              <a:buNone/>
              <a:defRPr sz="18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58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61962"/>
            <a:ext cx="3861249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5BAF-F195-677A-12D6-23EFE1E8C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112" y="461963"/>
            <a:ext cx="5976488" cy="5403850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6C221-39B5-E262-AAB5-9311398C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9700" y="2062162"/>
            <a:ext cx="3861249" cy="3811588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88F8-67CB-419F-AAD4-5AB1C4EFBB40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9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314-64BB-CE8C-8586-FCAD1DC3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6206289" cy="149542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9C316-FE9B-EE7A-E7AC-3CB3A2264454}"/>
              </a:ext>
            </a:extLst>
          </p:cNvPr>
          <p:cNvSpPr/>
          <p:nvPr/>
        </p:nvSpPr>
        <p:spPr>
          <a:xfrm>
            <a:off x="7928811" y="0"/>
            <a:ext cx="426318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6C48-B4BC-6BAE-8575-D2991AE22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9700" y="2057400"/>
            <a:ext cx="6206289" cy="411480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A50655-E04D-B2EC-69A4-B82ED56B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663" y="461962"/>
            <a:ext cx="3404937" cy="571023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2F952DB-B8C4-A9C0-A029-DAA90063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2DF188F8-67CB-419F-AAD4-5AB1C4EFBB40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56BF51B-0328-C25E-2DCC-D8967FE1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749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7F314-64BB-CE8C-8586-FCAD1DC3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4686300" cy="149542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6C48-B4BC-6BAE-8575-D2991AE22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9700" y="2057400"/>
            <a:ext cx="4686300" cy="411480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B2-8800-4E48-BDCE-A19E57C7C5AF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1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B5507-349E-91F7-CAB9-162560B4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878-FE2D-4EB0-92AE-3AAE8E62F8BE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7D63F-78BF-543B-EA80-2BACC883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50EBD-8626-2905-A845-72ADB78C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122363"/>
            <a:ext cx="102489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602038"/>
            <a:ext cx="102489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954-6BCB-4193-BCAA-D68A2C6B9330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466850"/>
            <a:ext cx="5591990" cy="4705350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484182" y="1466850"/>
            <a:ext cx="4174415" cy="1661361"/>
          </a:xfrm>
          <a:prstGeom prst="foldedCorner">
            <a:avLst>
              <a:gd name="adj" fmla="val 28246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99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35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581977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5819775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5819776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47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35EF-7E76-2608-57B5-E1FBC43C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DC85-E330-1A5F-CDFC-4D24BA5FE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825625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7398-BE29-18E2-BC22-BFA98E1D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BA03-1E8A-4A71-9375-E941FF070046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AE57-1C86-FA27-C35A-F741A93F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61963"/>
            <a:ext cx="10248900" cy="1131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799B-4078-A0AB-CAC1-2742F701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756" y="1778000"/>
            <a:ext cx="4968221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F6F8F-EC47-D29F-078B-D81E9760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756" y="2601912"/>
            <a:ext cx="4968221" cy="3570288"/>
          </a:xfrm>
        </p:spPr>
        <p:txBody>
          <a:bodyPr/>
          <a:lstStyle>
            <a:lvl1pPr>
              <a:defRPr sz="1800" b="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5E1D-AC60-A3C7-9A5F-1A4834C0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912" y="1778000"/>
            <a:ext cx="49926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BA1AE-7E7A-962E-D733-3D66A37CA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5912" y="2601912"/>
            <a:ext cx="4992688" cy="3570288"/>
          </a:xfrm>
        </p:spPr>
        <p:txBody>
          <a:bodyPr/>
          <a:lstStyle>
            <a:lvl1pPr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0447B-7584-415D-34C2-F24401ED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4641-4E5B-402C-90E7-040B4ADEA3F3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07D94-2E3B-8924-ED6B-C2DCA5B1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CD7BD-3215-A448-9773-15E7EA6A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D2D4567-9C17-52BE-2C52-0FF1FDE06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8" t="20414" r="15102"/>
          <a:stretch>
            <a:fillRect/>
          </a:stretch>
        </p:blipFill>
        <p:spPr>
          <a:xfrm>
            <a:off x="-1" y="0"/>
            <a:ext cx="5178057" cy="6859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D46C12-4D68-B78F-BDCC-CF1D20818D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178057" cy="6859677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34000">
                <a:schemeClr val="bg2">
                  <a:alpha val="80000"/>
                </a:schemeClr>
              </a:gs>
              <a:gs pos="72000">
                <a:schemeClr val="accent1"/>
              </a:gs>
              <a:gs pos="96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394742-DB20-F5A4-EF07-041CE04B7EDF}"/>
              </a:ext>
            </a:extLst>
          </p:cNvPr>
          <p:cNvSpPr txBox="1">
            <a:spLocks/>
          </p:cNvSpPr>
          <p:nvPr/>
        </p:nvSpPr>
        <p:spPr>
          <a:xfrm>
            <a:off x="625642" y="2295627"/>
            <a:ext cx="4007318" cy="385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0" dirty="0">
                <a:solidFill>
                  <a:schemeClr val="bg2"/>
                </a:solidFill>
              </a:rPr>
              <a:t>PUBLIC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833FDB-478C-75DF-16FD-8B2BAD2FAF7E}"/>
              </a:ext>
            </a:extLst>
          </p:cNvPr>
          <p:cNvGrpSpPr/>
          <p:nvPr userDrawn="1"/>
        </p:nvGrpSpPr>
        <p:grpSpPr>
          <a:xfrm>
            <a:off x="-1" y="-453125"/>
            <a:ext cx="6182140" cy="2536941"/>
            <a:chOff x="-1" y="-453125"/>
            <a:chExt cx="6182140" cy="253694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E030655-E5E4-1A29-D4B4-82202FBACE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47" r="42058"/>
            <a:stretch/>
          </p:blipFill>
          <p:spPr>
            <a:xfrm>
              <a:off x="-1" y="-453125"/>
              <a:ext cx="6096001" cy="2536941"/>
            </a:xfrm>
            <a:prstGeom prst="rect">
              <a:avLst/>
            </a:prstGeom>
            <a:effectLst>
              <a:outerShdw blurRad="50800" dist="12700" dir="18900000" algn="bl" rotWithShape="0">
                <a:schemeClr val="accent2">
                  <a:alpha val="77000"/>
                </a:scheme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1C74B4-43EE-6F8D-EF0E-EFC502233405}"/>
                </a:ext>
              </a:extLst>
            </p:cNvPr>
            <p:cNvSpPr/>
            <p:nvPr userDrawn="1"/>
          </p:nvSpPr>
          <p:spPr>
            <a:xfrm>
              <a:off x="5229224" y="457200"/>
              <a:ext cx="952915" cy="322763"/>
            </a:xfrm>
            <a:prstGeom prst="rect">
              <a:avLst/>
            </a:prstGeom>
            <a:gradFill>
              <a:gsLst>
                <a:gs pos="81000">
                  <a:schemeClr val="bg1">
                    <a:alpha val="32000"/>
                  </a:schemeClr>
                </a:gs>
                <a:gs pos="4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E3811DB-3513-CA53-85B9-F1663E15E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698" y="779963"/>
            <a:ext cx="2727466" cy="1000543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83CF2B-0A2F-BFC5-7036-5D4F4900FDAC}"/>
              </a:ext>
            </a:extLst>
          </p:cNvPr>
          <p:cNvSpPr/>
          <p:nvPr userDrawn="1"/>
        </p:nvSpPr>
        <p:spPr>
          <a:xfrm>
            <a:off x="-12038" y="0"/>
            <a:ext cx="986591" cy="6858000"/>
          </a:xfrm>
          <a:prstGeom prst="rect">
            <a:avLst/>
          </a:prstGeom>
          <a:gradFill>
            <a:gsLst>
              <a:gs pos="12000">
                <a:schemeClr val="bg1">
                  <a:alpha val="0"/>
                </a:schemeClr>
              </a:gs>
              <a:gs pos="30000">
                <a:schemeClr val="bg2">
                  <a:alpha val="80000"/>
                </a:schemeClr>
              </a:gs>
              <a:gs pos="69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466850"/>
            <a:ext cx="102489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B145F6E8-FE0B-4A87-A96D-6C3DE3AC3724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9700" y="6356350"/>
            <a:ext cx="713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2A7D9-3B82-FF70-3D5A-AB99F78EB0B9}"/>
              </a:ext>
            </a:extLst>
          </p:cNvPr>
          <p:cNvGrpSpPr/>
          <p:nvPr/>
        </p:nvGrpSpPr>
        <p:grpSpPr>
          <a:xfrm>
            <a:off x="-91688" y="457199"/>
            <a:ext cx="1145893" cy="358777"/>
            <a:chOff x="-91688" y="6362698"/>
            <a:chExt cx="1145893" cy="3587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C842C5-FA30-5DED-86D5-5F8D9F543C7F}"/>
                </a:ext>
              </a:extLst>
            </p:cNvPr>
            <p:cNvGrpSpPr/>
            <p:nvPr/>
          </p:nvGrpSpPr>
          <p:grpSpPr>
            <a:xfrm rot="10800000">
              <a:off x="-12035" y="6362698"/>
              <a:ext cx="986590" cy="358777"/>
              <a:chOff x="120642" y="6362700"/>
              <a:chExt cx="986590" cy="35877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F5B725-F41A-08C1-682A-3D00B5A78FCA}"/>
                  </a:ext>
                </a:extLst>
              </p:cNvPr>
              <p:cNvSpPr/>
              <p:nvPr/>
            </p:nvSpPr>
            <p:spPr>
              <a:xfrm>
                <a:off x="120642" y="6362702"/>
                <a:ext cx="986590" cy="358775"/>
              </a:xfrm>
              <a:prstGeom prst="rect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843A1C-B579-52A8-B1BD-390AA7BCC63C}"/>
                  </a:ext>
                </a:extLst>
              </p:cNvPr>
              <p:cNvSpPr/>
              <p:nvPr/>
            </p:nvSpPr>
            <p:spPr>
              <a:xfrm>
                <a:off x="995174" y="6362700"/>
                <a:ext cx="45719" cy="358775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17D3BE8-874B-FEB2-CBA5-B4E811FD4D3F}"/>
                  </a:ext>
                </a:extLst>
              </p:cNvPr>
              <p:cNvSpPr/>
              <p:nvPr/>
            </p:nvSpPr>
            <p:spPr>
              <a:xfrm>
                <a:off x="1061511" y="6362700"/>
                <a:ext cx="45719" cy="358775"/>
              </a:xfrm>
              <a:prstGeom prst="rect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774EB0-BFCB-30E8-B335-7951604850CF}"/>
                </a:ext>
              </a:extLst>
            </p:cNvPr>
            <p:cNvSpPr txBox="1"/>
            <p:nvPr/>
          </p:nvSpPr>
          <p:spPr>
            <a:xfrm>
              <a:off x="-91688" y="6408543"/>
              <a:ext cx="114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B1B07D58-B792-5D8A-8C37-CEEBE9F8E5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9970" y="6045200"/>
            <a:ext cx="522575" cy="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73" r:id="rId5"/>
    <p:sldLayoutId id="2147483664" r:id="rId6"/>
    <p:sldLayoutId id="2147483665" r:id="rId7"/>
    <p:sldLayoutId id="2147483666" r:id="rId8"/>
    <p:sldLayoutId id="2147483668" r:id="rId9"/>
    <p:sldLayoutId id="2147483670" r:id="rId10"/>
    <p:sldLayoutId id="2147483669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F8B9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44">
          <p15:clr>
            <a:srgbClr val="F26B43"/>
          </p15:clr>
        </p15:guide>
        <p15:guide id="3" pos="8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737C2-5449-D1BE-ED51-589FDCFE0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sz="2400" dirty="0"/>
              <a:t>Item 7 (NPRR1302): Market Participant Service Portal</a:t>
            </a:r>
            <a:br>
              <a:rPr lang="en-US" sz="2400" dirty="0">
                <a:cs typeface="Arial"/>
              </a:rPr>
            </a:br>
            <a:br>
              <a:rPr lang="en-US" sz="2400" dirty="0"/>
            </a:br>
            <a:r>
              <a:rPr lang="en-US" sz="2400" dirty="0"/>
              <a:t>IAM Modernization</a:t>
            </a:r>
            <a:br>
              <a:rPr lang="en-US" sz="2400" dirty="0"/>
            </a:br>
            <a:br>
              <a:rPr lang="en-US" sz="2400" dirty="0"/>
            </a:br>
            <a:r>
              <a:rPr lang="en-US" sz="1800" i="1" dirty="0"/>
              <a:t>Diane Gwinn</a:t>
            </a:r>
            <a:br>
              <a:rPr lang="en-US" sz="1800" i="1" dirty="0">
                <a:cs typeface="Arial"/>
              </a:rPr>
            </a:br>
            <a:r>
              <a:rPr lang="en-US" sz="1800" dirty="0"/>
              <a:t>Director Corporate IT Services</a:t>
            </a:r>
            <a:br>
              <a:rPr lang="en-US" sz="1800" dirty="0">
                <a:cs typeface="Arial"/>
              </a:rPr>
            </a:b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PRS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October 08, 2025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4BB4E3-82B8-6B1B-CEAA-882941D24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095998" y="2960116"/>
            <a:ext cx="6096001" cy="3204585"/>
          </a:xfrm>
          <a:prstGeom prst="foldedCorner">
            <a:avLst>
              <a:gd name="adj" fmla="val 15277"/>
            </a:avLst>
          </a:prstGeom>
        </p:spPr>
        <p:txBody>
          <a:bodyPr vert="horz" wrap="square" lIns="457200" tIns="182880" rIns="640080" bIns="182880" anchor="t">
            <a:noAutofit/>
          </a:bodyPr>
          <a:lstStyle/>
          <a:p>
            <a:r>
              <a:rPr lang="en-US" b="1" dirty="0"/>
              <a:t>Key Takeaway(s)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ERCOT is driving towards more modern &amp; streamlined methods for information exchange and access</a:t>
            </a:r>
            <a:endParaRPr lang="en-US" b="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71A1C"/>
                </a:solidFill>
                <a:cs typeface="Arial"/>
              </a:rPr>
              <a:t>Replace digital certificates with modern </a:t>
            </a:r>
            <a:r>
              <a:rPr lang="en-US" b="0" dirty="0">
                <a:solidFill>
                  <a:srgbClr val="171A1C"/>
                </a:solidFill>
                <a:ea typeface="+mn-lt"/>
                <a:cs typeface="+mn-lt"/>
              </a:rPr>
              <a:t>Multi-Factor Authentication</a:t>
            </a:r>
            <a:r>
              <a:rPr lang="en-US" b="0" dirty="0">
                <a:solidFill>
                  <a:srgbClr val="171A1C"/>
                </a:solidFill>
                <a:cs typeface="Arial"/>
              </a:rPr>
              <a:t> (MFA) and implement single sign-on for all Market Participant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</a:rPr>
              <a:t>Proposed Revision Requests</a:t>
            </a:r>
            <a:endParaRPr lang="en-US" b="0" dirty="0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</a:rPr>
              <a:t>ERCOT teams will collaborate and communicate project details through the Technology Working Group</a:t>
            </a:r>
            <a:endParaRPr lang="en-US" b="0" dirty="0">
              <a:solidFill>
                <a:prstClr val="black"/>
              </a:solidFill>
              <a:cs typeface="Arial"/>
            </a:endParaRPr>
          </a:p>
          <a:p>
            <a:endParaRPr lang="en-US" dirty="0">
              <a:solidFill>
                <a:srgbClr val="171A1C"/>
              </a:solidFill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D67787-A98A-B197-5824-5395651972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5998" y="1845976"/>
            <a:ext cx="5532582" cy="1106900"/>
          </a:xfrm>
        </p:spPr>
        <p:txBody>
          <a:bodyPr lIns="45720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/>
              <a:t>Purpose</a:t>
            </a:r>
          </a:p>
          <a:p>
            <a:pPr marL="283464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0" dirty="0"/>
              <a:t>Provide context for ERCOT strategic projects with associated Revision Requests.</a:t>
            </a:r>
          </a:p>
          <a:p>
            <a:pPr marL="274320">
              <a:lnSpc>
                <a:spcPct val="100000"/>
              </a:lnSpc>
              <a:spcBef>
                <a:spcPts val="0"/>
              </a:spcBef>
              <a:defRPr/>
            </a:pPr>
            <a:endParaRPr lang="en-US" sz="1600" b="0" dirty="0"/>
          </a:p>
          <a:p>
            <a:pPr marL="27432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17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09F0-26CB-CECE-0CAD-F36C0453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29" y="422455"/>
            <a:ext cx="10248900" cy="584424"/>
          </a:xfrm>
        </p:spPr>
        <p:txBody>
          <a:bodyPr/>
          <a:lstStyle/>
          <a:p>
            <a:r>
              <a:rPr lang="en-US" dirty="0"/>
              <a:t>Strategic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F9549-6399-8987-F715-5FEA36F3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CA018C-CE72-7F16-C2EF-AFB93D50912F}"/>
              </a:ext>
            </a:extLst>
          </p:cNvPr>
          <p:cNvGrpSpPr/>
          <p:nvPr/>
        </p:nvGrpSpPr>
        <p:grpSpPr>
          <a:xfrm>
            <a:off x="1238857" y="1338147"/>
            <a:ext cx="10044679" cy="1550021"/>
            <a:chOff x="1238857" y="1338147"/>
            <a:chExt cx="10044679" cy="155002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17FC497-A82F-D17E-E80A-6CB213ACCF7B}"/>
                </a:ext>
              </a:extLst>
            </p:cNvPr>
            <p:cNvSpPr/>
            <p:nvPr/>
          </p:nvSpPr>
          <p:spPr>
            <a:xfrm>
              <a:off x="6973268" y="1338147"/>
              <a:ext cx="4310268" cy="155002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r>
                <a:rPr lang="en-US" sz="1400" dirty="0"/>
                <a:t>FUTURE STATE</a:t>
              </a:r>
              <a:endParaRPr lang="en-US" sz="1400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Portal-based, centralized, auditable, &amp; streamlined forms and information exchange between ERCOT &amp; Stakeholders</a:t>
              </a:r>
              <a:endParaRPr lang="en-US" sz="1400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Use of modern and streamlined access methods for security &amp; efficiency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44F0DE-B130-4C34-F8E2-ED4662C2A224}"/>
                </a:ext>
              </a:extLst>
            </p:cNvPr>
            <p:cNvSpPr/>
            <p:nvPr/>
          </p:nvSpPr>
          <p:spPr>
            <a:xfrm>
              <a:off x="1238857" y="1338147"/>
              <a:ext cx="4310268" cy="155002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 dirty="0"/>
                <a:t>CURRENT STATE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Email and phone-call based exchange of forms and information between ERCOT &amp; Stakeholders</a:t>
              </a:r>
              <a:endParaRPr lang="en-US" sz="1400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Various access methods</a:t>
              </a:r>
              <a:endParaRPr lang="en-US" sz="1400" dirty="0">
                <a:cs typeface="Arial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4A6BCBD-9DCD-4751-07BC-B15CE12ACC1E}"/>
                </a:ext>
              </a:extLst>
            </p:cNvPr>
            <p:cNvSpPr/>
            <p:nvPr/>
          </p:nvSpPr>
          <p:spPr>
            <a:xfrm>
              <a:off x="5680968" y="1816910"/>
              <a:ext cx="1160457" cy="611652"/>
            </a:xfrm>
            <a:prstGeom prst="rightArrow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EC3EE7-5993-07D1-CB3C-C82F1AD68242}"/>
              </a:ext>
            </a:extLst>
          </p:cNvPr>
          <p:cNvGrpSpPr/>
          <p:nvPr/>
        </p:nvGrpSpPr>
        <p:grpSpPr>
          <a:xfrm>
            <a:off x="1685248" y="3184688"/>
            <a:ext cx="9499080" cy="3041980"/>
            <a:chOff x="1685248" y="3184688"/>
            <a:chExt cx="9499080" cy="30419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BAAF96-CE82-2E6A-6F33-FB9ACA6F5ACA}"/>
                </a:ext>
              </a:extLst>
            </p:cNvPr>
            <p:cNvSpPr/>
            <p:nvPr/>
          </p:nvSpPr>
          <p:spPr>
            <a:xfrm>
              <a:off x="1685248" y="3371284"/>
              <a:ext cx="4536866" cy="33376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Establish MP Service Portal</a:t>
              </a:r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8FCB3A4C-31BC-5274-28A4-698BE25AAF29}"/>
                </a:ext>
              </a:extLst>
            </p:cNvPr>
            <p:cNvSpPr/>
            <p:nvPr/>
          </p:nvSpPr>
          <p:spPr>
            <a:xfrm>
              <a:off x="5835007" y="3184688"/>
              <a:ext cx="631902" cy="588901"/>
            </a:xfrm>
            <a:prstGeom prst="star5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4DF816-EDBD-38FE-9A96-2A45653481AF}"/>
                </a:ext>
              </a:extLst>
            </p:cNvPr>
            <p:cNvSpPr txBox="1"/>
            <p:nvPr/>
          </p:nvSpPr>
          <p:spPr>
            <a:xfrm>
              <a:off x="5835007" y="3304937"/>
              <a:ext cx="631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Q2 2026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96BFFC-6393-0C1F-FF93-A3AFEB8D0174}"/>
                </a:ext>
              </a:extLst>
            </p:cNvPr>
            <p:cNvSpPr/>
            <p:nvPr/>
          </p:nvSpPr>
          <p:spPr>
            <a:xfrm>
              <a:off x="1685248" y="4174943"/>
              <a:ext cx="6196009" cy="33376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Extend MP Service Portal Functionality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71675E9B-B1DC-EE04-BBDC-0E2F5AE8B281}"/>
                </a:ext>
              </a:extLst>
            </p:cNvPr>
            <p:cNvSpPr/>
            <p:nvPr/>
          </p:nvSpPr>
          <p:spPr>
            <a:xfrm>
              <a:off x="7648852" y="3954356"/>
              <a:ext cx="631902" cy="588901"/>
            </a:xfrm>
            <a:prstGeom prst="star5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62DB1D-336E-F6F4-709D-779C6AC86FA8}"/>
                </a:ext>
              </a:extLst>
            </p:cNvPr>
            <p:cNvSpPr txBox="1"/>
            <p:nvPr/>
          </p:nvSpPr>
          <p:spPr>
            <a:xfrm>
              <a:off x="7648852" y="3988745"/>
              <a:ext cx="631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/>
            </a:p>
            <a:p>
              <a:pPr algn="ctr"/>
              <a:r>
                <a:rPr lang="en-US" sz="1000" b="1" dirty="0"/>
                <a:t>2026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AC10554-C8C0-E00A-986B-70E3AA21FED9}"/>
                </a:ext>
              </a:extLst>
            </p:cNvPr>
            <p:cNvSpPr/>
            <p:nvPr/>
          </p:nvSpPr>
          <p:spPr>
            <a:xfrm>
              <a:off x="1687285" y="4797670"/>
              <a:ext cx="9497043" cy="588901"/>
            </a:xfrm>
            <a:prstGeom prst="rightArrow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Modernize Identity &amp; Access Management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850AC39-49A1-E5DA-7466-A0028DB00705}"/>
                </a:ext>
              </a:extLst>
            </p:cNvPr>
            <p:cNvSpPr/>
            <p:nvPr/>
          </p:nvSpPr>
          <p:spPr>
            <a:xfrm>
              <a:off x="10069780" y="4924351"/>
              <a:ext cx="1041607" cy="335537"/>
            </a:xfrm>
            <a:prstGeom prst="right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2028/2029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B5CCA11-90CC-6813-28D9-39117942FD2E}"/>
                </a:ext>
              </a:extLst>
            </p:cNvPr>
            <p:cNvSpPr/>
            <p:nvPr/>
          </p:nvSpPr>
          <p:spPr>
            <a:xfrm>
              <a:off x="1685248" y="5615016"/>
              <a:ext cx="9497043" cy="611652"/>
            </a:xfrm>
            <a:prstGeom prst="rightArrow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Ongoing:  Collaborate &amp; Communicate Changes, Impacts, &amp; Schedule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74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63921C-2DD7-575C-8318-6552DB9B33A3}"/>
              </a:ext>
            </a:extLst>
          </p:cNvPr>
          <p:cNvSpPr txBox="1">
            <a:spLocks/>
          </p:cNvSpPr>
          <p:nvPr/>
        </p:nvSpPr>
        <p:spPr>
          <a:xfrm>
            <a:off x="9982200" y="6359016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AEEBD-C2BE-3D80-4B83-F1C5C1735D73}"/>
              </a:ext>
            </a:extLst>
          </p:cNvPr>
          <p:cNvSpPr/>
          <p:nvPr/>
        </p:nvSpPr>
        <p:spPr>
          <a:xfrm>
            <a:off x="1306185" y="1074392"/>
            <a:ext cx="4529620" cy="295762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Establish MP Service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7D797-6558-5AD3-BD9D-7E006C72E4D0}"/>
              </a:ext>
            </a:extLst>
          </p:cNvPr>
          <p:cNvSpPr txBox="1"/>
          <p:nvPr/>
        </p:nvSpPr>
        <p:spPr>
          <a:xfrm>
            <a:off x="1221677" y="1377851"/>
            <a:ext cx="1004849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Project in execution phase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October PRS: NPRR1302 </a:t>
            </a:r>
            <a:endParaRPr lang="en-US" sz="1200" dirty="0">
              <a:solidFill>
                <a:srgbClr val="FF0000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MP Service Portal provides an alternative to email/phone call communications for Market Participant &amp; Client Service engagement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Access &amp; Authentication: Username &amp; Password with current MFA method used by other applications at ERCOT </a:t>
            </a:r>
            <a:endParaRPr lang="en-US" sz="1200" dirty="0">
              <a:solidFill>
                <a:srgbClr val="FF0000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Weatherization Portal into MP Service Portal (Weatherization Portal will stop using Digital Certificates)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External Stakeholder Engagement:</a:t>
            </a:r>
            <a:endParaRPr lang="en-US" sz="1200" dirty="0">
              <a:cs typeface="Arial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TWG forum for project updates and technical discussion  </a:t>
            </a:r>
            <a:endParaRPr lang="en-US" sz="1200" dirty="0">
              <a:cs typeface="Arial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User Training</a:t>
            </a:r>
            <a:endParaRPr lang="en-US" sz="1200" strike="sngStrike" dirty="0">
              <a:cs typeface="Arial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B1B6F9-156E-828D-2F48-3E39D27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186" y="3677983"/>
            <a:ext cx="10482692" cy="2031325"/>
          </a:xfrm>
          <a:ln w="12700">
            <a:solidFill>
              <a:srgbClr val="00AEC7"/>
            </a:solidFill>
          </a:ln>
        </p:spPr>
        <p:txBody>
          <a:bodyPr anchor="t"/>
          <a:lstStyle/>
          <a:p>
            <a:pPr marL="0" lvl="0" indent="0">
              <a:buNone/>
            </a:pPr>
            <a:r>
              <a:rPr lang="en-US" sz="1100" b="1" dirty="0">
                <a:ea typeface="Aptos" panose="020B0004020202020204" pitchFamily="34" charset="0"/>
                <a:cs typeface="Aptos" panose="020B0004020202020204" pitchFamily="34" charset="0"/>
              </a:rPr>
              <a:t>Desired Outcomes: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b="0" dirty="0">
                <a:ea typeface="Aptos" panose="020B0004020202020204" pitchFamily="34" charset="0"/>
                <a:cs typeface="Aptos" panose="020B0004020202020204" pitchFamily="34" charset="0"/>
              </a:rPr>
              <a:t>Reduces the number of email and phone call interactions with ERCOT staff.</a:t>
            </a: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r>
              <a:rPr lang="en-US" sz="11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Allows MPs to interact through the portal to contact Client Services</a:t>
            </a:r>
            <a:r>
              <a:rPr lang="en-US" sz="1100" b="0" dirty="0"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en-US" sz="11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submit IT issues, receive notices and submit requests for information.</a:t>
            </a:r>
            <a:endParaRPr lang="en-US" sz="1100" b="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r>
              <a:rPr lang="en-US" sz="1100" dirty="0">
                <a:ea typeface="Times New Roman" panose="02020603050405020304" pitchFamily="18" charset="0"/>
                <a:cs typeface="Aptos" panose="020B0004020202020204" pitchFamily="34" charset="0"/>
              </a:rPr>
              <a:t>S</a:t>
            </a:r>
            <a:r>
              <a:rPr lang="en-US" sz="11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ubmission of Protocol S</a:t>
            </a:r>
            <a:r>
              <a:rPr lang="en-US" sz="1100" b="0" dirty="0">
                <a:ea typeface="Times New Roman" panose="02020603050405020304" pitchFamily="18" charset="0"/>
                <a:cs typeface="Aptos" panose="020B0004020202020204" pitchFamily="34" charset="0"/>
              </a:rPr>
              <a:t>ection 23, Form E: </a:t>
            </a:r>
            <a:r>
              <a:rPr lang="en-US" sz="11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Notice of Change of Information (NCI).</a:t>
            </a: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r>
              <a:rPr lang="en-US" sz="1100" b="0" dirty="0">
                <a:ea typeface="Times New Roman" panose="02020603050405020304" pitchFamily="18" charset="0"/>
                <a:cs typeface="Aptos" panose="020B0004020202020204" pitchFamily="34" charset="0"/>
              </a:rPr>
              <a:t>Submission of Protocol Section 23, Form S: </a:t>
            </a:r>
            <a:r>
              <a:rPr lang="en-US" sz="11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Reporting and Attestation Regarding Purchase of Critical Electric Grid Equipment (CEGE) and Critical Electric Grid Services (CEGS) from a Lone Star Infrastructure Protection Act (LSIPA) Designated Company or LSIPA Designated Country (</a:t>
            </a:r>
            <a:r>
              <a:rPr lang="en-US" sz="1100" b="0" dirty="0">
                <a:ea typeface="Times New Roman" panose="02020603050405020304" pitchFamily="18" charset="0"/>
                <a:cs typeface="Aptos" panose="020B0004020202020204" pitchFamily="34" charset="0"/>
              </a:rPr>
              <a:t>LSIPA Attestation).</a:t>
            </a: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r>
              <a:rPr lang="en-US" sz="1100" dirty="0">
                <a:ea typeface="Aptos" panose="020B0004020202020204" pitchFamily="34" charset="0"/>
                <a:cs typeface="Aptos" panose="020B0004020202020204" pitchFamily="34" charset="0"/>
              </a:rPr>
              <a:t>Username/Password &amp; MFA methods for access and authentication.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2E22D43-FD00-A64D-9FC1-13043E109694}"/>
              </a:ext>
            </a:extLst>
          </p:cNvPr>
          <p:cNvSpPr/>
          <p:nvPr/>
        </p:nvSpPr>
        <p:spPr>
          <a:xfrm>
            <a:off x="5512122" y="897717"/>
            <a:ext cx="631902" cy="588901"/>
          </a:xfrm>
          <a:prstGeom prst="star5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C61EF-EAF8-C739-4397-68ED6871923F}"/>
              </a:ext>
            </a:extLst>
          </p:cNvPr>
          <p:cNvSpPr txBox="1"/>
          <p:nvPr/>
        </p:nvSpPr>
        <p:spPr>
          <a:xfrm>
            <a:off x="5525872" y="996231"/>
            <a:ext cx="631902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Q2 2026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5B361B23-D61F-BA14-E0AB-12C1E4CA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77" y="451594"/>
            <a:ext cx="10248900" cy="914400"/>
          </a:xfrm>
        </p:spPr>
        <p:txBody>
          <a:bodyPr/>
          <a:lstStyle/>
          <a:p>
            <a:r>
              <a:rPr lang="en-US" dirty="0"/>
              <a:t>MP Service Portal (2025-2026)</a:t>
            </a:r>
          </a:p>
        </p:txBody>
      </p:sp>
    </p:spTree>
    <p:extLst>
      <p:ext uri="{BB962C8B-B14F-4D97-AF65-F5344CB8AC3E}">
        <p14:creationId xmlns:p14="http://schemas.microsoft.com/office/powerpoint/2010/main" val="357238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8FA9-3708-EB40-6F87-F54611E0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C4A50-53E4-8BC7-86A2-519E7EBCDB03}"/>
              </a:ext>
            </a:extLst>
          </p:cNvPr>
          <p:cNvSpPr txBox="1"/>
          <p:nvPr/>
        </p:nvSpPr>
        <p:spPr>
          <a:xfrm>
            <a:off x="1149808" y="1336671"/>
            <a:ext cx="11106362" cy="16414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Project recently initiated 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Project objective to incorporate a substantial volume of forms into the MP Service Portal 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Protocol and User Guide impacts to be determined in the project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Phased delivery expected throughout 2026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External Stakeholder Engagement:</a:t>
            </a:r>
            <a:endParaRPr lang="en-US" sz="1200" dirty="0">
              <a:cs typeface="Arial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TWG forum for project updates and technical discussion  </a:t>
            </a:r>
            <a:endParaRPr lang="en-US" sz="1200" dirty="0">
              <a:cs typeface="Arial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User Training</a:t>
            </a:r>
            <a:endParaRPr lang="en-US" sz="1200" dirty="0"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D063F9-70E2-C58A-4F00-4B60C037BBE3}"/>
              </a:ext>
            </a:extLst>
          </p:cNvPr>
          <p:cNvGrpSpPr/>
          <p:nvPr/>
        </p:nvGrpSpPr>
        <p:grpSpPr>
          <a:xfrm>
            <a:off x="1236544" y="827755"/>
            <a:ext cx="6979430" cy="588901"/>
            <a:chOff x="1236544" y="827755"/>
            <a:chExt cx="6979430" cy="5889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D6C2C-396F-8D7A-BCF6-C1F6F0FA4376}"/>
                </a:ext>
              </a:extLst>
            </p:cNvPr>
            <p:cNvSpPr/>
            <p:nvPr/>
          </p:nvSpPr>
          <p:spPr>
            <a:xfrm>
              <a:off x="1236544" y="1048343"/>
              <a:ext cx="6591611" cy="29576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Extend MP Service Portal Functionality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0FA550-B675-1705-CE6A-08CB84CB0B05}"/>
                </a:ext>
              </a:extLst>
            </p:cNvPr>
            <p:cNvGrpSpPr/>
            <p:nvPr/>
          </p:nvGrpSpPr>
          <p:grpSpPr>
            <a:xfrm>
              <a:off x="7579433" y="827755"/>
              <a:ext cx="636541" cy="588901"/>
              <a:chOff x="7579433" y="827755"/>
              <a:chExt cx="636541" cy="588901"/>
            </a:xfrm>
          </p:grpSpPr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5E3E15F0-8BDE-2520-AFA6-FFA62D9C772D}"/>
                  </a:ext>
                </a:extLst>
              </p:cNvPr>
              <p:cNvSpPr/>
              <p:nvPr/>
            </p:nvSpPr>
            <p:spPr>
              <a:xfrm>
                <a:off x="7584072" y="827755"/>
                <a:ext cx="631902" cy="588901"/>
              </a:xfrm>
              <a:prstGeom prst="star5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816DF-1A5E-F0E3-5FA7-0255DC0C76F7}"/>
                  </a:ext>
                </a:extLst>
              </p:cNvPr>
              <p:cNvSpPr txBox="1"/>
              <p:nvPr/>
            </p:nvSpPr>
            <p:spPr>
              <a:xfrm>
                <a:off x="7579433" y="849586"/>
                <a:ext cx="631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00" b="1" dirty="0"/>
              </a:p>
              <a:p>
                <a:pPr algn="ctr"/>
                <a:r>
                  <a:rPr lang="en-US" sz="1000" b="1" dirty="0"/>
                  <a:t>2026</a:t>
                </a:r>
              </a:p>
            </p:txBody>
          </p:sp>
        </p:grpSp>
      </p:grpSp>
      <p:sp>
        <p:nvSpPr>
          <p:cNvPr id="13" name="Title 4">
            <a:extLst>
              <a:ext uri="{FF2B5EF4-FFF2-40B4-BE49-F238E27FC236}">
                <a16:creationId xmlns:a16="http://schemas.microsoft.com/office/drawing/2014/main" id="{A77248E7-A6CD-7673-814A-13C65E00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74" y="422270"/>
            <a:ext cx="10248900" cy="546087"/>
          </a:xfrm>
        </p:spPr>
        <p:txBody>
          <a:bodyPr>
            <a:normAutofit/>
          </a:bodyPr>
          <a:lstStyle/>
          <a:p>
            <a:r>
              <a:rPr lang="en-US" dirty="0"/>
              <a:t>MP Service Portal (2025-2026)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F1513AC-3326-100B-C620-7F990746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414" y="3183079"/>
            <a:ext cx="10455986" cy="2847166"/>
          </a:xfrm>
          <a:ln w="12700">
            <a:solidFill>
              <a:srgbClr val="00AEC7"/>
            </a:solidFill>
          </a:ln>
        </p:spPr>
        <p:txBody>
          <a:bodyPr anchor="t">
            <a:noAutofit/>
          </a:bodyPr>
          <a:lstStyle/>
          <a:p>
            <a:pPr marL="0" lvl="0" indent="0">
              <a:spcAft>
                <a:spcPts val="200"/>
              </a:spcAft>
              <a:buNone/>
            </a:pPr>
            <a:r>
              <a:rPr lang="en-US" sz="1100" b="1" dirty="0">
                <a:ea typeface="Aptos" panose="020B0004020202020204" pitchFamily="34" charset="0"/>
                <a:cs typeface="Aptos" panose="020B0004020202020204" pitchFamily="34" charset="0"/>
              </a:rPr>
              <a:t>Desired Outcomes: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Leverage the MP Service Portal platform. 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Digitize protocol sections 22, 23 forms and workflows into the MP Service Portal.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Allow MPs to interact through the portal to contact ERCOT. 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Allow MPs to submit applications and forms directly through the portal, eliminating the need for email-based submissions.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Implement features that automatically confirm receipt of submissions and perform an initial validation for completeness (e.g., checking required fields or uploaded documents). 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Provide a dashboard where MPs and internal teams can track submission status in real-time.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Enable in-portal messaging or notifications to replace email communication, reducing confusion and enhancing response times.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Automatically route approved submissions to the relevant internal departments &amp; update the system directly, minimizing data entry.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Offer a user-friendly transparent experience where MPs can self-service and easily check their submission status &amp; correct deficiencies.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Reduce administrative workload, allowing the process to scale more easily as the volume of submissions increases.</a:t>
            </a:r>
            <a:endParaRPr lang="en-US" sz="1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100" dirty="0"/>
              <a:t>Maintain a centralized log of all submissions, updates, and communications for easier audits and compliance.</a:t>
            </a:r>
            <a:endParaRPr lang="en-US" sz="1100" b="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2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BE9AC-0AFF-8665-2324-FF068A69E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F165F-90BB-8837-7C30-E80425D48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CABAE-3CE2-10ED-B47C-0F2228E508A2}"/>
              </a:ext>
            </a:extLst>
          </p:cNvPr>
          <p:cNvSpPr txBox="1"/>
          <p:nvPr/>
        </p:nvSpPr>
        <p:spPr>
          <a:xfrm>
            <a:off x="1196900" y="1364814"/>
            <a:ext cx="10635786" cy="3088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Program in </a:t>
            </a:r>
            <a:r>
              <a:rPr lang="en-US" sz="1200" b="1" dirty="0"/>
              <a:t>planning phase </a:t>
            </a:r>
            <a:r>
              <a:rPr lang="en-US" sz="1200" dirty="0"/>
              <a:t>– currently interviewing implementation partners</a:t>
            </a:r>
            <a:endParaRPr lang="en-US" sz="1200" strike="sngStrike" dirty="0"/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November PRS: Protocol Revisions - reference the desired function instead of naming a specific technology (Digital Certificates)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 3 to 4-year program to </a:t>
            </a:r>
            <a:r>
              <a:rPr lang="en-US" sz="1200" b="1" dirty="0"/>
              <a:t>modernize</a:t>
            </a:r>
            <a:r>
              <a:rPr lang="en-US" sz="1200" dirty="0"/>
              <a:t> all ERCOT’s </a:t>
            </a:r>
            <a:r>
              <a:rPr lang="en-US" sz="1200" b="1" dirty="0"/>
              <a:t>internal and external identity and access management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2025: Select and engage implementation partner for planning the future state solutions and the implementation approach (expect 6 projects)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Program is in early planning stages, the </a:t>
            </a:r>
            <a:r>
              <a:rPr lang="en-US" sz="1200" b="1" dirty="0"/>
              <a:t>“what” is known</a:t>
            </a:r>
            <a:r>
              <a:rPr lang="en-US" sz="1200" dirty="0"/>
              <a:t>, the </a:t>
            </a:r>
            <a:r>
              <a:rPr lang="en-US" sz="1200" b="1" dirty="0"/>
              <a:t>“how” is to be determined </a:t>
            </a:r>
            <a:r>
              <a:rPr lang="en-US" sz="1200" dirty="0"/>
              <a:t>to ensure that ALL use cases are addressed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A1C"/>
                </a:solidFill>
              </a:rPr>
              <a:t>Current Expectations: Outcome will </a:t>
            </a:r>
            <a:r>
              <a:rPr lang="en-US" sz="1200" b="1" dirty="0">
                <a:solidFill>
                  <a:srgbClr val="171A1C"/>
                </a:solidFill>
              </a:rPr>
              <a:t>eliminate</a:t>
            </a:r>
            <a:r>
              <a:rPr lang="en-US" sz="1200" dirty="0">
                <a:solidFill>
                  <a:srgbClr val="171A1C"/>
                </a:solidFill>
              </a:rPr>
              <a:t> use of </a:t>
            </a:r>
            <a:r>
              <a:rPr lang="en-US" sz="1200" b="1" dirty="0">
                <a:solidFill>
                  <a:srgbClr val="171A1C"/>
                </a:solidFill>
              </a:rPr>
              <a:t>Digital Certificates</a:t>
            </a:r>
            <a:r>
              <a:rPr lang="en-US" sz="1200" dirty="0">
                <a:solidFill>
                  <a:srgbClr val="171A1C"/>
                </a:solidFill>
              </a:rPr>
              <a:t>, will change existing Username/Password &amp; MFA, </a:t>
            </a:r>
            <a:r>
              <a:rPr lang="en-US" sz="1200" b="1" dirty="0">
                <a:solidFill>
                  <a:srgbClr val="171A1C"/>
                </a:solidFill>
              </a:rPr>
              <a:t>add Single Sign-on</a:t>
            </a:r>
            <a:r>
              <a:rPr lang="en-US" sz="1200" dirty="0">
                <a:solidFill>
                  <a:srgbClr val="171A1C"/>
                </a:solidFill>
              </a:rPr>
              <a:t> for all market participant applications</a:t>
            </a:r>
            <a:endParaRPr lang="en-US" sz="12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Guiding Principles for this effort: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Ongoing </a:t>
            </a:r>
            <a:r>
              <a:rPr lang="en-US" sz="1200" b="1" dirty="0"/>
              <a:t>communication</a:t>
            </a:r>
            <a:r>
              <a:rPr lang="en-US" sz="1200" dirty="0"/>
              <a:t> with Stakeholders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Engage</a:t>
            </a:r>
            <a:r>
              <a:rPr lang="en-US" sz="1200" dirty="0"/>
              <a:t> Stakeholders for </a:t>
            </a:r>
            <a:r>
              <a:rPr lang="en-US" sz="1200" b="1" dirty="0"/>
              <a:t>feedback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Minimize impact</a:t>
            </a:r>
            <a:r>
              <a:rPr lang="en-US" sz="1200" dirty="0"/>
              <a:t> to the Market Participants through the transition period, where possible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External Stakeholder Engagement: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TWG </a:t>
            </a:r>
            <a:r>
              <a:rPr lang="en-US" sz="1200" b="1" dirty="0"/>
              <a:t>forum</a:t>
            </a:r>
            <a:r>
              <a:rPr lang="en-US" sz="1200" dirty="0"/>
              <a:t> for project updates and technical discussion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Determine approach for more focused input into program and sub-projects (e.g., </a:t>
            </a:r>
            <a:r>
              <a:rPr lang="en-US" sz="1200" b="1" dirty="0"/>
              <a:t>Workshops, surveys, etc</a:t>
            </a:r>
            <a:r>
              <a:rPr lang="en-US" sz="1200" dirty="0"/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FA639A-6663-8445-3621-23F9719EA7BA}"/>
              </a:ext>
            </a:extLst>
          </p:cNvPr>
          <p:cNvSpPr/>
          <p:nvPr/>
        </p:nvSpPr>
        <p:spPr>
          <a:xfrm>
            <a:off x="1258847" y="835802"/>
            <a:ext cx="10635786" cy="611652"/>
          </a:xfrm>
          <a:prstGeom prst="rightArrow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Modernize Identity &amp; Access Management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18AA53F-5597-86A8-F5F3-8154C931964F}"/>
              </a:ext>
            </a:extLst>
          </p:cNvPr>
          <p:cNvSpPr/>
          <p:nvPr/>
        </p:nvSpPr>
        <p:spPr>
          <a:xfrm>
            <a:off x="10623006" y="951906"/>
            <a:ext cx="1187474" cy="38799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2028/2029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156C32C-BBF1-3970-267B-CC9D1A29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014" y="4541014"/>
            <a:ext cx="10467029" cy="1637704"/>
          </a:xfrm>
          <a:ln w="12700">
            <a:solidFill>
              <a:srgbClr val="00AEC7"/>
            </a:solidFill>
          </a:ln>
        </p:spPr>
        <p:txBody>
          <a:bodyPr anchor="t"/>
          <a:lstStyle/>
          <a:p>
            <a:pPr marL="0" lvl="0" indent="0">
              <a:buNone/>
            </a:pPr>
            <a:r>
              <a:rPr lang="en-US" sz="1100" b="1" dirty="0">
                <a:ea typeface="Aptos" panose="020B0004020202020204" pitchFamily="34" charset="0"/>
                <a:cs typeface="Aptos" panose="020B0004020202020204" pitchFamily="34" charset="0"/>
              </a:rPr>
              <a:t>Desired Outcomes: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Protocol &amp; Guide Revisions so </a:t>
            </a:r>
            <a:r>
              <a:rPr lang="en-US" sz="1200" b="1" dirty="0"/>
              <a:t>binding language doesn’t prevent innovation </a:t>
            </a:r>
            <a:r>
              <a:rPr lang="en-US" sz="1200" dirty="0"/>
              <a:t>and progress due to a specific named technology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/>
              <a:t>Modernize technology and systems</a:t>
            </a:r>
            <a:r>
              <a:rPr lang="en-US" sz="1200" dirty="0"/>
              <a:t> for Identity and Access Management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/>
              <a:t>Streamlined external user experience </a:t>
            </a:r>
            <a:r>
              <a:rPr lang="en-US" sz="1200" dirty="0"/>
              <a:t>for access and authentication into ERCOT system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Improve ERCOT’s security posture, positioning us to be “Future Ready” to </a:t>
            </a:r>
            <a:r>
              <a:rPr lang="en-US" sz="1200" b="1" dirty="0"/>
              <a:t>continue to protect </a:t>
            </a:r>
            <a:r>
              <a:rPr lang="en-US" sz="1200" dirty="0"/>
              <a:t>our partner’s information and assets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050" b="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8097038-DDE9-F96C-C131-81D1EFD7B3E4}"/>
              </a:ext>
            </a:extLst>
          </p:cNvPr>
          <p:cNvSpPr txBox="1">
            <a:spLocks/>
          </p:cNvSpPr>
          <p:nvPr/>
        </p:nvSpPr>
        <p:spPr>
          <a:xfrm>
            <a:off x="1199374" y="429703"/>
            <a:ext cx="10248900" cy="487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F8B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IAM Modernization (2025-2029)</a:t>
            </a:r>
          </a:p>
        </p:txBody>
      </p:sp>
    </p:spTree>
    <p:extLst>
      <p:ext uri="{BB962C8B-B14F-4D97-AF65-F5344CB8AC3E}">
        <p14:creationId xmlns:p14="http://schemas.microsoft.com/office/powerpoint/2010/main" val="34094719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RCOT colors">
      <a:dk1>
        <a:srgbClr val="171A1C"/>
      </a:dk1>
      <a:lt1>
        <a:srgbClr val="FFFFFF"/>
      </a:lt1>
      <a:dk2>
        <a:srgbClr val="5B6770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534C9C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D Tempate - Public" id="{58417566-EC10-4ACB-997B-49D53A93EF9B}" vid="{CF3DD09F-7392-4B1F-8B8F-3FE0A612B661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D Tempate - Public" id="{58417566-EC10-4ACB-997B-49D53A93EF9B}" vid="{C4D18BAA-242D-4044-BD15-19C20083B4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308E0C3EA0B4B888EAFABD4C73D39" ma:contentTypeVersion="" ma:contentTypeDescription="Create a new document." ma:contentTypeScope="" ma:versionID="6821bbbbea523f10b830c81161827a0f">
  <xsd:schema xmlns:xsd="http://www.w3.org/2001/XMLSchema" xmlns:xs="http://www.w3.org/2001/XMLSchema" xmlns:p="http://schemas.microsoft.com/office/2006/metadata/properties" xmlns:ns2="6F72ACAB-8B13-4337-A44A-6446A02DA099" xmlns:ns3="98afdb4f-f570-48a8-9dfb-a9b6c6b0479a" xmlns:ns4="604a87bf-8a5a-4c6f-a28c-178c6ffc24d8" targetNamespace="http://schemas.microsoft.com/office/2006/metadata/properties" ma:root="true" ma:fieldsID="912b695c51332b6dafaff868fd2ac125" ns2:_="" ns3:_="" ns4:_="">
    <xsd:import namespace="6F72ACAB-8B13-4337-A44A-6446A02DA099"/>
    <xsd:import namespace="98afdb4f-f570-48a8-9dfb-a9b6c6b0479a"/>
    <xsd:import namespace="604a87bf-8a5a-4c6f-a28c-178c6ffc24d8"/>
    <xsd:element name="properties">
      <xsd:complexType>
        <xsd:sequence>
          <xsd:element name="documentManagement">
            <xsd:complexType>
              <xsd:all>
                <xsd:element ref="ns2:RequiresApproval" minOccurs="0"/>
                <xsd:element ref="ns2:Approvers" minOccurs="0"/>
                <xsd:element ref="ns2:Informed" minOccurs="0"/>
                <xsd:element ref="ns2:ApprovalStatus" minOccurs="0"/>
                <xsd:element ref="ns2:MediaServiceMetadata" minOccurs="0"/>
                <xsd:element ref="ns2:MediaServiceFastMetadata" minOccurs="0"/>
                <xsd:element ref="ns2:ApproverDetail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2ACAB-8B13-4337-A44A-6446A02DA099" elementFormDefault="qualified">
    <xsd:import namespace="http://schemas.microsoft.com/office/2006/documentManagement/types"/>
    <xsd:import namespace="http://schemas.microsoft.com/office/infopath/2007/PartnerControls"/>
    <xsd:element name="RequiresApproval" ma:index="2" nillable="true" ma:displayName="Requires Approval" ma:default="0" ma:description="Check this checkbox when you wish to route the document through the document approval workflow." ma:internalName="RequiresApproval" ma:readOnly="false">
      <xsd:simpleType>
        <xsd:restriction base="dms:Boolean"/>
      </xsd:simpleType>
    </xsd:element>
    <xsd:element name="Approvers" ma:index="3" nillable="true" ma:displayName="Approvers" ma:description="Enter the users who must approve the document." ma:list="UserInfo" ma:SharePointGroup="0" ma:internalName="Approv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formed" ma:index="4" nillable="true" ma:displayName="Informed" ma:description="Enter users who should receive a notification once document is approved." ma:list="UserInfo" ma:SharePointGroup="0" ma:internalName="Informed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alStatus" ma:index="11" nillable="true" ma:displayName="Approval Status" ma:hidden="true" ma:internalName="ApprovalStatus" ma:readOnly="false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false">
      <xsd:simpleType>
        <xsd:restriction base="dms:Note"/>
      </xsd:simpleType>
    </xsd:element>
    <xsd:element name="ApproverDetails" ma:index="14" nillable="true" ma:displayName="Approval Details" ma:format="Dropdown" ma:hidden="true" ma:internalName="ApproverDetail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fdb4f-f570-48a8-9dfb-a9b6c6b0479a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a87bf-8a5a-4c6f-a28c-178c6ffc24d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1a32924-1f4f-4f58-be68-43f16efb579e}" ma:internalName="TaxCatchAll" ma:showField="CatchAllData" ma:web="604a87bf-8a5a-4c6f-a28c-178c6ffc2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FastMetadata xmlns="6F72ACAB-8B13-4337-A44A-6446A02DA099" xsi:nil="true"/>
    <TaxCatchAll xmlns="604a87bf-8a5a-4c6f-a28c-178c6ffc24d8" xsi:nil="true"/>
    <Informed xmlns="6F72ACAB-8B13-4337-A44A-6446A02DA099">
      <UserInfo>
        <DisplayName/>
        <AccountId xsi:nil="true"/>
        <AccountType/>
      </UserInfo>
    </Informed>
    <ApprovalStatus xmlns="6F72ACAB-8B13-4337-A44A-6446A02DA099" xsi:nil="true"/>
    <RequiresApproval xmlns="6F72ACAB-8B13-4337-A44A-6446A02DA099">false</RequiresApproval>
    <lcf76f155ced4ddcb4097134ff3c332f xmlns="98afdb4f-f570-48a8-9dfb-a9b6c6b0479a">
      <Terms xmlns="http://schemas.microsoft.com/office/infopath/2007/PartnerControls"/>
    </lcf76f155ced4ddcb4097134ff3c332f>
    <Approvers xmlns="6F72ACAB-8B13-4337-A44A-6446A02DA099">
      <UserInfo>
        <DisplayName/>
        <AccountId xsi:nil="true"/>
        <AccountType/>
      </UserInfo>
    </Approvers>
    <MediaServiceMetadata xmlns="6F72ACAB-8B13-4337-A44A-6446A02DA099" xsi:nil="true"/>
    <ApproverDetails xmlns="6F72ACAB-8B13-4337-A44A-6446A02DA099" xsi:nil="true"/>
  </documentManagement>
</p:properties>
</file>

<file path=customXml/itemProps1.xml><?xml version="1.0" encoding="utf-8"?>
<ds:datastoreItem xmlns:ds="http://schemas.openxmlformats.org/officeDocument/2006/customXml" ds:itemID="{7D5F0D9A-76C6-47AB-8EA6-CBA1772D64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9A04B-C917-471A-A45A-A0E601F404D9}">
  <ds:schemaRefs>
    <ds:schemaRef ds:uri="604a87bf-8a5a-4c6f-a28c-178c6ffc24d8"/>
    <ds:schemaRef ds:uri="6F72ACAB-8B13-4337-A44A-6446A02DA099"/>
    <ds:schemaRef ds:uri="98afdb4f-f570-48a8-9dfb-a9b6c6b04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70867C-C13B-4DA0-8481-5C4EBFD44B0B}">
  <ds:schemaRefs>
    <ds:schemaRef ds:uri="604a87bf-8a5a-4c6f-a28c-178c6ffc24d8"/>
    <ds:schemaRef ds:uri="6F72ACAB-8B13-4337-A44A-6446A02DA099"/>
    <ds:schemaRef ds:uri="98afdb4f-f570-48a8-9dfb-a9b6c6b047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894</Words>
  <Application>Microsoft Office PowerPoint</Application>
  <PresentationFormat>Widescreen</PresentationFormat>
  <Paragraphs>92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Courier New</vt:lpstr>
      <vt:lpstr>Symbol</vt:lpstr>
      <vt:lpstr>Times New Roman</vt:lpstr>
      <vt:lpstr>Wingdings</vt:lpstr>
      <vt:lpstr>Cover</vt:lpstr>
      <vt:lpstr>Page Design</vt:lpstr>
      <vt:lpstr>Item 7 (NPRR1302): Market Participant Service Portal  IAM Modernization  Diane Gwinn Director Corporate IT Services   PRS  October 08, 2025  </vt:lpstr>
      <vt:lpstr>Strategic Direction</vt:lpstr>
      <vt:lpstr>MP Service Portal (2025-2026)</vt:lpstr>
      <vt:lpstr>MP Service Portal (2025-2026)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 Template Deck</dc:title>
  <dc:creator>Lyakhovets, Olha</dc:creator>
  <cp:lastModifiedBy>Gwinn, Diane</cp:lastModifiedBy>
  <cp:revision>2</cp:revision>
  <dcterms:created xsi:type="dcterms:W3CDTF">2025-08-05T16:09:24Z</dcterms:created>
  <dcterms:modified xsi:type="dcterms:W3CDTF">2025-10-03T21:48:34Z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0x010100841308E0C3EA0B4B888EAFABD4C73D39</vt:lpwstr>
  </property>
  <property fmtid="{D5CDD505-2E9C-101B-9397-08002B2CF9AE}" pid="4" name="MSIP_Label_c144db1d-993e-40da-980d-6eea152adc50_Enabled">
    <vt:lpwstr>true</vt:lpwstr>
  </property>
  <property fmtid="{D5CDD505-2E9C-101B-9397-08002B2CF9AE}" pid="5" name="MSIP_Label_c144db1d-993e-40da-980d-6eea152adc50_SetDate">
    <vt:lpwstr>2025-08-05T21:13:15Z</vt:lpwstr>
  </property>
  <property fmtid="{D5CDD505-2E9C-101B-9397-08002B2CF9AE}" pid="6" name="MSIP_Label_c144db1d-993e-40da-980d-6eea152adc50_Method">
    <vt:lpwstr>Privileged</vt:lpwstr>
  </property>
  <property fmtid="{D5CDD505-2E9C-101B-9397-08002B2CF9AE}" pid="7" name="MSIP_Label_c144db1d-993e-40da-980d-6eea152adc50_Name">
    <vt:lpwstr>Public</vt:lpwstr>
  </property>
  <property fmtid="{D5CDD505-2E9C-101B-9397-08002B2CF9AE}" pid="8" name="MSIP_Label_c144db1d-993e-40da-980d-6eea152adc50_SiteId">
    <vt:lpwstr>0afb747d-bff7-4596-a9fc-950ef9e0ec45</vt:lpwstr>
  </property>
  <property fmtid="{D5CDD505-2E9C-101B-9397-08002B2CF9AE}" pid="9" name="MSIP_Label_c144db1d-993e-40da-980d-6eea152adc50_ActionId">
    <vt:lpwstr>f35fa23a-6547-4057-ad86-b0193f29d73c</vt:lpwstr>
  </property>
  <property fmtid="{D5CDD505-2E9C-101B-9397-08002B2CF9AE}" pid="10" name="MSIP_Label_c144db1d-993e-40da-980d-6eea152adc50_ContentBits">
    <vt:lpwstr>0</vt:lpwstr>
  </property>
  <property fmtid="{D5CDD505-2E9C-101B-9397-08002B2CF9AE}" pid="11" name="MSIP_Label_c144db1d-993e-40da-980d-6eea152adc50_Tag">
    <vt:lpwstr>10, 0, 1, 1</vt:lpwstr>
  </property>
</Properties>
</file>