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1" r:id="rId6"/>
  </p:sldMasterIdLst>
  <p:notesMasterIdLst>
    <p:notesMasterId r:id="rId9"/>
  </p:notesMasterIdLst>
  <p:handoutMasterIdLst>
    <p:handoutMasterId r:id="rId10"/>
  </p:handoutMasterIdLst>
  <p:sldIdLst>
    <p:sldId id="260" r:id="rId7"/>
    <p:sldId id="257"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892374-6FC3-4049-AC4A-64A440D8A0FD}" v="4" dt="2025-08-27T15:11:56.527"/>
    <p1510:client id="{24979108-4015-4119-8139-570564298458}" v="7" dt="2025-08-26T18:14:47.6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810" y="278"/>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10/6/2025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10/6/2025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4346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3472036074"/>
      </p:ext>
    </p:extLst>
  </p:cSld>
  <p:clrMap bg1="lt1" tx1="dk1" bg2="lt2" tx2="dk2" accent1="accent1" accent2="accent2" accent3="accent3" accent4="accent4" accent5="accent5" accent6="accent6" hlink="hlink" folHlink="folHlink"/>
  <p:sldLayoutIdLst>
    <p:sldLayoutId id="2147483662" r:id="rId1"/>
  </p:sldLayoutIdLst>
  <p:hf sldNum="0"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231472" y="2413338"/>
            <a:ext cx="6010182" cy="2308324"/>
          </a:xfrm>
          <a:prstGeom prst="rect">
            <a:avLst/>
          </a:prstGeom>
          <a:noFill/>
        </p:spPr>
        <p:txBody>
          <a:bodyPr wrap="square" rtlCol="0">
            <a:spAutoFit/>
          </a:bodyPr>
          <a:lstStyle/>
          <a:p>
            <a:pPr lvl="0">
              <a:defRPr/>
            </a:pPr>
            <a:r>
              <a:rPr lang="en-US" sz="2400" dirty="0"/>
              <a:t>Public Website Cipher Security Hardening</a:t>
            </a:r>
          </a:p>
          <a:p>
            <a:pPr lvl="0">
              <a:defRPr/>
            </a:pPr>
            <a:endParaRPr kumimoji="0" lang="en-US" sz="2400" b="0" i="0" u="none" strike="noStrike" kern="1200" cap="none" spc="0" normalizeH="0" baseline="0" noProof="0" dirty="0">
              <a:ln>
                <a:noFill/>
              </a:ln>
              <a:solidFill>
                <a:prstClr val="black"/>
              </a:solidFill>
              <a:effectLst/>
              <a:uLnTx/>
              <a:uFillTx/>
              <a:latin typeface="Arial" panose="020B0604020202020204"/>
              <a:ea typeface="+mn-ea"/>
              <a:cs typeface="+mn-cs"/>
            </a:endParaRPr>
          </a:p>
          <a:p>
            <a:pPr lvl="0">
              <a:defRPr/>
            </a:pPr>
            <a:r>
              <a:rPr lang="en-US" sz="2400" dirty="0">
                <a:solidFill>
                  <a:prstClr val="black"/>
                </a:solidFill>
                <a:latin typeface="Arial" panose="020B0604020202020204"/>
              </a:rPr>
              <a:t>Leo Angele</a:t>
            </a:r>
          </a:p>
          <a:p>
            <a:pPr lvl="0">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August 28, 2025, TWG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a:t>Public Website Cipher Security Hardening</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r>
              <a:rPr lang="en-US" sz="1600" b="1" dirty="0"/>
              <a:t>Objective:</a:t>
            </a:r>
          </a:p>
          <a:p>
            <a:pPr lvl="1"/>
            <a:r>
              <a:rPr lang="en-US" sz="1200" dirty="0"/>
              <a:t>ERCOT is taking the first of many steps to mitigate potential security threats to ERCOT’s public facing websites. This round of changes is specifically addressing security concerns cipher suites supported in TLS1.2 </a:t>
            </a:r>
            <a:r>
              <a:rPr lang="en-US" sz="1200"/>
              <a:t>communication.</a:t>
            </a:r>
            <a:endParaRPr lang="en-US" sz="1200" dirty="0"/>
          </a:p>
          <a:p>
            <a:pPr lvl="1"/>
            <a:r>
              <a:rPr lang="en-US" sz="1200" dirty="0"/>
              <a:t>ERCOT will be restricting cipher suites used to encrypt communication available for the public facing websites (WWW.ERCOT.COM, MIS.ERCOT.COM, API.ERCOT.COM, </a:t>
            </a:r>
            <a:r>
              <a:rPr lang="en-US" sz="1200" dirty="0" err="1"/>
              <a:t>etc</a:t>
            </a:r>
            <a:r>
              <a:rPr lang="en-US" sz="1200" dirty="0"/>
              <a:t>) used by Market Participants (MPs) and the general public.</a:t>
            </a:r>
          </a:p>
          <a:p>
            <a:pPr lvl="2"/>
            <a:r>
              <a:rPr lang="en-US" sz="1200" dirty="0"/>
              <a:t>This affects all Graphical User Interface (GUI) websites as well as all Application Programmatic Interfaces (API’s) connecting to ERCOT for ERCOT’s External Web Services (EWS), including submissions and Get List/Report functionality, Network Management System (NMS), and access to the </a:t>
            </a:r>
            <a:r>
              <a:rPr lang="en-US" sz="1200" dirty="0" err="1"/>
              <a:t>MarkeTrak</a:t>
            </a:r>
            <a:r>
              <a:rPr lang="en-US" sz="1200" dirty="0"/>
              <a:t> API.</a:t>
            </a:r>
          </a:p>
          <a:p>
            <a:endParaRPr lang="en-US" sz="1400" dirty="0"/>
          </a:p>
          <a:p>
            <a:r>
              <a:rPr lang="en-US" sz="1600" b="1" dirty="0"/>
              <a:t>Justification:</a:t>
            </a:r>
          </a:p>
          <a:p>
            <a:pPr lvl="1"/>
            <a:r>
              <a:rPr lang="en-US" sz="1200" dirty="0"/>
              <a:t>Compliance with National Institute of Standards and Technology (NIST) Federal Information Processing Standard (FIPS) 140-3, requires that all algorithms used within a certified module have been tested and validated by NIST's Cryptographic Module Validation Program (CMVP) and specified in their security policy.</a:t>
            </a:r>
          </a:p>
          <a:p>
            <a:pPr lvl="1"/>
            <a:endParaRPr lang="en-US" sz="1200" dirty="0"/>
          </a:p>
          <a:p>
            <a:r>
              <a:rPr lang="en-US" sz="1600" b="1" dirty="0"/>
              <a:t>Communication:</a:t>
            </a:r>
          </a:p>
          <a:p>
            <a:pPr lvl="1"/>
            <a:r>
              <a:rPr lang="en-US" sz="1200" dirty="0"/>
              <a:t>This will be an ongoing process over the next 4-6 months and dates will be communicated as sites prepared for upgrade.  API sites will be upgraded in MOTE to give adequate MP testing time to ensure little to no adverse effects when the changes are made to the production sites.</a:t>
            </a:r>
          </a:p>
          <a:p>
            <a:pPr lvl="1"/>
            <a:r>
              <a:rPr lang="en-US" sz="1200" dirty="0"/>
              <a:t>ERCOT will communicate future changes including (but not limited to) the addition of TLS 1.3 once this effort is completed.</a:t>
            </a:r>
          </a:p>
          <a:p>
            <a:pPr lvl="1"/>
            <a:endParaRPr lang="en-US" sz="12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1024058205"/>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www.w3.org/XML/1998/namespace"/>
    <ds:schemaRef ds:uri="http://purl.org/dc/terms/"/>
    <ds:schemaRef ds:uri="http://purl.org/dc/dcmitype/"/>
    <ds:schemaRef ds:uri="c34af464-7aa1-4edd-9be4-83dffc1cb926"/>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237</TotalTime>
  <Words>288</Words>
  <Application>Microsoft Office PowerPoint</Application>
  <PresentationFormat>On-screen Show (4:3)</PresentationFormat>
  <Paragraphs>19</Paragraphs>
  <Slides>2</Slides>
  <Notes>1</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vt:i4>
      </vt:variant>
    </vt:vector>
  </HeadingPairs>
  <TitlesOfParts>
    <vt:vector size="7" baseType="lpstr">
      <vt:lpstr>Arial</vt:lpstr>
      <vt:lpstr>Calibri</vt:lpstr>
      <vt:lpstr>1_Custom Design</vt:lpstr>
      <vt:lpstr>Office Theme</vt:lpstr>
      <vt:lpstr>2_Custom Design</vt:lpstr>
      <vt:lpstr>PowerPoint Presentation</vt:lpstr>
      <vt:lpstr>Public Website Cipher Security Hardening</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Michelsen, David</cp:lastModifiedBy>
  <cp:revision>27</cp:revision>
  <cp:lastPrinted>2016-01-21T20:53:15Z</cp:lastPrinted>
  <dcterms:created xsi:type="dcterms:W3CDTF">2016-01-21T15:20:31Z</dcterms:created>
  <dcterms:modified xsi:type="dcterms:W3CDTF">2025-10-06T13:58:07Z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2025-08-25T23:01:35Z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a4520633-a96b-4d0d-8cd6-a6b9adfcce92</vt:lpwstr>
  </property>
  <property fmtid="{D5CDD505-2E9C-101B-9397-08002B2CF9AE}" pid="9" name="MSIP_Label_7084cbda-52b8-46fb-a7b7-cb5bd465ed85_ContentBits">
    <vt:lpwstr>0</vt:lpwstr>
  </property>
  <property fmtid="{D5CDD505-2E9C-101B-9397-08002B2CF9AE}" pid="10" name="MSIP_Label_7084cbda-52b8-46fb-a7b7-cb5bd465ed85_Tag">
    <vt:lpwstr>10, 3, 0, 1</vt:lpwstr>
  </property>
</Properties>
</file>