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53" r:id="rId4"/>
    <p:sldMasterId id="2147483648" r:id="rId5"/>
  </p:sldMasterIdLst>
  <p:notesMasterIdLst>
    <p:notesMasterId r:id="rId12"/>
  </p:notesMasterIdLst>
  <p:handoutMasterIdLst>
    <p:handoutMasterId r:id="rId13"/>
  </p:handoutMasterIdLst>
  <p:sldIdLst>
    <p:sldId id="338" r:id="rId6"/>
    <p:sldId id="377" r:id="rId7"/>
    <p:sldId id="378" r:id="rId8"/>
    <p:sldId id="372" r:id="rId9"/>
    <p:sldId id="376" r:id="rId10"/>
    <p:sldId id="353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A27DE27-4B96-A59E-FDD9-EF7C24BC629B}" name="Schmall, John" initials="SJ" userId="S::john.schmall@ercot.com::f98f7ff2-2efd-46b1-a0be-6e7428f04ce8" providerId="AD"/>
  <p188:author id="{61CD393B-B17F-647C-CC65-41A4EDC8BC3E}" name="Woodfin, Dan" initials="WD" userId="S::dan.woodfin@ercot.com::241f4bb4-a54f-4ff5-bea3-a7be5eec2bbc" providerId="AD"/>
  <p188:author id="{45A5BF4A-79CF-094C-5A49-8F5E49E493A8}" name="Schmall, John" initials="SJ" userId="S::John.Schmall@ercot.com::f98f7ff2-2efd-46b1-a0be-6e7428f04ce8" providerId="AD"/>
  <p188:author id="{1E6A1C6D-95E2-9F58-4E53-AFEA81F9AAB2}" name="Solis, Stephen" initials="SS" userId="S::Stephen.Solis@ercot.com::4217e5b7-af20-42de-818f-e9ca391270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CFCEA-FE21-40BE-A6D5-02DFCD30BAA8}" v="26" dt="2025-10-01T14:02:22.281"/>
    <p1510:client id="{B1354FC6-BFBF-4B61-89B1-4004EA6B3E25}" v="4" dt="2025-10-01T16:15:59.9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45" autoAdjust="0"/>
  </p:normalViewPr>
  <p:slideViewPr>
    <p:cSldViewPr showGuide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1T14:19:40.17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0,'1068'0,"-1032"2,0 2,44 9,9 2,-1-3,123 11,-177-21,54 11,-51-6,44 2,364-7,-225-4,-193 4,1 1,-1 1,0 2,40 13,-39-10,2-1,-1-2,49 5,513-9,-287-5,2308 3,-2576-2,1-2,-1-1,0-2,51-16,-45 11,4 4,0 2,0 1,1 3,80 6,-29-1,733-3,-788 2,75 14,-74-9,73 4,-36-10,184-5,-140-12,-82 8,72-2,-51 9,136 4,-118 13,-62-10,1-2,26 3,402-4,-228-6,177 3,-370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1T14:20:49.58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0 134 0,'7487'-134'0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1T14:19:46.81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33 0,'7954'-33'0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1T14:19:49.63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0 134 0,'7018'-134'0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1T14:19:54.6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0,'14438'0'0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1T14:19:57.92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0 235 0,'6551'-235'0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1T14:20:01.15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0-01T14:20:34.87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1 172,'33'-2,"0"-2,0-1,62-18,-59 13,0 1,67-6,-19 13,-44 1,1 0,75-15,-59 7,1 3,0 2,103 7,-40 0,-22-2,89-1,-157-2,-1-1,0-2,0-1,31-11,-28 7,0 2,0 1,1 1,0 2,0 2,0 0,0 3,0 1,0 1,0 2,-1 1,63 21,-72-21,0 0,48 5,9 1,-53-4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1T14:20:38.34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0 100 0,'3309'-100'0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01T14:20:43.87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0,'11765'0'0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19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customXml" Target="../ink/ink6.xml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19.png"/><Relationship Id="rId4" Type="http://schemas.openxmlformats.org/officeDocument/2006/relationships/image" Target="../media/image16.png"/><Relationship Id="rId9" Type="http://schemas.openxmlformats.org/officeDocument/2006/relationships/customXml" Target="../ink/ink4.xml"/><Relationship Id="rId1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3" Type="http://schemas.openxmlformats.org/officeDocument/2006/relationships/image" Target="../media/image9.png"/><Relationship Id="rId7" Type="http://schemas.openxmlformats.org/officeDocument/2006/relationships/image" Target="../media/image24.png"/><Relationship Id="rId2" Type="http://schemas.openxmlformats.org/officeDocument/2006/relationships/hyperlink" Target="https://www.ercot.com/services/comm/mkt_notices/M-B093025-01" TargetMode="External"/><Relationship Id="rId1" Type="http://schemas.openxmlformats.org/officeDocument/2006/relationships/slideLayout" Target="../slideLayouts/slideLayout3.xml"/><Relationship Id="rId6" Type="http://schemas.openxmlformats.org/officeDocument/2006/relationships/customXml" Target="../ink/ink8.xml"/><Relationship Id="rId11" Type="http://schemas.openxmlformats.org/officeDocument/2006/relationships/image" Target="../media/image26.png"/><Relationship Id="rId5" Type="http://schemas.openxmlformats.org/officeDocument/2006/relationships/image" Target="../media/image23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33600"/>
            <a:ext cx="5029200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NOGRR245</a:t>
            </a:r>
          </a:p>
          <a:p>
            <a:r>
              <a:rPr lang="en-US" sz="2800" b="1" dirty="0">
                <a:solidFill>
                  <a:schemeClr val="tx2"/>
                </a:solidFill>
              </a:rPr>
              <a:t>December 31, 2025 Deadline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b="1">
                <a:solidFill>
                  <a:schemeClr val="tx2"/>
                </a:solidFill>
              </a:rPr>
              <a:t>October 02, </a:t>
            </a:r>
            <a:r>
              <a:rPr lang="en-US" sz="2000" b="1" dirty="0">
                <a:solidFill>
                  <a:schemeClr val="tx2"/>
                </a:solidFill>
              </a:rPr>
              <a:t>2025</a:t>
            </a:r>
            <a:endParaRPr lang="en-US" sz="2000" b="1" dirty="0">
              <a:solidFill>
                <a:schemeClr val="tx2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6918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0E947-68E5-CCA5-5C6B-AB1AF7833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Nodal Operating Guide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664FE-2F02-96A5-DACA-9F4A19871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Resources must meet or exceed FRT requirements </a:t>
            </a:r>
            <a:r>
              <a:rPr lang="en-US" sz="1800" u="sng" dirty="0"/>
              <a:t>as soon as practicable but no later than 12/31/25 or at synchronization for new IBRs synchronizing after 12/31/25</a:t>
            </a:r>
          </a:p>
          <a:p>
            <a:r>
              <a:rPr lang="en-US" sz="1800" dirty="0"/>
              <a:t>Resources with SGIA before 8/1/24, must maximize performance to meet - as close as reasonably possible - capability in IEEE 2800-2022 sections 5, 7 and 9 </a:t>
            </a:r>
            <a:r>
              <a:rPr lang="en-US" sz="1800" u="sng" dirty="0"/>
              <a:t>as soon as practicable but no later than 12/31/25 or COD (whichever is later</a:t>
            </a:r>
            <a:r>
              <a:rPr lang="en-US" sz="1800" dirty="0"/>
              <a:t>)</a:t>
            </a:r>
          </a:p>
          <a:p>
            <a:r>
              <a:rPr lang="en-US" sz="1800" dirty="0"/>
              <a:t>Resources with SGIA before 8/1/24 must maximize VRT performance  </a:t>
            </a:r>
            <a:r>
              <a:rPr lang="en-US" sz="1800" u="sng" dirty="0"/>
              <a:t>as soon as practicable but no later than 12/31/25 or COD (whichever is later</a:t>
            </a:r>
            <a:r>
              <a:rPr lang="en-US" sz="1800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313B3-1731-7A0E-D0F7-5C9333ADF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Content Placeholder 13">
            <a:extLst>
              <a:ext uri="{FF2B5EF4-FFF2-40B4-BE49-F238E27FC236}">
                <a16:creationId xmlns:a16="http://schemas.microsoft.com/office/drawing/2014/main" id="{A49B61BC-9520-6123-F0CB-C432DAB1CFF6}"/>
              </a:ext>
            </a:extLst>
          </p:cNvPr>
          <p:cNvSpPr txBox="1">
            <a:spLocks/>
          </p:cNvSpPr>
          <p:nvPr/>
        </p:nvSpPr>
        <p:spPr>
          <a:xfrm>
            <a:off x="559368" y="4800600"/>
            <a:ext cx="8210910" cy="1066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/>
              <a:t>Key Takeaway: </a:t>
            </a:r>
          </a:p>
          <a:p>
            <a:pPr marL="0" indent="0">
              <a:buNone/>
            </a:pPr>
            <a:r>
              <a:rPr lang="en-US" sz="1600" dirty="0"/>
              <a:t>Resources must meet ride-through requirements by 12/31/25 unless extension is granted.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104158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8E7DF-47E8-BC74-45FA-2DD12FF10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68E15-2BD7-EC27-3B9A-E8EB18353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Intend to Maximize by 12/31/25 or COD/Synch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50921-2C59-809F-A134-D83751AF7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DCF1A7D-08C7-2D6D-075C-AECCABB2BA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29000" y="1131354"/>
            <a:ext cx="4778154" cy="497629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4D1684C-2495-48BF-9400-7453E75CEF31}"/>
              </a:ext>
            </a:extLst>
          </p:cNvPr>
          <p:cNvSpPr/>
          <p:nvPr/>
        </p:nvSpPr>
        <p:spPr>
          <a:xfrm>
            <a:off x="608981" y="1905886"/>
            <a:ext cx="1485900" cy="22098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tx1"/>
                </a:solidFill>
              </a:rPr>
              <a:t>632</a:t>
            </a:r>
            <a:r>
              <a:rPr lang="en-US" dirty="0">
                <a:solidFill>
                  <a:schemeClr val="tx1"/>
                </a:solidFill>
              </a:rPr>
              <a:t> Resources intending to Maximize by 12/31/2025 or by COD/Synch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59800A2-20C6-E6CD-C7DD-7B16057ADE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3783375"/>
            <a:ext cx="533400" cy="5982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6AA09FF-B8C9-60B4-D0E3-295E0497C7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9334" y="3429000"/>
            <a:ext cx="754466" cy="152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E09D2DF-4657-CEF3-21A2-30081A0DC3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6971" y="4595229"/>
            <a:ext cx="419191" cy="258339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A6A7E343-68C3-9EAC-DFC7-C46E8B7D083A}"/>
              </a:ext>
            </a:extLst>
          </p:cNvPr>
          <p:cNvSpPr/>
          <p:nvPr/>
        </p:nvSpPr>
        <p:spPr>
          <a:xfrm>
            <a:off x="4451691" y="3856090"/>
            <a:ext cx="501309" cy="451178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8F61CB2-CFEB-A87A-06DF-8FC073FC02D1}"/>
              </a:ext>
            </a:extLst>
          </p:cNvPr>
          <p:cNvSpPr/>
          <p:nvPr/>
        </p:nvSpPr>
        <p:spPr>
          <a:xfrm>
            <a:off x="6956970" y="4535762"/>
            <a:ext cx="419191" cy="377272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C0A0EB6-6B4F-DAFE-6ED1-4D76B89E51A5}"/>
              </a:ext>
            </a:extLst>
          </p:cNvPr>
          <p:cNvSpPr/>
          <p:nvPr/>
        </p:nvSpPr>
        <p:spPr>
          <a:xfrm>
            <a:off x="6956971" y="3341151"/>
            <a:ext cx="419191" cy="377272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0CFA7C7-FC4E-CAC8-5050-842BE214BDF8}"/>
              </a:ext>
            </a:extLst>
          </p:cNvPr>
          <p:cNvCxnSpPr>
            <a:cxnSpLocks/>
            <a:stCxn id="6" idx="3"/>
            <a:endCxn id="23" idx="2"/>
          </p:cNvCxnSpPr>
          <p:nvPr/>
        </p:nvCxnSpPr>
        <p:spPr>
          <a:xfrm>
            <a:off x="2094881" y="3010786"/>
            <a:ext cx="2356810" cy="10708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75BB4B4-E089-1F91-1F1E-CABDD39E3C7F}"/>
              </a:ext>
            </a:extLst>
          </p:cNvPr>
          <p:cNvCxnSpPr>
            <a:cxnSpLocks/>
            <a:stCxn id="6" idx="3"/>
            <a:endCxn id="24" idx="2"/>
          </p:cNvCxnSpPr>
          <p:nvPr/>
        </p:nvCxnSpPr>
        <p:spPr>
          <a:xfrm>
            <a:off x="2094881" y="3010786"/>
            <a:ext cx="4862089" cy="171361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670A9ED-B360-7FA6-DAA6-DB2B90AABF63}"/>
              </a:ext>
            </a:extLst>
          </p:cNvPr>
          <p:cNvCxnSpPr>
            <a:cxnSpLocks/>
            <a:stCxn id="6" idx="3"/>
            <a:endCxn id="25" idx="2"/>
          </p:cNvCxnSpPr>
          <p:nvPr/>
        </p:nvCxnSpPr>
        <p:spPr>
          <a:xfrm>
            <a:off x="2094881" y="3010786"/>
            <a:ext cx="4862090" cy="51900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BC82970C-77F9-275F-5B6D-A1F4C2F8ED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82923" y="940854"/>
            <a:ext cx="4778154" cy="4976291"/>
          </a:xfrm>
          <a:prstGeom prst="rect">
            <a:avLst/>
          </a:prstGeom>
        </p:spPr>
      </p:pic>
      <p:sp>
        <p:nvSpPr>
          <p:cNvPr id="5" name="Content Placeholder 13">
            <a:extLst>
              <a:ext uri="{FF2B5EF4-FFF2-40B4-BE49-F238E27FC236}">
                <a16:creationId xmlns:a16="http://schemas.microsoft.com/office/drawing/2014/main" id="{0503AADB-1CFF-2739-E035-6655D2CCC1E4}"/>
              </a:ext>
            </a:extLst>
          </p:cNvPr>
          <p:cNvSpPr txBox="1">
            <a:spLocks/>
          </p:cNvSpPr>
          <p:nvPr/>
        </p:nvSpPr>
        <p:spPr>
          <a:xfrm>
            <a:off x="174847" y="5431947"/>
            <a:ext cx="4778154" cy="6756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700" b="1" dirty="0"/>
              <a:t>Key Takeaway: </a:t>
            </a:r>
            <a:r>
              <a:rPr lang="en-US" sz="1700" dirty="0"/>
              <a:t>632</a:t>
            </a:r>
            <a:r>
              <a:rPr lang="en-US" sz="1700" b="1" dirty="0"/>
              <a:t> </a:t>
            </a:r>
            <a:r>
              <a:rPr lang="en-US" sz="1700" dirty="0"/>
              <a:t>Resources intend to meet requirements by 12/31/25 or Synch/COD</a:t>
            </a:r>
            <a:endParaRPr lang="en-US" sz="1700" b="1" dirty="0"/>
          </a:p>
        </p:txBody>
      </p:sp>
    </p:spTree>
    <p:extLst>
      <p:ext uri="{BB962C8B-B14F-4D97-AF65-F5344CB8AC3E}">
        <p14:creationId xmlns:p14="http://schemas.microsoft.com/office/powerpoint/2010/main" val="353371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3" grpId="0" animBg="1"/>
      <p:bldP spid="24" grpId="0" animBg="1"/>
      <p:bldP spid="25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B0C5B-1D41-8913-1498-2ADA18D1C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PG 5.5(6)(a)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D62B1C-5FCE-DACB-B0C5-77E9E57D0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668160-08E4-9132-3019-306AD6D214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8005"/>
          <a:stretch>
            <a:fillRect/>
          </a:stretch>
        </p:blipFill>
        <p:spPr>
          <a:xfrm>
            <a:off x="304064" y="1447800"/>
            <a:ext cx="8497036" cy="10174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9F721C-A63D-87A8-3795-DFFB3EE54D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2785"/>
          <a:stretch>
            <a:fillRect/>
          </a:stretch>
        </p:blipFill>
        <p:spPr>
          <a:xfrm>
            <a:off x="304064" y="2375860"/>
            <a:ext cx="8497036" cy="79635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8CA0A7E-8AD5-82AC-C9CF-174F8BB3CD30}"/>
                  </a:ext>
                </a:extLst>
              </p14:cNvPr>
              <p14:cNvContentPartPr/>
              <p14:nvPr/>
            </p14:nvContentPartPr>
            <p14:xfrm>
              <a:off x="1624149" y="2000012"/>
              <a:ext cx="3728880" cy="615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8CA0A7E-8AD5-82AC-C9CF-174F8BB3CD3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70149" y="1892012"/>
                <a:ext cx="3836520" cy="27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F24F934-BACF-7295-6438-D14F69038611}"/>
                  </a:ext>
                </a:extLst>
              </p14:cNvPr>
              <p14:cNvContentPartPr/>
              <p14:nvPr/>
            </p14:nvContentPartPr>
            <p14:xfrm>
              <a:off x="2574549" y="2264612"/>
              <a:ext cx="2863800" cy="1224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F24F934-BACF-7295-6438-D14F6903861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20549" y="2156612"/>
                <a:ext cx="2971440" cy="22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EB01A8BE-4224-0EF3-F88C-009E2140B67B}"/>
                  </a:ext>
                </a:extLst>
              </p14:cNvPr>
              <p14:cNvContentPartPr/>
              <p14:nvPr/>
            </p14:nvContentPartPr>
            <p14:xfrm>
              <a:off x="3308589" y="2516972"/>
              <a:ext cx="2526840" cy="486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EB01A8BE-4224-0EF3-F88C-009E2140B67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254589" y="2408972"/>
                <a:ext cx="2634480" cy="26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57E8D275-9A7E-1FEC-C801-EBB07BAE3BA5}"/>
                  </a:ext>
                </a:extLst>
              </p14:cNvPr>
              <p14:cNvContentPartPr/>
              <p14:nvPr/>
            </p14:nvContentPartPr>
            <p14:xfrm>
              <a:off x="2790909" y="2805692"/>
              <a:ext cx="519804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57E8D275-9A7E-1FEC-C801-EBB07BAE3BA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736909" y="2697692"/>
                <a:ext cx="53056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066912B-F912-B2A9-9EB3-38283A874DFA}"/>
                  </a:ext>
                </a:extLst>
              </p14:cNvPr>
              <p14:cNvContentPartPr/>
              <p14:nvPr/>
            </p14:nvContentPartPr>
            <p14:xfrm>
              <a:off x="1648269" y="2962292"/>
              <a:ext cx="2358720" cy="849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066912B-F912-B2A9-9EB3-38283A874DFA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594269" y="2854292"/>
                <a:ext cx="2466360" cy="30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5FAA459C-69DB-A150-29AF-79E5E7476E5D}"/>
                  </a:ext>
                </a:extLst>
              </p14:cNvPr>
              <p14:cNvContentPartPr/>
              <p14:nvPr/>
            </p14:nvContentPartPr>
            <p14:xfrm>
              <a:off x="-2899914" y="2911661"/>
              <a:ext cx="360" cy="3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5FAA459C-69DB-A150-29AF-79E5E7476E5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-2953914" y="2803661"/>
                <a:ext cx="108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16" name="Content Placeholder 13">
            <a:extLst>
              <a:ext uri="{FF2B5EF4-FFF2-40B4-BE49-F238E27FC236}">
                <a16:creationId xmlns:a16="http://schemas.microsoft.com/office/drawing/2014/main" id="{AA7B423E-7C0E-841A-6668-A048514477D1}"/>
              </a:ext>
            </a:extLst>
          </p:cNvPr>
          <p:cNvSpPr txBox="1">
            <a:spLocks/>
          </p:cNvSpPr>
          <p:nvPr/>
        </p:nvSpPr>
        <p:spPr>
          <a:xfrm>
            <a:off x="323490" y="5519930"/>
            <a:ext cx="8210910" cy="6477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Key Takeaway: </a:t>
            </a:r>
            <a:r>
              <a:rPr lang="en-US" sz="1800" dirty="0"/>
              <a:t>Time is of the essence. To get modifications done by 12/31/25 will require getting models to ERCOT ASAP</a:t>
            </a:r>
            <a:endParaRPr lang="en-US" sz="18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486AE5-8935-FF5B-FB11-7AC6AC3CC5D1}"/>
              </a:ext>
            </a:extLst>
          </p:cNvPr>
          <p:cNvSpPr txBox="1"/>
          <p:nvPr/>
        </p:nvSpPr>
        <p:spPr>
          <a:xfrm>
            <a:off x="457200" y="3581400"/>
            <a:ext cx="8077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Before making any modifications affecting dynamic response at POI, RE must submit to ERCOT for approval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ERCOT has up to 30 Business Days to review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Modifications </a:t>
            </a:r>
            <a:r>
              <a:rPr lang="en-US" i="1" dirty="0"/>
              <a:t>may</a:t>
            </a:r>
            <a:r>
              <a:rPr lang="en-US" dirty="0"/>
              <a:t> require TSP to conduct limited study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Many submittals require iterative process to resolve issues</a:t>
            </a:r>
          </a:p>
        </p:txBody>
      </p:sp>
    </p:spTree>
    <p:extLst>
      <p:ext uri="{BB962C8B-B14F-4D97-AF65-F5344CB8AC3E}">
        <p14:creationId xmlns:p14="http://schemas.microsoft.com/office/powerpoint/2010/main" val="3908312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B94A7-6F64-203A-600E-146F466DE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Notice and Action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A41EB-7B60-02C3-34A9-A07B46715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endParaRPr lang="en-US" sz="2000" dirty="0">
              <a:hlinkClick r:id="" action="ppaction://noaction"/>
            </a:endParaRPr>
          </a:p>
          <a:p>
            <a:pPr marL="0" indent="0">
              <a:buNone/>
            </a:pPr>
            <a:r>
              <a:rPr lang="en-US" sz="1400" dirty="0">
                <a:hlinkClick r:id="rId2"/>
              </a:rPr>
              <a:t>M-B093025-01 Resources maximizing ride-through capability by 12/31/25 for Nodal Operating Guide Revision Request (NOGRR) 245 must follow Planning Guide5.5(6)</a:t>
            </a:r>
            <a:endParaRPr lang="en-US" sz="1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06BC18-FC57-AE8D-1846-08CEB6162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9F7168-D4FE-7971-7FF0-ED6E3F75EA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295400"/>
            <a:ext cx="8458200" cy="274233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734662F-2223-7BA2-FAF3-0FEFC7F224C7}"/>
                  </a:ext>
                </a:extLst>
              </p14:cNvPr>
              <p14:cNvContentPartPr/>
              <p14:nvPr/>
            </p14:nvContentPartPr>
            <p14:xfrm>
              <a:off x="7916286" y="3379301"/>
              <a:ext cx="829440" cy="619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734662F-2223-7BA2-FAF3-0FEFC7F224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862646" y="3271301"/>
                <a:ext cx="937080" cy="27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8447CEF0-EDB0-96AD-70A5-4CB86CDAF1FB}"/>
                  </a:ext>
                </a:extLst>
              </p14:cNvPr>
              <p14:cNvContentPartPr/>
              <p14:nvPr/>
            </p14:nvContentPartPr>
            <p14:xfrm>
              <a:off x="817806" y="3657221"/>
              <a:ext cx="1191600" cy="363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8447CEF0-EDB0-96AD-70A5-4CB86CDAF1F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63806" y="3549221"/>
                <a:ext cx="1299240" cy="25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133EA83-33EF-DB89-6989-71CCC3E90EA7}"/>
                  </a:ext>
                </a:extLst>
              </p14:cNvPr>
              <p14:cNvContentPartPr/>
              <p14:nvPr/>
            </p14:nvContentPartPr>
            <p14:xfrm>
              <a:off x="4223046" y="3550631"/>
              <a:ext cx="4235760" cy="72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133EA83-33EF-DB89-6989-71CCC3E90EA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169046" y="3334631"/>
                <a:ext cx="4343400" cy="43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C204075-45E2-352E-9AF7-7242FC685F1A}"/>
                  </a:ext>
                </a:extLst>
              </p14:cNvPr>
              <p14:cNvContentPartPr/>
              <p14:nvPr/>
            </p14:nvContentPartPr>
            <p14:xfrm>
              <a:off x="817806" y="3718751"/>
              <a:ext cx="2695680" cy="486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C204075-45E2-352E-9AF7-7242FC685F1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63806" y="3610751"/>
                <a:ext cx="2803320" cy="264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5588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BCA165-8537-4668-8F20-0591F421F9EB}"/>
              </a:ext>
            </a:extLst>
          </p:cNvPr>
          <p:cNvGrpSpPr/>
          <p:nvPr/>
        </p:nvGrpSpPr>
        <p:grpSpPr>
          <a:xfrm>
            <a:off x="2263903" y="762000"/>
            <a:ext cx="4616194" cy="5315711"/>
            <a:chOff x="2263139" y="1542288"/>
            <a:chExt cx="4616194" cy="5315711"/>
          </a:xfrm>
        </p:grpSpPr>
        <p:pic>
          <p:nvPicPr>
            <p:cNvPr id="11" name="object 3">
              <a:extLst>
                <a:ext uri="{FF2B5EF4-FFF2-40B4-BE49-F238E27FC236}">
                  <a16:creationId xmlns:a16="http://schemas.microsoft.com/office/drawing/2014/main" id="{033B2242-14C8-4F81-B11B-295F51D20D1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63139" y="1542288"/>
              <a:ext cx="4616194" cy="5315711"/>
            </a:xfrm>
            <a:prstGeom prst="rect">
              <a:avLst/>
            </a:prstGeom>
          </p:spPr>
        </p:pic>
        <p:sp>
          <p:nvSpPr>
            <p:cNvPr id="12" name="object 4">
              <a:extLst>
                <a:ext uri="{FF2B5EF4-FFF2-40B4-BE49-F238E27FC236}">
                  <a16:creationId xmlns:a16="http://schemas.microsoft.com/office/drawing/2014/main" id="{1B63AB97-F12B-4540-9336-D6861CA8DF97}"/>
                </a:ext>
              </a:extLst>
            </p:cNvPr>
            <p:cNvSpPr txBox="1"/>
            <p:nvPr/>
          </p:nvSpPr>
          <p:spPr>
            <a:xfrm>
              <a:off x="3851846" y="2248916"/>
              <a:ext cx="1438275" cy="307403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20000" spc="-5" dirty="0">
                  <a:solidFill>
                    <a:srgbClr val="00AEC7"/>
                  </a:solidFill>
                  <a:latin typeface="Arial"/>
                  <a:cs typeface="Arial"/>
                </a:rPr>
                <a:t>?</a:t>
              </a:r>
              <a:endParaRPr sz="20000" dirty="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196774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417584-65c4-407b-9312-e469f8b0af55" xsi:nil="true"/>
    <lcf76f155ced4ddcb4097134ff3c332f xmlns="fe259938-a9ad-451f-a920-90c725f67a72">
      <Terms xmlns="http://schemas.microsoft.com/office/infopath/2007/PartnerControls"/>
    </lcf76f155ced4ddcb4097134ff3c332f>
    <Reviewer xmlns="fe259938-a9ad-451f-a920-90c725f67a72">
      <UserInfo>
        <DisplayName/>
        <AccountId xsi:nil="true"/>
        <AccountType/>
      </UserInfo>
    </Reviewer>
    <File_Path xmlns="fe259938-a9ad-451f-a920-90c725f67a72" xsi:nil="true"/>
    <Status xmlns="fe259938-a9ad-451f-a920-90c725f67a7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70784DF22D804B9D091FE9222AD14B" ma:contentTypeVersion="14" ma:contentTypeDescription="Create a new document." ma:contentTypeScope="" ma:versionID="2c148de9f1cd6a6b88647e5837e285fe">
  <xsd:schema xmlns:xsd="http://www.w3.org/2001/XMLSchema" xmlns:xs="http://www.w3.org/2001/XMLSchema" xmlns:p="http://schemas.microsoft.com/office/2006/metadata/properties" xmlns:ns2="fe259938-a9ad-451f-a920-90c725f67a72" xmlns:ns3="96417584-65c4-407b-9312-e469f8b0af55" targetNamespace="http://schemas.microsoft.com/office/2006/metadata/properties" ma:root="true" ma:fieldsID="43065007ff4e726bb1fef1fefa4c064c" ns2:_="" ns3:_="">
    <xsd:import namespace="fe259938-a9ad-451f-a920-90c725f67a72"/>
    <xsd:import namespace="96417584-65c4-407b-9312-e469f8b0af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viewer" minOccurs="0"/>
                <xsd:element ref="ns2:Status" minOccurs="0"/>
                <xsd:element ref="ns2:File_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259938-a9ad-451f-a920-90c725f67a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Reviewer" ma:index="18" nillable="true" ma:displayName="Reviewer" ma:description="Person reviewing the submission" ma:format="Dropdown" ma:list="UserInfo" ma:SharePointGroup="0" ma:internalName="Review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atus" ma:index="19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File_Path" ma:index="20" nillable="true" ma:displayName="File_Path" ma:internalName="File_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417584-65c4-407b-9312-e469f8b0af5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8353929-11b7-42b0-85ae-c51165d597f4}" ma:internalName="TaxCatchAll" ma:showField="CatchAllData" ma:web="96417584-65c4-407b-9312-e469f8b0af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96417584-65c4-407b-9312-e469f8b0af55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fe259938-a9ad-451f-a920-90c725f67a72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CC429D-506A-4142-AD12-F2008F2058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259938-a9ad-451f-a920-90c725f67a72"/>
    <ds:schemaRef ds:uri="96417584-65c4-407b-9312-e469f8b0af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13061</TotalTime>
  <Words>264</Words>
  <Application>Microsoft Office PowerPoint</Application>
  <PresentationFormat>On-screen Show (4:3)</PresentationFormat>
  <Paragraphs>41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PowerPoint Presentation</vt:lpstr>
      <vt:lpstr>Nodal Operating Guide Dates</vt:lpstr>
      <vt:lpstr>Intend to Maximize by 12/31/25 or COD/Synch</vt:lpstr>
      <vt:lpstr>PG 5.5(6)(a)</vt:lpstr>
      <vt:lpstr>Market Notice and Action Required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de la Garza, Mario</cp:lastModifiedBy>
  <cp:revision>323</cp:revision>
  <cp:lastPrinted>2016-01-21T20:53:15Z</cp:lastPrinted>
  <dcterms:created xsi:type="dcterms:W3CDTF">2016-01-21T15:20:31Z</dcterms:created>
  <dcterms:modified xsi:type="dcterms:W3CDTF">2025-10-02T14:07:40Z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0x0101008A70784DF22D804B9D091FE9222AD14B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2023-10-24T22:21:41Z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8e893081-9e59-45ed-bff1-dcbfb94c3465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ediaServiceImageTags">
    <vt:lpwstr/>
  </property>
</Properties>
</file>