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0D25C-5554-4DB8-9623-2EC26DCCB38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EDDEC-7CD2-47CF-A55C-82D224C5E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33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03DB2-0DD6-9B11-014D-D360FC7544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F2CEF-BCFC-261C-73EF-9AE4E2D0B6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298E3-F2BE-848F-211D-BDFC6AD16AFC}"/>
              </a:ext>
            </a:extLst>
          </p:cNvPr>
          <p:cNvSpPr txBox="1"/>
          <p:nvPr/>
        </p:nvSpPr>
        <p:spPr>
          <a:xfrm>
            <a:off x="3970937" y="8829967"/>
            <a:ext cx="3037837" cy="4648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177" tIns="46588" rIns="93177" bIns="46588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8A6517-B392-4BEA-8483-2254A7C9A201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11CF-45DD-E39A-2948-697A776659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9BE30-7EF1-A42A-C4F5-736DABDD9E7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94200CB-9E77-6CDF-C1C4-4182B8E9D9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C2B422-4656-D023-0C2E-628138D32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2D8589-0E26-4D52-8182-1F41A0CBC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3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0B1E3-367B-F27C-5800-A87FDD0091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3" y="243678"/>
            <a:ext cx="84582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D5C6E-6758-38A9-5F90-1A3DCC03B5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4796" y="990596"/>
            <a:ext cx="8534396" cy="5052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6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  <a:lvl2pPr marL="742950" marR="0" lvl="1" indent="-28575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2pPr>
            <a:lvl3pPr marR="0" lvl="2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tabLst/>
              <a:defRPr lang="en-US" sz="2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3pPr>
            <a:lvl4pPr marR="0" lvl="3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1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4pPr>
            <a:lvl5pPr marR="0" lvl="4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D7B9E6-9B73-B177-9EE1-F33ED8BAF90D}"/>
              </a:ext>
            </a:extLst>
          </p:cNvPr>
          <p:cNvSpPr/>
          <p:nvPr/>
        </p:nvSpPr>
        <p:spPr>
          <a:xfrm>
            <a:off x="304796" y="243678"/>
            <a:ext cx="76196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82527-3EE6-993B-6D45-BDC02259F5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6" name="Straight Connector 4">
            <a:extLst>
              <a:ext uri="{FF2B5EF4-FFF2-40B4-BE49-F238E27FC236}">
                <a16:creationId xmlns:a16="http://schemas.microsoft.com/office/drawing/2014/main" id="{EA0AEF0E-26EF-AB28-C52F-4AC0EA15B239}"/>
              </a:ext>
            </a:extLst>
          </p:cNvPr>
          <p:cNvCxnSpPr/>
          <p:nvPr/>
        </p:nvCxnSpPr>
        <p:spPr>
          <a:xfrm>
            <a:off x="304796" y="243678"/>
            <a:ext cx="990607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B30EA-A203-CD48-33C5-39C89EDDA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79D501-11DD-409C-AF37-52AE82E400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382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A286B36-5F24-6862-B5B3-077DD6AF5B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10B538B-1B6D-2746-4E16-9BA45A6F9D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31AF62-1639-4B7A-AF86-1560AE1E0D66}" type="slidenum">
              <a:t>‹#›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D491EF7-1334-A2B7-19B6-AB8B4830AA9E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628650" y="990596"/>
            <a:ext cx="38862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3AAB64DD-AB70-DA76-46FB-79D556EAC6BD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4629149" y="990596"/>
            <a:ext cx="38862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BFA4D1-7FBA-2326-0BDA-77DC9729EC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3" y="243678"/>
            <a:ext cx="84582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298E1F4-D580-7D2C-77A0-BA979EE78DF8}"/>
              </a:ext>
            </a:extLst>
          </p:cNvPr>
          <p:cNvSpPr/>
          <p:nvPr/>
        </p:nvSpPr>
        <p:spPr>
          <a:xfrm>
            <a:off x="304796" y="243678"/>
            <a:ext cx="76196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1F33DECC-20B5-604F-FA43-9264730902CA}"/>
              </a:ext>
            </a:extLst>
          </p:cNvPr>
          <p:cNvCxnSpPr/>
          <p:nvPr/>
        </p:nvCxnSpPr>
        <p:spPr>
          <a:xfrm>
            <a:off x="304796" y="243678"/>
            <a:ext cx="990607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222376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35BE982C-4137-2FC7-0D0D-D7DF2886453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743200" y="6553203"/>
            <a:ext cx="4038603" cy="22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3" name="Straight Connector 6">
            <a:extLst>
              <a:ext uri="{FF2B5EF4-FFF2-40B4-BE49-F238E27FC236}">
                <a16:creationId xmlns:a16="http://schemas.microsoft.com/office/drawing/2014/main" id="{E9700629-016E-B200-11BA-DCC6A78C9DC3}"/>
              </a:ext>
            </a:extLst>
          </p:cNvPr>
          <p:cNvCxnSpPr/>
          <p:nvPr/>
        </p:nvCxnSpPr>
        <p:spPr>
          <a:xfrm>
            <a:off x="76196" y="6476996"/>
            <a:ext cx="59436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3CDE8BD3-009D-B4CB-AD64-5406E0E3B59A}"/>
              </a:ext>
            </a:extLst>
          </p:cNvPr>
          <p:cNvCxnSpPr/>
          <p:nvPr/>
        </p:nvCxnSpPr>
        <p:spPr>
          <a:xfrm>
            <a:off x="2194560" y="6476996"/>
            <a:ext cx="685800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pic>
        <p:nvPicPr>
          <p:cNvPr id="5" name="Picture 9">
            <a:extLst>
              <a:ext uri="{FF2B5EF4-FFF2-40B4-BE49-F238E27FC236}">
                <a16:creationId xmlns:a16="http://schemas.microsoft.com/office/drawing/2014/main" id="{3ACF88C5-B7C4-2B2C-0DAD-903DC7520F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3" y="6248396"/>
            <a:ext cx="1181871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3AC6F531-23C4-6AA8-04CA-115CAEA9F059}"/>
              </a:ext>
            </a:extLst>
          </p:cNvPr>
          <p:cNvSpPr txBox="1"/>
          <p:nvPr/>
        </p:nvSpPr>
        <p:spPr>
          <a:xfrm>
            <a:off x="54671" y="6553203"/>
            <a:ext cx="707324" cy="2539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5B6770"/>
                </a:solidFill>
                <a:uFillTx/>
                <a:latin typeface="Arial"/>
              </a:rPr>
              <a:t>PUBLIC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4FD0F8-4961-6064-DA7A-958847CE352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534396" y="6561140"/>
            <a:ext cx="533396" cy="2206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6957820D-DF57-4DC6-8F9B-5AB858A974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2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15F1-66BC-B683-0287-B97CFCE4C3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2025 ROS Meter Working Group Leadership Nominees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854C2-1698-24BB-70AA-CA66A6D42C3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4796" y="914400"/>
            <a:ext cx="8534396" cy="5333996"/>
          </a:xfrm>
        </p:spPr>
        <p:txBody>
          <a:bodyPr/>
          <a:lstStyle/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C0C0C0"/>
                </a:highlight>
              </a:rPr>
              <a:t> </a:t>
            </a:r>
            <a:endParaRPr lang="en-US" sz="1800" dirty="0">
              <a:solidFill>
                <a:srgbClr val="BFBFBF"/>
              </a:solidFill>
              <a:highlight>
                <a:srgbClr val="C0C0C0"/>
              </a:highlight>
            </a:endParaRP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400" b="1" dirty="0">
                <a:solidFill>
                  <a:srgbClr val="000000"/>
                </a:solidFill>
              </a:rPr>
              <a:t>Meter Working Group (MWG) 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000" dirty="0">
                <a:solidFill>
                  <a:srgbClr val="000000"/>
                </a:solidFill>
              </a:rPr>
              <a:t>Chair:  Kyle </a:t>
            </a:r>
            <a:r>
              <a:rPr lang="en-US" sz="2000" dirty="0" err="1">
                <a:solidFill>
                  <a:srgbClr val="000000"/>
                </a:solidFill>
              </a:rPr>
              <a:t>Stuckly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i="1" dirty="0">
                <a:solidFill>
                  <a:srgbClr val="000000"/>
                </a:solidFill>
              </a:rPr>
              <a:t>Oncor</a:t>
            </a:r>
            <a:r>
              <a:rPr lang="en-US" sz="2000" dirty="0">
                <a:solidFill>
                  <a:srgbClr val="000000"/>
                </a:solidFill>
              </a:rPr>
              <a:t>			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000" dirty="0">
                <a:solidFill>
                  <a:srgbClr val="000000"/>
                </a:solidFill>
              </a:rPr>
              <a:t>Vice Chair:  Tony Davis, </a:t>
            </a:r>
            <a:r>
              <a:rPr lang="en-US" sz="2000" i="1" dirty="0">
                <a:solidFill>
                  <a:srgbClr val="000000"/>
                </a:solidFill>
              </a:rPr>
              <a:t>WETT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endParaRPr lang="en-US" sz="1800" i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A8E7C-3081-3194-6F0A-3CAB66D4EDBE}"/>
              </a:ext>
            </a:extLst>
          </p:cNvPr>
          <p:cNvSpPr txBox="1"/>
          <p:nvPr/>
        </p:nvSpPr>
        <p:spPr>
          <a:xfrm>
            <a:off x="8534396" y="6561140"/>
            <a:ext cx="533396" cy="220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FF6B94-5918-426E-9FFE-1580D5DAAC9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33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2025 ROS Meter Working Group Leadership Nominees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Gonzales, Nathan</dc:creator>
  <cp:lastModifiedBy>Gonzales, Nathan</cp:lastModifiedBy>
  <cp:revision>1</cp:revision>
  <dcterms:created xsi:type="dcterms:W3CDTF">2025-10-01T18:21:35Z</dcterms:created>
  <dcterms:modified xsi:type="dcterms:W3CDTF">2025-10-01T18:27:39Z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2025-10-01T18:26:39Z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ba03b927-29e3-4e3c-aa47-dda09de25bf9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