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68"/>
  </p:notesMasterIdLst>
  <p:handoutMasterIdLst>
    <p:handoutMasterId r:id="rId69"/>
  </p:handoutMasterIdLst>
  <p:sldIdLst>
    <p:sldId id="542" r:id="rId6"/>
    <p:sldId id="563" r:id="rId7"/>
    <p:sldId id="592" r:id="rId8"/>
    <p:sldId id="580" r:id="rId9"/>
    <p:sldId id="2978" r:id="rId10"/>
    <p:sldId id="3015" r:id="rId11"/>
    <p:sldId id="597" r:id="rId12"/>
    <p:sldId id="3049" r:id="rId13"/>
    <p:sldId id="3059" r:id="rId14"/>
    <p:sldId id="3060" r:id="rId15"/>
    <p:sldId id="3050" r:id="rId16"/>
    <p:sldId id="3061" r:id="rId17"/>
    <p:sldId id="3062" r:id="rId18"/>
    <p:sldId id="270" r:id="rId19"/>
    <p:sldId id="271" r:id="rId20"/>
    <p:sldId id="3051" r:id="rId21"/>
    <p:sldId id="3052" r:id="rId22"/>
    <p:sldId id="3032" r:id="rId23"/>
    <p:sldId id="3053" r:id="rId24"/>
    <p:sldId id="3063" r:id="rId25"/>
    <p:sldId id="584" r:id="rId26"/>
    <p:sldId id="2981" r:id="rId27"/>
    <p:sldId id="3010" r:id="rId28"/>
    <p:sldId id="3064" r:id="rId29"/>
    <p:sldId id="3065" r:id="rId30"/>
    <p:sldId id="3066" r:id="rId31"/>
    <p:sldId id="3067" r:id="rId32"/>
    <p:sldId id="3068" r:id="rId33"/>
    <p:sldId id="3069" r:id="rId34"/>
    <p:sldId id="3070" r:id="rId35"/>
    <p:sldId id="3071" r:id="rId36"/>
    <p:sldId id="3072" r:id="rId37"/>
    <p:sldId id="3073" r:id="rId38"/>
    <p:sldId id="3074" r:id="rId39"/>
    <p:sldId id="3075" r:id="rId40"/>
    <p:sldId id="3076" r:id="rId41"/>
    <p:sldId id="3014" r:id="rId42"/>
    <p:sldId id="3077" r:id="rId43"/>
    <p:sldId id="3078" r:id="rId44"/>
    <p:sldId id="3018" r:id="rId45"/>
    <p:sldId id="3019" r:id="rId46"/>
    <p:sldId id="3047" r:id="rId47"/>
    <p:sldId id="546" r:id="rId48"/>
    <p:sldId id="550" r:id="rId49"/>
    <p:sldId id="551" r:id="rId50"/>
    <p:sldId id="3048" r:id="rId51"/>
    <p:sldId id="331" r:id="rId52"/>
    <p:sldId id="332" r:id="rId53"/>
    <p:sldId id="2943" r:id="rId54"/>
    <p:sldId id="334" r:id="rId55"/>
    <p:sldId id="2952" r:id="rId56"/>
    <p:sldId id="3020" r:id="rId57"/>
    <p:sldId id="3021" r:id="rId58"/>
    <p:sldId id="2979" r:id="rId59"/>
    <p:sldId id="3009" r:id="rId60"/>
    <p:sldId id="2980" r:id="rId61"/>
    <p:sldId id="593" r:id="rId62"/>
    <p:sldId id="594" r:id="rId63"/>
    <p:sldId id="591" r:id="rId64"/>
    <p:sldId id="581" r:id="rId65"/>
    <p:sldId id="603" r:id="rId66"/>
    <p:sldId id="588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94E6D9"/>
    <a:srgbClr val="F6CD9F"/>
    <a:srgbClr val="0076C6"/>
    <a:srgbClr val="00AEC7"/>
    <a:srgbClr val="E6EBF0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091825-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September 29,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921833"/>
            <a:ext cx="278723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9/29 Scores for QSE with Resources – Accurate telemetry data sent to ERCOT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755AFA8D-731D-A1AF-95EC-3A9ADA7D8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5" y="0"/>
            <a:ext cx="2788506" cy="6324600"/>
          </a:xfrm>
          <a:prstGeom prst="rect">
            <a:avLst/>
          </a:prstGeom>
        </p:spPr>
      </p:pic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9616D6FC-2330-1D92-6E0C-B0B0A986E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64" y="0"/>
            <a:ext cx="277683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8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BF535-5E91-32C8-F5CF-8B43F3B2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C5E1-F855-32CC-B063-4689F8E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Day-Ahead Market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22AE-2197-273A-C69A-DCFA16B4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Next 4 slides for DAM from prior week</a:t>
            </a:r>
          </a:p>
          <a:p>
            <a:pPr marL="0" indent="0">
              <a:buNone/>
            </a:pPr>
            <a:endParaRPr lang="en-US" sz="2000" i="1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tx2"/>
                </a:solidFill>
                <a:cs typeface="Arial"/>
              </a:rPr>
              <a:t>Reminder Appendix has more details of 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56E1-5F4D-A6D7-1A5B-EFF23729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Current vs RTC DAM Participation – OD 9/24/25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0F3AE-AB1A-B3C6-2CE3-50910E1C7BAF}"/>
              </a:ext>
            </a:extLst>
          </p:cNvPr>
          <p:cNvSpPr/>
          <p:nvPr/>
        </p:nvSpPr>
        <p:spPr>
          <a:xfrm>
            <a:off x="388406" y="914400"/>
            <a:ext cx="852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			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217885-2576-6FD5-BB7D-1EE5AACDC48D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838200"/>
          <a:ext cx="73914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754">
                  <a:extLst>
                    <a:ext uri="{9D8B030D-6E8A-4147-A177-3AD203B41FA5}">
                      <a16:colId xmlns:a16="http://schemas.microsoft.com/office/drawing/2014/main" val="3479163381"/>
                    </a:ext>
                  </a:extLst>
                </a:gridCol>
                <a:gridCol w="1815823">
                  <a:extLst>
                    <a:ext uri="{9D8B030D-6E8A-4147-A177-3AD203B41FA5}">
                      <a16:colId xmlns:a16="http://schemas.microsoft.com/office/drawing/2014/main" val="4167475548"/>
                    </a:ext>
                  </a:extLst>
                </a:gridCol>
                <a:gridCol w="1815823">
                  <a:extLst>
                    <a:ext uri="{9D8B030D-6E8A-4147-A177-3AD203B41FA5}">
                      <a16:colId xmlns:a16="http://schemas.microsoft.com/office/drawing/2014/main" val="231217432"/>
                    </a:ext>
                  </a:extLst>
                </a:gridCol>
              </a:tblGrid>
              <a:tr h="2975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RTC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 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75515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Total Unique QSEs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09679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 | Max HUB LMP ($/MWh)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1.50 | 15.03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1.97 | 60.50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6835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 | Max LZ LMP ($/MWh)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1.50 | 15.03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22.61 | 81.05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49912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Objective Function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~728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327341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PTP INT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231,016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725786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PTP MW Qty Cleared (Max 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21,129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107,123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08887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Execution 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721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4B4E22-E5C4-45B4-880E-43C1B886AF15}"/>
              </a:ext>
            </a:extLst>
          </p:cNvPr>
          <p:cNvGraphicFramePr>
            <a:graphicFrameLocks noGrp="1"/>
          </p:cNvGraphicFramePr>
          <p:nvPr/>
        </p:nvGraphicFramePr>
        <p:xfrm>
          <a:off x="650423" y="3648347"/>
          <a:ext cx="7843154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58">
                  <a:extLst>
                    <a:ext uri="{9D8B030D-6E8A-4147-A177-3AD203B41FA5}">
                      <a16:colId xmlns:a16="http://schemas.microsoft.com/office/drawing/2014/main" val="2770301456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2331818489"/>
                    </a:ext>
                  </a:extLst>
                </a:gridCol>
                <a:gridCol w="1639933">
                  <a:extLst>
                    <a:ext uri="{9D8B030D-6E8A-4147-A177-3AD203B41FA5}">
                      <a16:colId xmlns:a16="http://schemas.microsoft.com/office/drawing/2014/main" val="2031873099"/>
                    </a:ext>
                  </a:extLst>
                </a:gridCol>
                <a:gridCol w="1680442">
                  <a:extLst>
                    <a:ext uri="{9D8B030D-6E8A-4147-A177-3AD203B41FA5}">
                      <a16:colId xmlns:a16="http://schemas.microsoft.com/office/drawing/2014/main" val="2120882415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13468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RTC </a:t>
                      </a:r>
                    </a:p>
                    <a:p>
                      <a:pPr algn="ctr"/>
                      <a:r>
                        <a:rPr lang="en-US" sz="1600" dirty="0"/>
                        <a:t>Procured MWs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Current Procured MWs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RTC</a:t>
                      </a:r>
                      <a:r>
                        <a:rPr lang="en-US" sz="1600" dirty="0"/>
                        <a:t> Min | Max MCPC ($/MWh)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Min | Max MCPC ($/MWh)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ECRS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2877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0.10 | 49.50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0.05 | 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2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2440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3.15 | 49.50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0.30 | 5.14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1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2655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2.00 | 19.50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0.06 | 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78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3.25 | 46.53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0.69 | 7.46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9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0.40 | 125.00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0.33 | 6.48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0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14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A7367E-36AB-37DE-C5DC-B8507400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814" y="968444"/>
            <a:ext cx="2935427" cy="5508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12F91B-BAA2-0E98-58D4-576CE893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48" y="3725283"/>
            <a:ext cx="3128766" cy="2036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24559E-B528-A528-3F8C-41BEA76CE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21" y="3725283"/>
            <a:ext cx="2948184" cy="2036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EA28A-3033-E70B-B6A1-DC57AE8B0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49" y="1145517"/>
            <a:ext cx="3128767" cy="2036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AA075-EC53-1E72-8AA3-AB7BDD0E7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22" y="1145517"/>
            <a:ext cx="2935427" cy="2036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FB858-70ED-7178-838E-EBECEC27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Quantities and Prices - DAM RTC OD 9/24/25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515A2-BF43-7BE3-584E-B0C438DB2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503E-B18C-6D8B-BD0C-35A82747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07D6-B968-3C2C-B264-FF386FE2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AS Self-Provision Observations for OD 9/24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C1E7-0754-19F9-9187-5D910A48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4655794"/>
          </a:xfrm>
        </p:spPr>
        <p:txBody>
          <a:bodyPr lIns="91440" tIns="45720" rIns="91440" bIns="45720" anchor="t"/>
          <a:lstStyle/>
          <a:p>
            <a:pPr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Self-Provision </a:t>
            </a:r>
            <a:r>
              <a:rPr lang="en-US" sz="1800" i="1" dirty="0" err="1">
                <a:solidFill>
                  <a:schemeClr val="tx2"/>
                </a:solidFill>
                <a:cs typeface="Arial"/>
              </a:rPr>
              <a:t>machanics</a:t>
            </a:r>
            <a:endParaRPr lang="en-US" sz="1800" i="1" dirty="0">
              <a:solidFill>
                <a:schemeClr val="tx2"/>
              </a:solidFill>
              <a:cs typeface="Arial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2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Delivery Hour 17 (9/24/25):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1011 MW of RRS awarded to NCLRs in the Day-Ahead Market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During the hour, NCLRs telemetered ~970 MW of RRS capability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Actual RRS Awards Breakdown: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~182 MW of RRS awarded to NCLRs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~330 MW were telemetered via self-provision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~152 MW of self-provision were awarded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Validation Issues: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primary validation issue causing the 180 MW disparity between self-provided amount and self-provision awards was insufficient capacity.</a:t>
            </a:r>
          </a:p>
          <a:p>
            <a:pPr lvl="1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This serves as a strong indicator that the validation rules are functioning as intended.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D7BE-90A6-A077-AF5C-078CC9C2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BE23-E3BC-669F-379D-5773D7B8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88AC-B95F-C37B-6459-A4E65362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SCED Analysis/Observations in Appendix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AB97-EFAE-063F-C7F0-12AB2C30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See Appendix for Prior Week SCED Results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1D9A-47DB-9B00-D8D5-2FDD0F380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2 weeks: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428B24-4C95-CCAA-3A69-D6269359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Same pattern as prior 2 weeks: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Continue to maintain Operational alignment of Telemetry and COP in RTC trials systems 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Market sequences: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TUE:	DAM clearing (focus on next day SCED offers and NCLR self-provision)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WED&amp;THU:	SCED offers for all 24 hours of OD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Offers not scripted: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QSE allowed/encouraged to make economic offers (non-scripted, but reasonable)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Energy and AS Offers should cover full capability (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ie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goal to minimize proxies from ERCOT) 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DD05CA1A-47F4-024F-93C1-BE07EC1EE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" y="3844947"/>
            <a:ext cx="7269260" cy="23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2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E99-A521-326F-536A-34ED0A40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ble&#10;&#10;AI-generated content may be incorrect.">
            <a:extLst>
              <a:ext uri="{FF2B5EF4-FFF2-40B4-BE49-F238E27FC236}">
                <a16:creationId xmlns:a16="http://schemas.microsoft.com/office/drawing/2014/main" id="{85A59862-FD88-D97E-A75B-E9C4AB528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4" y="2238375"/>
            <a:ext cx="8507352" cy="4057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BDE29-9108-24BA-7AED-A5EAF8FD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Sep/Oct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948C-D4B1-2096-5721-5A814D0D0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46A2E5-A071-7CC6-FCC5-57DD52FE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Run DAM/SCED on regular cadence, except for: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	LFC Practice/Simulation- Oct 16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	Last Planned LFC Test- Oct 30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8B3A93-7C20-BCC6-E1BD-F3BA9132BF96}"/>
              </a:ext>
            </a:extLst>
          </p:cNvPr>
          <p:cNvSpPr/>
          <p:nvPr/>
        </p:nvSpPr>
        <p:spPr>
          <a:xfrm>
            <a:off x="5659754" y="5500377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F4F1C9-F649-FF2A-8A9A-9259D7DB3979}"/>
              </a:ext>
            </a:extLst>
          </p:cNvPr>
          <p:cNvSpPr/>
          <p:nvPr/>
        </p:nvSpPr>
        <p:spPr>
          <a:xfrm>
            <a:off x="5646420" y="4234815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31014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DAM, Adjustment Period, and SCED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Next Steps for LFC Testing</a:t>
            </a:r>
          </a:p>
          <a:p>
            <a:pPr lvl="2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Oct 16 simulation/open loop, Oct 30 closed loop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Issues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DAM and Self-Provision Summary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upcoming Schedule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F2FF8-4D83-236C-9414-B6C67BDC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1996-A122-E2CD-65AF-98B979A4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Testing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EEB8-6F6F-6B6C-0F10-365D29A6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5257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New activity on October 16 as </a:t>
            </a:r>
            <a:r>
              <a:rPr lang="en-US" sz="1800" u="sng" dirty="0">
                <a:solidFill>
                  <a:schemeClr val="tx2"/>
                </a:solidFill>
              </a:rPr>
              <a:t>SCED Open Loop ERCOT </a:t>
            </a:r>
            <a:r>
              <a:rPr lang="en-US" sz="1800" u="sng" dirty="0" err="1">
                <a:solidFill>
                  <a:schemeClr val="tx2"/>
                </a:solidFill>
              </a:rPr>
              <a:t>WebEx</a:t>
            </a:r>
            <a:r>
              <a:rPr lang="en-US" sz="1800" dirty="0">
                <a:solidFill>
                  <a:srgbClr val="C00000"/>
                </a:solidFill>
              </a:rPr>
              <a:t>*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Program considered value of  Closed-Loop LFC Test, especially in identifying defects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On Oct 16, ERCOT will have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 call open for real-time questions as QSEs observe both </a:t>
            </a:r>
            <a:r>
              <a:rPr lang="en-US" sz="1400" u="sng" dirty="0">
                <a:solidFill>
                  <a:schemeClr val="tx2"/>
                </a:solidFill>
              </a:rPr>
              <a:t>SCED awards</a:t>
            </a:r>
            <a:r>
              <a:rPr lang="en-US" sz="1400" dirty="0">
                <a:solidFill>
                  <a:schemeClr val="tx2"/>
                </a:solidFill>
              </a:rPr>
              <a:t> and </a:t>
            </a:r>
            <a:r>
              <a:rPr lang="en-US" sz="1400" u="sng" dirty="0">
                <a:solidFill>
                  <a:schemeClr val="tx2"/>
                </a:solidFill>
              </a:rPr>
              <a:t>UDSP telemetry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encourages full participation with accurate telemetry and “unscripted market submissions” to help test and shake-out any additional issues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Focused/support window for Market &amp; ERCOT can provide another round of scrutiny of systems and market outcomes to minimize risk to go-live.</a:t>
            </a:r>
          </a:p>
          <a:p>
            <a:pPr marL="457200" lvl="1" indent="0">
              <a:buNone/>
            </a:pPr>
            <a:r>
              <a:rPr lang="en-US" sz="1200" i="1" dirty="0">
                <a:solidFill>
                  <a:srgbClr val="C00000"/>
                </a:solidFill>
              </a:rPr>
              <a:t>*</a:t>
            </a:r>
            <a:r>
              <a:rPr lang="en-US" sz="1200" i="1" dirty="0">
                <a:solidFill>
                  <a:schemeClr val="tx2"/>
                </a:solidFill>
              </a:rPr>
              <a:t> Previously referred to on Monday call as LFC Simulation Open Loop Only- replaced with this concept</a:t>
            </a:r>
          </a:p>
          <a:p>
            <a:pPr>
              <a:buFontTx/>
              <a:buChar char="-"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Confirmed October 30 as second and last planned Closed-Loop LFC Test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Will essentially be a repeat of September 11 test (similar structure and expectations)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May be longer (but not to exceed 4 hours) to gain frequency tuning data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will observe Frequency tuning changes in production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Both ERCOT and QSE opportunity to test any fixes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Repeat the critical cutover process that will be used 35 days later for go-live</a:t>
            </a:r>
          </a:p>
          <a:p>
            <a:pPr lvl="1">
              <a:buFontTx/>
              <a:buChar char="-"/>
            </a:pPr>
            <a:endParaRPr lang="en-US" sz="105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rgbClr val="C00000"/>
                </a:solidFill>
              </a:rPr>
              <a:t>Lack of engagement from other QSEs in DAM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Considering Market Notice requiring “QSE Acknowledgement of DAM changes and Cutover activities that are forthcoming” to capture </a:t>
            </a:r>
            <a:r>
              <a:rPr lang="en-US" sz="1400" u="sng" dirty="0">
                <a:solidFill>
                  <a:schemeClr val="tx2"/>
                </a:solidFill>
              </a:rPr>
              <a:t>QSEs without Resources</a:t>
            </a:r>
            <a:r>
              <a:rPr lang="en-US" sz="1400" dirty="0">
                <a:solidFill>
                  <a:schemeClr val="tx2"/>
                </a:solidFill>
              </a:rPr>
              <a:t> in engagement.</a:t>
            </a: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3D457-EA51-58E6-5E30-D931BB7DE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3008384"/>
            <a:ext cx="8534400" cy="316381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Reminder of this week’s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sequence: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Similar to Monitored OD process in August, with addition of DAM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TUE: 	DAM clearing (focus on next day SCED offers and NCLR self-provision)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WED/THU:	SCED offers for all 24 hours of OD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" name="Picture 3" descr="Table, Excel&#10;&#10;AI-generated content may be incorrect.">
            <a:extLst>
              <a:ext uri="{FF2B5EF4-FFF2-40B4-BE49-F238E27FC236}">
                <a16:creationId xmlns:a16="http://schemas.microsoft.com/office/drawing/2014/main" id="{88AB8095-F996-DAF8-4ADD-CB414BB7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0" y="949001"/>
            <a:ext cx="7788397" cy="19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09-24-2025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38575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CFD90-6913-EFAD-B0AF-772DED67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51D21-1DFA-7DF7-E3AB-78130A57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663892"/>
            <a:ext cx="8350250" cy="59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4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C65B75-4380-9214-7B34-470BC8620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56215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BA99D-87E6-A309-D9B6-6853C2A7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3635165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F0271-C6FB-1AA7-CC8F-BA92E8E7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421FD-DFA4-3C8A-FAE5-B55CEA88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23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F9C01-8CE6-5473-2F55-C18E129F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4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1802C-4122-F831-1EBA-3CE1D21D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121727"/>
            <a:ext cx="8477250" cy="46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26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09-25-2025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69346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1B5CE-DF73-E9CD-2853-433185F9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0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7530C-D16E-CF61-2B86-0AE85A6C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3" y="625951"/>
            <a:ext cx="8059738" cy="57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0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C6C333-F34C-2E19-D327-E4480957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94479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D6DA4-DE6C-516B-06B6-1CDBCEF6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155979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22992-6A69-50FF-D56A-D1EF90CF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33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AEEA0-932D-0661-2721-4CE16B75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6013778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5856754" y="144779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F39C1-6DF8-F203-FB30-830FFA92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25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A76C6-0F99-75FB-3F06-32059702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660"/>
            <a:ext cx="859536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19F87-5C5D-C8DE-5400-1A8D8D8C78A2}"/>
              </a:ext>
            </a:extLst>
          </p:cNvPr>
          <p:cNvSpPr txBox="1"/>
          <p:nvPr/>
        </p:nvSpPr>
        <p:spPr>
          <a:xfrm>
            <a:off x="51073" y="6118163"/>
            <a:ext cx="50677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Notice sent regarding </a:t>
            </a:r>
            <a:r>
              <a:rPr lang="en-US" dirty="0">
                <a:hlinkClick r:id="rId3"/>
              </a:rPr>
              <a:t>DAM for all QSEs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3D61612-8012-503A-539A-DC088C55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25" y="752221"/>
            <a:ext cx="7001375" cy="5567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for September/October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40930" y="2219978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41887" y="2600328"/>
            <a:ext cx="2965383" cy="44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2132855" y="6319804"/>
            <a:ext cx="6706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3807270" y="2947119"/>
            <a:ext cx="256854" cy="255639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Resolved: </a:t>
            </a:r>
            <a:r>
              <a:rPr lang="en-US" sz="1600" strike="sngStrike" dirty="0">
                <a:solidFill>
                  <a:schemeClr val="accent3"/>
                </a:solidFill>
                <a:cs typeface="Arial"/>
              </a:rPr>
              <a:t>Self-Provision- For OD Sep 17 ERCOT needed to run (not publish HRUC) for snapshot of Self-Provision to work properly (done in later hours and going forward)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ERCOT still working to minimize Phase 2 validation impacts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SCED LFC issues being worked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submissions timeline will be extended to noon for each RTC DAM OD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Prevent confusion with production</a:t>
            </a:r>
          </a:p>
          <a:p>
            <a:pPr lvl="3"/>
            <a:r>
              <a:rPr lang="en-US" sz="1400" dirty="0">
                <a:solidFill>
                  <a:schemeClr val="tx2"/>
                </a:solidFill>
                <a:cs typeface="Arial"/>
              </a:rPr>
              <a:t>Give more time after Prod DAM to populate RTC DAM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Expectations similar to August “Monitored Operating Days”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See next 2 slides for prior week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14" name="Picture 13" descr="Table, timeline&#10;&#10;AI-generated content may be incorrect.">
            <a:extLst>
              <a:ext uri="{FF2B5EF4-FFF2-40B4-BE49-F238E27FC236}">
                <a16:creationId xmlns:a16="http://schemas.microsoft.com/office/drawing/2014/main" id="{FECB8F3A-BEC3-515B-9A0B-B6A4FD3D1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5" y="0"/>
            <a:ext cx="2896528" cy="6324600"/>
          </a:xfrm>
          <a:prstGeom prst="rect">
            <a:avLst/>
          </a:prstGeom>
        </p:spPr>
      </p:pic>
      <p:pic>
        <p:nvPicPr>
          <p:cNvPr id="18" name="Picture 17" descr="Table&#10;&#10;AI-generated content may be incorrect.">
            <a:extLst>
              <a:ext uri="{FF2B5EF4-FFF2-40B4-BE49-F238E27FC236}">
                <a16:creationId xmlns:a16="http://schemas.microsoft.com/office/drawing/2014/main" id="{8E0804A8-3F20-D85C-CB5D-B3B57BD0D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08" y="0"/>
            <a:ext cx="2828293" cy="6335377"/>
          </a:xfrm>
          <a:prstGeom prst="rect">
            <a:avLst/>
          </a:prstGeom>
        </p:spPr>
      </p:pic>
      <p:pic>
        <p:nvPicPr>
          <p:cNvPr id="20" name="Picture 19" descr="Table&#10;&#10;AI-generated content may be incorrect.">
            <a:extLst>
              <a:ext uri="{FF2B5EF4-FFF2-40B4-BE49-F238E27FC236}">
                <a16:creationId xmlns:a16="http://schemas.microsoft.com/office/drawing/2014/main" id="{E0C27FF2-0A9B-C031-395F-451090E43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7" y="3698267"/>
            <a:ext cx="1648055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18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3810</Words>
  <Application>Microsoft Office PowerPoint</Application>
  <PresentationFormat>On-screen Show (4:3)</PresentationFormat>
  <Paragraphs>682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Aptos</vt:lpstr>
      <vt:lpstr>Aptos Narrow</vt:lpstr>
      <vt:lpstr>Arial</vt:lpstr>
      <vt:lpstr>Calibri</vt:lpstr>
      <vt:lpstr>Courier New</vt:lpstr>
      <vt:lpstr>Symbol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Market Trials Calendar for September/October</vt:lpstr>
      <vt:lpstr>Market Trials known issues/updates</vt:lpstr>
      <vt:lpstr>Scorecards </vt:lpstr>
      <vt:lpstr>Scorecard 3A for  Handbook 3- Market submission: </vt:lpstr>
      <vt:lpstr>Scorecard 3B for  Handbook 3-  Acceptable Telemetry point values received by ERCOT for active resources </vt:lpstr>
      <vt:lpstr>Day-Ahead Market Results</vt:lpstr>
      <vt:lpstr>Current vs RTC DAM Participation – OD 9/24/25</vt:lpstr>
      <vt:lpstr>AS Quantities and Prices - DAM RTC OD 9/24/25</vt:lpstr>
      <vt:lpstr>ASDC Price Setting Example</vt:lpstr>
      <vt:lpstr>ASDC Price Setting Example</vt:lpstr>
      <vt:lpstr>AS Self-Provision Observations for OD 9/24</vt:lpstr>
      <vt:lpstr>SCED Analysis/Observations in Appendix</vt:lpstr>
      <vt:lpstr>Next 2 weeks:</vt:lpstr>
      <vt:lpstr>Rest of Sep/Oct Trials</vt:lpstr>
      <vt:lpstr>Upcoming Testing </vt:lpstr>
      <vt:lpstr>Wrap-Up and Questions</vt:lpstr>
      <vt:lpstr>APPENDIX- Supporting Materials</vt:lpstr>
      <vt:lpstr>Summary of SCED functionality</vt:lpstr>
      <vt:lpstr>RTC+B Market Trials Summary 09-24-2025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RTC+B Market Trials Summary 09-25-2025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101</cp:revision>
  <cp:lastPrinted>2017-10-10T21:31:05Z</cp:lastPrinted>
  <dcterms:created xsi:type="dcterms:W3CDTF">2016-01-21T15:20:31Z</dcterms:created>
  <dcterms:modified xsi:type="dcterms:W3CDTF">2025-09-29T14:42:04Z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