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notesMasterIdLst>
    <p:notesMasterId r:id="rId11"/>
  </p:notesMasterIdLst>
  <p:sldIdLst>
    <p:sldId id="256" r:id="rId4"/>
    <p:sldId id="264" r:id="rId5"/>
    <p:sldId id="260" r:id="rId6"/>
    <p:sldId id="261" r:id="rId7"/>
    <p:sldId id="259" r:id="rId8"/>
    <p:sldId id="265" r:id="rId9"/>
    <p:sldId id="26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0" autoAdjust="0"/>
    <p:restoredTop sz="87267" autoAdjust="0"/>
  </p:normalViewPr>
  <p:slideViewPr>
    <p:cSldViewPr snapToGrid="0">
      <p:cViewPr varScale="1">
        <p:scale>
          <a:sx n="64" d="100"/>
          <a:sy n="64" d="100"/>
        </p:scale>
        <p:origin x="1291"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viewProps" Target="viewProps.xml"/><Relationship Id="rId3" Type="http://schemas.openxmlformats.org/officeDocument/2006/relationships/slideMaster" Target="slideMasters/slideMaster1.xml"/><Relationship Id="rId7" Type="http://schemas.openxmlformats.org/officeDocument/2006/relationships/slide" Target="slides/slide4.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tableStyles" Target="tableStyle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95559C-BCDA-4A1A-BE5B-8C4875F1EF1B}" type="datetimeFigureOut">
              <a:rPr lang="en-US" smtClean="0"/>
              <a:t>9/29/2025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AFF2BF2-B7F3-466E-B634-9595EB53257C}" type="slidenum">
              <a:rPr lang="en-US" smtClean="0"/>
              <a:t>‹#›</a:t>
            </a:fld>
            <a:endParaRPr lang="en-US" dirty="0"/>
          </a:p>
        </p:txBody>
      </p:sp>
    </p:spTree>
    <p:extLst>
      <p:ext uri="{BB962C8B-B14F-4D97-AF65-F5344CB8AC3E}">
        <p14:creationId xmlns:p14="http://schemas.microsoft.com/office/powerpoint/2010/main" val="2724387071"/>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AFF2BF2-B7F3-466E-B634-9595EB53257C}" type="slidenum">
              <a:rPr lang="en-US" smtClean="0"/>
              <a:t>1</a:t>
            </a:fld>
            <a:endParaRPr lang="en-US" dirty="0"/>
          </a:p>
        </p:txBody>
      </p:sp>
    </p:spTree>
    <p:extLst>
      <p:ext uri="{BB962C8B-B14F-4D97-AF65-F5344CB8AC3E}">
        <p14:creationId xmlns:p14="http://schemas.microsoft.com/office/powerpoint/2010/main" val="27896624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p:nvPr>
        </p:nvSpPr>
        <p:spPr/>
        <p:txBody>
          <a:bodyPr/>
          <a:lstStyle/>
          <a:p>
            <a:endParaRPr lang="en-US" dirty="0"/>
          </a:p>
        </p:txBody>
      </p:sp>
      <p:sp>
        <p:nvSpPr>
          <p:cNvPr id="5" name="Footer Placeholder 4"/>
          <p:cNvSpPr>
            <a:spLocks noGrp="1"/>
          </p:cNvSpPr>
          <p:nvPr>
            <p:ph type="ftr" sz="quarter" idx="4"/>
          </p:nvPr>
        </p:nvSpPr>
        <p:spPr/>
        <p:txBody>
          <a:bodyPr/>
          <a:lstStyle/>
          <a:p>
            <a:endParaRPr lang="en-US" dirty="0"/>
          </a:p>
        </p:txBody>
      </p:sp>
      <p:sp>
        <p:nvSpPr>
          <p:cNvPr id="6" name="Slide Number Placeholder 5"/>
          <p:cNvSpPr>
            <a:spLocks noGrp="1"/>
          </p:cNvSpPr>
          <p:nvPr>
            <p:ph type="sldNum" sz="quarter" idx="5"/>
          </p:nvPr>
        </p:nvSpPr>
        <p:spPr/>
        <p:txBody>
          <a:bodyPr/>
          <a:lstStyle/>
          <a:p>
            <a:fld id="{1AFF2BF2-B7F3-466E-B634-9595EB53257C}" type="slidenum">
              <a:rPr lang="en-US" smtClean="0"/>
              <a:t>2</a:t>
            </a:fld>
            <a:endParaRPr lang="en-US" dirty="0"/>
          </a:p>
        </p:txBody>
      </p:sp>
    </p:spTree>
    <p:extLst>
      <p:ext uri="{BB962C8B-B14F-4D97-AF65-F5344CB8AC3E}">
        <p14:creationId xmlns:p14="http://schemas.microsoft.com/office/powerpoint/2010/main" val="8814518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AFF2BF2-B7F3-466E-B634-9595EB53257C}" type="slidenum">
              <a:rPr lang="en-US" smtClean="0"/>
              <a:t>3</a:t>
            </a:fld>
            <a:endParaRPr lang="en-US" dirty="0"/>
          </a:p>
        </p:txBody>
      </p:sp>
    </p:spTree>
    <p:extLst>
      <p:ext uri="{BB962C8B-B14F-4D97-AF65-F5344CB8AC3E}">
        <p14:creationId xmlns:p14="http://schemas.microsoft.com/office/powerpoint/2010/main" val="7058987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AFF2BF2-B7F3-466E-B634-9595EB53257C}" type="slidenum">
              <a:rPr lang="en-US" smtClean="0"/>
              <a:t>4</a:t>
            </a:fld>
            <a:endParaRPr lang="en-US" dirty="0"/>
          </a:p>
        </p:txBody>
      </p:sp>
    </p:spTree>
    <p:extLst>
      <p:ext uri="{BB962C8B-B14F-4D97-AF65-F5344CB8AC3E}">
        <p14:creationId xmlns:p14="http://schemas.microsoft.com/office/powerpoint/2010/main" val="11594381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AFF2BF2-B7F3-466E-B634-9595EB53257C}" type="slidenum">
              <a:rPr lang="en-US" smtClean="0"/>
              <a:t>5</a:t>
            </a:fld>
            <a:endParaRPr lang="en-US" dirty="0"/>
          </a:p>
        </p:txBody>
      </p:sp>
    </p:spTree>
    <p:extLst>
      <p:ext uri="{BB962C8B-B14F-4D97-AF65-F5344CB8AC3E}">
        <p14:creationId xmlns:p14="http://schemas.microsoft.com/office/powerpoint/2010/main" val="35510587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p:nvPr>
        </p:nvSpPr>
        <p:spPr/>
        <p:txBody>
          <a:bodyPr/>
          <a:lstStyle/>
          <a:p>
            <a:endParaRPr lang="en-US" dirty="0"/>
          </a:p>
        </p:txBody>
      </p:sp>
      <p:sp>
        <p:nvSpPr>
          <p:cNvPr id="5" name="Footer Placeholder 4"/>
          <p:cNvSpPr>
            <a:spLocks noGrp="1"/>
          </p:cNvSpPr>
          <p:nvPr>
            <p:ph type="ftr" sz="quarter" idx="4"/>
          </p:nvPr>
        </p:nvSpPr>
        <p:spPr/>
        <p:txBody>
          <a:bodyPr/>
          <a:lstStyle/>
          <a:p>
            <a:endParaRPr lang="en-US" dirty="0"/>
          </a:p>
        </p:txBody>
      </p:sp>
      <p:sp>
        <p:nvSpPr>
          <p:cNvPr id="6" name="Slide Number Placeholder 5"/>
          <p:cNvSpPr>
            <a:spLocks noGrp="1"/>
          </p:cNvSpPr>
          <p:nvPr>
            <p:ph type="sldNum" sz="quarter" idx="5"/>
          </p:nvPr>
        </p:nvSpPr>
        <p:spPr/>
        <p:txBody>
          <a:bodyPr/>
          <a:lstStyle/>
          <a:p>
            <a:fld id="{1AFF2BF2-B7F3-466E-B634-9595EB53257C}" type="slidenum">
              <a:rPr lang="en-US" smtClean="0"/>
              <a:t>6</a:t>
            </a:fld>
            <a:endParaRPr lang="en-US" dirty="0"/>
          </a:p>
        </p:txBody>
      </p:sp>
    </p:spTree>
    <p:extLst>
      <p:ext uri="{BB962C8B-B14F-4D97-AF65-F5344CB8AC3E}">
        <p14:creationId xmlns:p14="http://schemas.microsoft.com/office/powerpoint/2010/main" val="6719859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p:nvPr>
        </p:nvSpPr>
        <p:spPr/>
        <p:txBody>
          <a:bodyPr/>
          <a:lstStyle/>
          <a:p>
            <a:endParaRPr lang="en-US" dirty="0"/>
          </a:p>
        </p:txBody>
      </p:sp>
      <p:sp>
        <p:nvSpPr>
          <p:cNvPr id="5" name="Footer Placeholder 4"/>
          <p:cNvSpPr>
            <a:spLocks noGrp="1"/>
          </p:cNvSpPr>
          <p:nvPr>
            <p:ph type="ftr" sz="quarter" idx="4"/>
          </p:nvPr>
        </p:nvSpPr>
        <p:spPr/>
        <p:txBody>
          <a:bodyPr/>
          <a:lstStyle/>
          <a:p>
            <a:endParaRPr lang="en-US" dirty="0"/>
          </a:p>
        </p:txBody>
      </p:sp>
      <p:sp>
        <p:nvSpPr>
          <p:cNvPr id="6" name="Slide Number Placeholder 5"/>
          <p:cNvSpPr>
            <a:spLocks noGrp="1"/>
          </p:cNvSpPr>
          <p:nvPr>
            <p:ph type="sldNum" sz="quarter" idx="5"/>
          </p:nvPr>
        </p:nvSpPr>
        <p:spPr/>
        <p:txBody>
          <a:bodyPr/>
          <a:lstStyle/>
          <a:p>
            <a:fld id="{1AFF2BF2-B7F3-466E-B634-9595EB53257C}" type="slidenum">
              <a:rPr lang="en-US" smtClean="0"/>
              <a:t>7</a:t>
            </a:fld>
            <a:endParaRPr lang="en-US" dirty="0"/>
          </a:p>
        </p:txBody>
      </p:sp>
    </p:spTree>
    <p:extLst>
      <p:ext uri="{BB962C8B-B14F-4D97-AF65-F5344CB8AC3E}">
        <p14:creationId xmlns:p14="http://schemas.microsoft.com/office/powerpoint/2010/main" val="15987806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8B1FC9-FFD7-6E34-4A85-7863D51A35F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B3648BA-DD66-217F-F897-5B0767759E6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2EF44A4-A01F-E036-B2E7-C805E87D5399}"/>
              </a:ext>
            </a:extLst>
          </p:cNvPr>
          <p:cNvSpPr>
            <a:spLocks noGrp="1"/>
          </p:cNvSpPr>
          <p:nvPr>
            <p:ph type="dt" sz="half" idx="10"/>
          </p:nvPr>
        </p:nvSpPr>
        <p:spPr/>
        <p:txBody>
          <a:bodyPr/>
          <a:lstStyle/>
          <a:p>
            <a:fld id="{ED16E5E2-5900-486E-BE25-48B61F262A9B}" type="datetimeFigureOut">
              <a:rPr lang="en-US" smtClean="0"/>
              <a:t>9/29/2025</a:t>
            </a:fld>
            <a:endParaRPr lang="en-US" dirty="0"/>
          </a:p>
        </p:txBody>
      </p:sp>
      <p:sp>
        <p:nvSpPr>
          <p:cNvPr id="5" name="Footer Placeholder 4">
            <a:extLst>
              <a:ext uri="{FF2B5EF4-FFF2-40B4-BE49-F238E27FC236}">
                <a16:creationId xmlns:a16="http://schemas.microsoft.com/office/drawing/2014/main" id="{03FE3EF2-5779-548B-F28F-B7BD189D42D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2F354E5-6F2D-259F-2CB0-CAC924DC3250}"/>
              </a:ext>
            </a:extLst>
          </p:cNvPr>
          <p:cNvSpPr>
            <a:spLocks noGrp="1"/>
          </p:cNvSpPr>
          <p:nvPr>
            <p:ph type="sldNum" sz="quarter" idx="12"/>
          </p:nvPr>
        </p:nvSpPr>
        <p:spPr/>
        <p:txBody>
          <a:bodyPr/>
          <a:lstStyle/>
          <a:p>
            <a:fld id="{37A87BFC-E8D0-44BE-8A18-13B3AB4890F5}" type="slidenum">
              <a:rPr lang="en-US" smtClean="0"/>
              <a:t>‹#›</a:t>
            </a:fld>
            <a:endParaRPr lang="en-US" dirty="0"/>
          </a:p>
        </p:txBody>
      </p:sp>
    </p:spTree>
    <p:extLst>
      <p:ext uri="{BB962C8B-B14F-4D97-AF65-F5344CB8AC3E}">
        <p14:creationId xmlns:p14="http://schemas.microsoft.com/office/powerpoint/2010/main" val="16538830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308F1F-6CA2-3E38-C505-A058C6A93AC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B044FD4-29B1-9E39-C6A3-96871FD2AC3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43896FD-83C9-E6F7-FB4C-C2DE944BE762}"/>
              </a:ext>
            </a:extLst>
          </p:cNvPr>
          <p:cNvSpPr>
            <a:spLocks noGrp="1"/>
          </p:cNvSpPr>
          <p:nvPr>
            <p:ph type="dt" sz="half" idx="10"/>
          </p:nvPr>
        </p:nvSpPr>
        <p:spPr/>
        <p:txBody>
          <a:bodyPr/>
          <a:lstStyle/>
          <a:p>
            <a:fld id="{ED16E5E2-5900-486E-BE25-48B61F262A9B}" type="datetimeFigureOut">
              <a:rPr lang="en-US" smtClean="0"/>
              <a:t>9/29/2025</a:t>
            </a:fld>
            <a:endParaRPr lang="en-US" dirty="0"/>
          </a:p>
        </p:txBody>
      </p:sp>
      <p:sp>
        <p:nvSpPr>
          <p:cNvPr id="5" name="Footer Placeholder 4">
            <a:extLst>
              <a:ext uri="{FF2B5EF4-FFF2-40B4-BE49-F238E27FC236}">
                <a16:creationId xmlns:a16="http://schemas.microsoft.com/office/drawing/2014/main" id="{14440B68-9E59-1F9B-3D6D-1F91AFF4B17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774DE7D-1F30-32CD-A4D4-4B5A4D8713BF}"/>
              </a:ext>
            </a:extLst>
          </p:cNvPr>
          <p:cNvSpPr>
            <a:spLocks noGrp="1"/>
          </p:cNvSpPr>
          <p:nvPr>
            <p:ph type="sldNum" sz="quarter" idx="12"/>
          </p:nvPr>
        </p:nvSpPr>
        <p:spPr/>
        <p:txBody>
          <a:bodyPr/>
          <a:lstStyle/>
          <a:p>
            <a:fld id="{37A87BFC-E8D0-44BE-8A18-13B3AB4890F5}" type="slidenum">
              <a:rPr lang="en-US" smtClean="0"/>
              <a:t>‹#›</a:t>
            </a:fld>
            <a:endParaRPr lang="en-US" dirty="0"/>
          </a:p>
        </p:txBody>
      </p:sp>
    </p:spTree>
    <p:extLst>
      <p:ext uri="{BB962C8B-B14F-4D97-AF65-F5344CB8AC3E}">
        <p14:creationId xmlns:p14="http://schemas.microsoft.com/office/powerpoint/2010/main" val="736919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0713503-5E2B-C79C-5A6F-014CFFE8C51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F0B7598-5405-F4B7-7C00-970D57EBA36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3A10D7E-C235-7147-EE04-5E5F591D9B92}"/>
              </a:ext>
            </a:extLst>
          </p:cNvPr>
          <p:cNvSpPr>
            <a:spLocks noGrp="1"/>
          </p:cNvSpPr>
          <p:nvPr>
            <p:ph type="dt" sz="half" idx="10"/>
          </p:nvPr>
        </p:nvSpPr>
        <p:spPr/>
        <p:txBody>
          <a:bodyPr/>
          <a:lstStyle/>
          <a:p>
            <a:fld id="{ED16E5E2-5900-486E-BE25-48B61F262A9B}" type="datetimeFigureOut">
              <a:rPr lang="en-US" smtClean="0"/>
              <a:t>9/29/2025</a:t>
            </a:fld>
            <a:endParaRPr lang="en-US" dirty="0"/>
          </a:p>
        </p:txBody>
      </p:sp>
      <p:sp>
        <p:nvSpPr>
          <p:cNvPr id="5" name="Footer Placeholder 4">
            <a:extLst>
              <a:ext uri="{FF2B5EF4-FFF2-40B4-BE49-F238E27FC236}">
                <a16:creationId xmlns:a16="http://schemas.microsoft.com/office/drawing/2014/main" id="{932DBD3E-1FEF-00FF-2BE3-026F57E719A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30F0A61-8279-1D33-88A1-960939072493}"/>
              </a:ext>
            </a:extLst>
          </p:cNvPr>
          <p:cNvSpPr>
            <a:spLocks noGrp="1"/>
          </p:cNvSpPr>
          <p:nvPr>
            <p:ph type="sldNum" sz="quarter" idx="12"/>
          </p:nvPr>
        </p:nvSpPr>
        <p:spPr/>
        <p:txBody>
          <a:bodyPr/>
          <a:lstStyle/>
          <a:p>
            <a:fld id="{37A87BFC-E8D0-44BE-8A18-13B3AB4890F5}" type="slidenum">
              <a:rPr lang="en-US" smtClean="0"/>
              <a:t>‹#›</a:t>
            </a:fld>
            <a:endParaRPr lang="en-US" dirty="0"/>
          </a:p>
        </p:txBody>
      </p:sp>
    </p:spTree>
    <p:extLst>
      <p:ext uri="{BB962C8B-B14F-4D97-AF65-F5344CB8AC3E}">
        <p14:creationId xmlns:p14="http://schemas.microsoft.com/office/powerpoint/2010/main" val="21297766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216526-AECC-0CA6-FAB1-54AB3619D17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E530628-BEF3-B4D0-C28D-E46DB991965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46748BD-22B7-2FCE-B979-985140AA1388}"/>
              </a:ext>
            </a:extLst>
          </p:cNvPr>
          <p:cNvSpPr>
            <a:spLocks noGrp="1"/>
          </p:cNvSpPr>
          <p:nvPr>
            <p:ph type="dt" sz="half" idx="10"/>
          </p:nvPr>
        </p:nvSpPr>
        <p:spPr/>
        <p:txBody>
          <a:bodyPr/>
          <a:lstStyle/>
          <a:p>
            <a:fld id="{ED16E5E2-5900-486E-BE25-48B61F262A9B}" type="datetimeFigureOut">
              <a:rPr lang="en-US" smtClean="0"/>
              <a:t>9/29/2025</a:t>
            </a:fld>
            <a:endParaRPr lang="en-US" dirty="0"/>
          </a:p>
        </p:txBody>
      </p:sp>
      <p:sp>
        <p:nvSpPr>
          <p:cNvPr id="5" name="Footer Placeholder 4">
            <a:extLst>
              <a:ext uri="{FF2B5EF4-FFF2-40B4-BE49-F238E27FC236}">
                <a16:creationId xmlns:a16="http://schemas.microsoft.com/office/drawing/2014/main" id="{838504AA-BCB6-B9C8-ABB8-77927503A0A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ABD1E89-0E80-AF1A-6990-F2DC7F980C5A}"/>
              </a:ext>
            </a:extLst>
          </p:cNvPr>
          <p:cNvSpPr>
            <a:spLocks noGrp="1"/>
          </p:cNvSpPr>
          <p:nvPr>
            <p:ph type="sldNum" sz="quarter" idx="12"/>
          </p:nvPr>
        </p:nvSpPr>
        <p:spPr/>
        <p:txBody>
          <a:bodyPr/>
          <a:lstStyle/>
          <a:p>
            <a:fld id="{37A87BFC-E8D0-44BE-8A18-13B3AB4890F5}" type="slidenum">
              <a:rPr lang="en-US" smtClean="0"/>
              <a:t>‹#›</a:t>
            </a:fld>
            <a:endParaRPr lang="en-US" dirty="0"/>
          </a:p>
        </p:txBody>
      </p:sp>
    </p:spTree>
    <p:extLst>
      <p:ext uri="{BB962C8B-B14F-4D97-AF65-F5344CB8AC3E}">
        <p14:creationId xmlns:p14="http://schemas.microsoft.com/office/powerpoint/2010/main" val="32685247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48898-2144-4417-668C-15A17A99AA2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00401FD-6AC3-0A48-453A-7112B5DBAF1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DB2FEF7-E6E2-0E7C-CCBB-385D9B89055B}"/>
              </a:ext>
            </a:extLst>
          </p:cNvPr>
          <p:cNvSpPr>
            <a:spLocks noGrp="1"/>
          </p:cNvSpPr>
          <p:nvPr>
            <p:ph type="dt" sz="half" idx="10"/>
          </p:nvPr>
        </p:nvSpPr>
        <p:spPr/>
        <p:txBody>
          <a:bodyPr/>
          <a:lstStyle/>
          <a:p>
            <a:fld id="{ED16E5E2-5900-486E-BE25-48B61F262A9B}" type="datetimeFigureOut">
              <a:rPr lang="en-US" smtClean="0"/>
              <a:t>9/29/2025</a:t>
            </a:fld>
            <a:endParaRPr lang="en-US" dirty="0"/>
          </a:p>
        </p:txBody>
      </p:sp>
      <p:sp>
        <p:nvSpPr>
          <p:cNvPr id="5" name="Footer Placeholder 4">
            <a:extLst>
              <a:ext uri="{FF2B5EF4-FFF2-40B4-BE49-F238E27FC236}">
                <a16:creationId xmlns:a16="http://schemas.microsoft.com/office/drawing/2014/main" id="{24EE66E6-A00C-EB83-3204-B083BAC41EB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61F262F-5DB0-55C2-1587-9C0AFA85D2C6}"/>
              </a:ext>
            </a:extLst>
          </p:cNvPr>
          <p:cNvSpPr>
            <a:spLocks noGrp="1"/>
          </p:cNvSpPr>
          <p:nvPr>
            <p:ph type="sldNum" sz="quarter" idx="12"/>
          </p:nvPr>
        </p:nvSpPr>
        <p:spPr/>
        <p:txBody>
          <a:bodyPr/>
          <a:lstStyle/>
          <a:p>
            <a:fld id="{37A87BFC-E8D0-44BE-8A18-13B3AB4890F5}" type="slidenum">
              <a:rPr lang="en-US" smtClean="0"/>
              <a:t>‹#›</a:t>
            </a:fld>
            <a:endParaRPr lang="en-US" dirty="0"/>
          </a:p>
        </p:txBody>
      </p:sp>
    </p:spTree>
    <p:extLst>
      <p:ext uri="{BB962C8B-B14F-4D97-AF65-F5344CB8AC3E}">
        <p14:creationId xmlns:p14="http://schemas.microsoft.com/office/powerpoint/2010/main" val="16415913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C4C533-A429-00D2-9729-10CD6E576C3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25D080D-C43D-61D6-3A50-BDAD1526102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4A77C4F-0E41-560A-32CE-DAB8F401885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79A4D3B-8CAD-85E7-8A4B-D4BCF6A4DA0C}"/>
              </a:ext>
            </a:extLst>
          </p:cNvPr>
          <p:cNvSpPr>
            <a:spLocks noGrp="1"/>
          </p:cNvSpPr>
          <p:nvPr>
            <p:ph type="dt" sz="half" idx="10"/>
          </p:nvPr>
        </p:nvSpPr>
        <p:spPr/>
        <p:txBody>
          <a:bodyPr/>
          <a:lstStyle/>
          <a:p>
            <a:fld id="{ED16E5E2-5900-486E-BE25-48B61F262A9B}" type="datetimeFigureOut">
              <a:rPr lang="en-US" smtClean="0"/>
              <a:t>9/29/2025</a:t>
            </a:fld>
            <a:endParaRPr lang="en-US" dirty="0"/>
          </a:p>
        </p:txBody>
      </p:sp>
      <p:sp>
        <p:nvSpPr>
          <p:cNvPr id="6" name="Footer Placeholder 5">
            <a:extLst>
              <a:ext uri="{FF2B5EF4-FFF2-40B4-BE49-F238E27FC236}">
                <a16:creationId xmlns:a16="http://schemas.microsoft.com/office/drawing/2014/main" id="{D659D9E6-A135-F5AC-2A6C-CA2A885E4D9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C628A97-9748-1B1B-2B88-4A6D06983179}"/>
              </a:ext>
            </a:extLst>
          </p:cNvPr>
          <p:cNvSpPr>
            <a:spLocks noGrp="1"/>
          </p:cNvSpPr>
          <p:nvPr>
            <p:ph type="sldNum" sz="quarter" idx="12"/>
          </p:nvPr>
        </p:nvSpPr>
        <p:spPr/>
        <p:txBody>
          <a:bodyPr/>
          <a:lstStyle/>
          <a:p>
            <a:fld id="{37A87BFC-E8D0-44BE-8A18-13B3AB4890F5}" type="slidenum">
              <a:rPr lang="en-US" smtClean="0"/>
              <a:t>‹#›</a:t>
            </a:fld>
            <a:endParaRPr lang="en-US" dirty="0"/>
          </a:p>
        </p:txBody>
      </p:sp>
    </p:spTree>
    <p:extLst>
      <p:ext uri="{BB962C8B-B14F-4D97-AF65-F5344CB8AC3E}">
        <p14:creationId xmlns:p14="http://schemas.microsoft.com/office/powerpoint/2010/main" val="6529693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CC85B-3EF8-B829-9265-54AFAF62C00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062D8F8-1E22-C7C0-5D49-7DE07D7B8D9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F27B4D2-6D49-82F0-D2A8-70CCCB9238B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DC9BA64-B198-CE24-13ED-1167EEE53D2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C3B1373-4064-A43F-F11A-9B757C2B017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0C4716C-2541-6FE9-C387-63D02F5ADA41}"/>
              </a:ext>
            </a:extLst>
          </p:cNvPr>
          <p:cNvSpPr>
            <a:spLocks noGrp="1"/>
          </p:cNvSpPr>
          <p:nvPr>
            <p:ph type="dt" sz="half" idx="10"/>
          </p:nvPr>
        </p:nvSpPr>
        <p:spPr/>
        <p:txBody>
          <a:bodyPr/>
          <a:lstStyle/>
          <a:p>
            <a:fld id="{ED16E5E2-5900-486E-BE25-48B61F262A9B}" type="datetimeFigureOut">
              <a:rPr lang="en-US" smtClean="0"/>
              <a:t>9/29/2025</a:t>
            </a:fld>
            <a:endParaRPr lang="en-US" dirty="0"/>
          </a:p>
        </p:txBody>
      </p:sp>
      <p:sp>
        <p:nvSpPr>
          <p:cNvPr id="8" name="Footer Placeholder 7">
            <a:extLst>
              <a:ext uri="{FF2B5EF4-FFF2-40B4-BE49-F238E27FC236}">
                <a16:creationId xmlns:a16="http://schemas.microsoft.com/office/drawing/2014/main" id="{BE1EFC06-D0DB-CFEC-D9C7-BADC4917787E}"/>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F7FDCD72-A3B8-9AD4-CA82-B94F7BDE53F9}"/>
              </a:ext>
            </a:extLst>
          </p:cNvPr>
          <p:cNvSpPr>
            <a:spLocks noGrp="1"/>
          </p:cNvSpPr>
          <p:nvPr>
            <p:ph type="sldNum" sz="quarter" idx="12"/>
          </p:nvPr>
        </p:nvSpPr>
        <p:spPr/>
        <p:txBody>
          <a:bodyPr/>
          <a:lstStyle/>
          <a:p>
            <a:fld id="{37A87BFC-E8D0-44BE-8A18-13B3AB4890F5}" type="slidenum">
              <a:rPr lang="en-US" smtClean="0"/>
              <a:t>‹#›</a:t>
            </a:fld>
            <a:endParaRPr lang="en-US" dirty="0"/>
          </a:p>
        </p:txBody>
      </p:sp>
    </p:spTree>
    <p:extLst>
      <p:ext uri="{BB962C8B-B14F-4D97-AF65-F5344CB8AC3E}">
        <p14:creationId xmlns:p14="http://schemas.microsoft.com/office/powerpoint/2010/main" val="18561121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12AC9-2EA0-A442-5AAB-4751E87BE2F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FF385C2-B597-1241-BEE1-BA171876AF02}"/>
              </a:ext>
            </a:extLst>
          </p:cNvPr>
          <p:cNvSpPr>
            <a:spLocks noGrp="1"/>
          </p:cNvSpPr>
          <p:nvPr>
            <p:ph type="dt" sz="half" idx="10"/>
          </p:nvPr>
        </p:nvSpPr>
        <p:spPr/>
        <p:txBody>
          <a:bodyPr/>
          <a:lstStyle/>
          <a:p>
            <a:fld id="{ED16E5E2-5900-486E-BE25-48B61F262A9B}" type="datetimeFigureOut">
              <a:rPr lang="en-US" smtClean="0"/>
              <a:t>9/29/2025</a:t>
            </a:fld>
            <a:endParaRPr lang="en-US" dirty="0"/>
          </a:p>
        </p:txBody>
      </p:sp>
      <p:sp>
        <p:nvSpPr>
          <p:cNvPr id="4" name="Footer Placeholder 3">
            <a:extLst>
              <a:ext uri="{FF2B5EF4-FFF2-40B4-BE49-F238E27FC236}">
                <a16:creationId xmlns:a16="http://schemas.microsoft.com/office/drawing/2014/main" id="{03E9A223-8BEB-0464-1DE8-506536608E2F}"/>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B13DFCE3-EF58-31CD-8E4F-BD43BACC621C}"/>
              </a:ext>
            </a:extLst>
          </p:cNvPr>
          <p:cNvSpPr>
            <a:spLocks noGrp="1"/>
          </p:cNvSpPr>
          <p:nvPr>
            <p:ph type="sldNum" sz="quarter" idx="12"/>
          </p:nvPr>
        </p:nvSpPr>
        <p:spPr/>
        <p:txBody>
          <a:bodyPr/>
          <a:lstStyle/>
          <a:p>
            <a:fld id="{37A87BFC-E8D0-44BE-8A18-13B3AB4890F5}" type="slidenum">
              <a:rPr lang="en-US" smtClean="0"/>
              <a:t>‹#›</a:t>
            </a:fld>
            <a:endParaRPr lang="en-US" dirty="0"/>
          </a:p>
        </p:txBody>
      </p:sp>
    </p:spTree>
    <p:extLst>
      <p:ext uri="{BB962C8B-B14F-4D97-AF65-F5344CB8AC3E}">
        <p14:creationId xmlns:p14="http://schemas.microsoft.com/office/powerpoint/2010/main" val="12660207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A6C7D51-A448-96AA-0694-E1A407C5EA1A}"/>
              </a:ext>
            </a:extLst>
          </p:cNvPr>
          <p:cNvSpPr>
            <a:spLocks noGrp="1"/>
          </p:cNvSpPr>
          <p:nvPr>
            <p:ph type="dt" sz="half" idx="10"/>
          </p:nvPr>
        </p:nvSpPr>
        <p:spPr/>
        <p:txBody>
          <a:bodyPr/>
          <a:lstStyle/>
          <a:p>
            <a:fld id="{ED16E5E2-5900-486E-BE25-48B61F262A9B}" type="datetimeFigureOut">
              <a:rPr lang="en-US" smtClean="0"/>
              <a:t>9/29/2025</a:t>
            </a:fld>
            <a:endParaRPr lang="en-US" dirty="0"/>
          </a:p>
        </p:txBody>
      </p:sp>
      <p:sp>
        <p:nvSpPr>
          <p:cNvPr id="3" name="Footer Placeholder 2">
            <a:extLst>
              <a:ext uri="{FF2B5EF4-FFF2-40B4-BE49-F238E27FC236}">
                <a16:creationId xmlns:a16="http://schemas.microsoft.com/office/drawing/2014/main" id="{656F63D3-5819-E817-D5B6-045EACA93F13}"/>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FE478A5C-E0CA-2D79-C5AF-B1CCCE21CEBE}"/>
              </a:ext>
            </a:extLst>
          </p:cNvPr>
          <p:cNvSpPr>
            <a:spLocks noGrp="1"/>
          </p:cNvSpPr>
          <p:nvPr>
            <p:ph type="sldNum" sz="quarter" idx="12"/>
          </p:nvPr>
        </p:nvSpPr>
        <p:spPr/>
        <p:txBody>
          <a:bodyPr/>
          <a:lstStyle/>
          <a:p>
            <a:fld id="{37A87BFC-E8D0-44BE-8A18-13B3AB4890F5}" type="slidenum">
              <a:rPr lang="en-US" smtClean="0"/>
              <a:t>‹#›</a:t>
            </a:fld>
            <a:endParaRPr lang="en-US" dirty="0"/>
          </a:p>
        </p:txBody>
      </p:sp>
    </p:spTree>
    <p:extLst>
      <p:ext uri="{BB962C8B-B14F-4D97-AF65-F5344CB8AC3E}">
        <p14:creationId xmlns:p14="http://schemas.microsoft.com/office/powerpoint/2010/main" val="34925737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DBACEE-EC86-8F6C-E997-4EC9FC31C6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6976236-6997-E579-8E20-37DD8051765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557FA94-DD43-856C-1C6E-D01ACEFA4E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0B2860E-4245-9714-48BF-846EBF5D74B5}"/>
              </a:ext>
            </a:extLst>
          </p:cNvPr>
          <p:cNvSpPr>
            <a:spLocks noGrp="1"/>
          </p:cNvSpPr>
          <p:nvPr>
            <p:ph type="dt" sz="half" idx="10"/>
          </p:nvPr>
        </p:nvSpPr>
        <p:spPr/>
        <p:txBody>
          <a:bodyPr/>
          <a:lstStyle/>
          <a:p>
            <a:fld id="{ED16E5E2-5900-486E-BE25-48B61F262A9B}" type="datetimeFigureOut">
              <a:rPr lang="en-US" smtClean="0"/>
              <a:t>9/29/2025</a:t>
            </a:fld>
            <a:endParaRPr lang="en-US" dirty="0"/>
          </a:p>
        </p:txBody>
      </p:sp>
      <p:sp>
        <p:nvSpPr>
          <p:cNvPr id="6" name="Footer Placeholder 5">
            <a:extLst>
              <a:ext uri="{FF2B5EF4-FFF2-40B4-BE49-F238E27FC236}">
                <a16:creationId xmlns:a16="http://schemas.microsoft.com/office/drawing/2014/main" id="{981F3C29-09B2-2638-6C74-4497E78A979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505B58B-AC61-4C68-77E6-AFEE96A2AED5}"/>
              </a:ext>
            </a:extLst>
          </p:cNvPr>
          <p:cNvSpPr>
            <a:spLocks noGrp="1"/>
          </p:cNvSpPr>
          <p:nvPr>
            <p:ph type="sldNum" sz="quarter" idx="12"/>
          </p:nvPr>
        </p:nvSpPr>
        <p:spPr/>
        <p:txBody>
          <a:bodyPr/>
          <a:lstStyle/>
          <a:p>
            <a:fld id="{37A87BFC-E8D0-44BE-8A18-13B3AB4890F5}" type="slidenum">
              <a:rPr lang="en-US" smtClean="0"/>
              <a:t>‹#›</a:t>
            </a:fld>
            <a:endParaRPr lang="en-US" dirty="0"/>
          </a:p>
        </p:txBody>
      </p:sp>
    </p:spTree>
    <p:extLst>
      <p:ext uri="{BB962C8B-B14F-4D97-AF65-F5344CB8AC3E}">
        <p14:creationId xmlns:p14="http://schemas.microsoft.com/office/powerpoint/2010/main" val="7188374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C43587-0B54-3A5E-CA23-97E798D388B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67F0BFD-FFD5-1F7E-C892-8EEADD16265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08D0130E-068E-E39B-9706-F63808D9AD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DF52ACF-B61F-2E42-39F7-0FAA3637AD8C}"/>
              </a:ext>
            </a:extLst>
          </p:cNvPr>
          <p:cNvSpPr>
            <a:spLocks noGrp="1"/>
          </p:cNvSpPr>
          <p:nvPr>
            <p:ph type="dt" sz="half" idx="10"/>
          </p:nvPr>
        </p:nvSpPr>
        <p:spPr/>
        <p:txBody>
          <a:bodyPr/>
          <a:lstStyle/>
          <a:p>
            <a:fld id="{ED16E5E2-5900-486E-BE25-48B61F262A9B}" type="datetimeFigureOut">
              <a:rPr lang="en-US" smtClean="0"/>
              <a:t>9/29/2025</a:t>
            </a:fld>
            <a:endParaRPr lang="en-US" dirty="0"/>
          </a:p>
        </p:txBody>
      </p:sp>
      <p:sp>
        <p:nvSpPr>
          <p:cNvPr id="6" name="Footer Placeholder 5">
            <a:extLst>
              <a:ext uri="{FF2B5EF4-FFF2-40B4-BE49-F238E27FC236}">
                <a16:creationId xmlns:a16="http://schemas.microsoft.com/office/drawing/2014/main" id="{9EFCC59C-2A6B-6CA9-67D1-8F05511F54E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E07D63A-66B5-CFB4-362A-C03600175D99}"/>
              </a:ext>
            </a:extLst>
          </p:cNvPr>
          <p:cNvSpPr>
            <a:spLocks noGrp="1"/>
          </p:cNvSpPr>
          <p:nvPr>
            <p:ph type="sldNum" sz="quarter" idx="12"/>
          </p:nvPr>
        </p:nvSpPr>
        <p:spPr/>
        <p:txBody>
          <a:bodyPr/>
          <a:lstStyle/>
          <a:p>
            <a:fld id="{37A87BFC-E8D0-44BE-8A18-13B3AB4890F5}" type="slidenum">
              <a:rPr lang="en-US" smtClean="0"/>
              <a:t>‹#›</a:t>
            </a:fld>
            <a:endParaRPr lang="en-US" dirty="0"/>
          </a:p>
        </p:txBody>
      </p:sp>
    </p:spTree>
    <p:extLst>
      <p:ext uri="{BB962C8B-B14F-4D97-AF65-F5344CB8AC3E}">
        <p14:creationId xmlns:p14="http://schemas.microsoft.com/office/powerpoint/2010/main" val="10264403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5104405-6925-0364-D14C-668D70E9653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3433E5B-AAC8-C165-E1F9-B3920B7FADE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879B2C8-6DD4-C2B9-01F7-FAB22A93DBF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D16E5E2-5900-486E-BE25-48B61F262A9B}" type="datetimeFigureOut">
              <a:rPr lang="en-US" smtClean="0"/>
              <a:t>9/29/2025</a:t>
            </a:fld>
            <a:endParaRPr lang="en-US" dirty="0"/>
          </a:p>
        </p:txBody>
      </p:sp>
      <p:sp>
        <p:nvSpPr>
          <p:cNvPr id="5" name="Footer Placeholder 4">
            <a:extLst>
              <a:ext uri="{FF2B5EF4-FFF2-40B4-BE49-F238E27FC236}">
                <a16:creationId xmlns:a16="http://schemas.microsoft.com/office/drawing/2014/main" id="{61EF1314-E2C1-86A4-2AA3-6D3BF448D3D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E9B274C5-7260-C856-EF50-D1CEDB35FE8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7A87BFC-E8D0-44BE-8A18-13B3AB4890F5}" type="slidenum">
              <a:rPr lang="en-US" smtClean="0"/>
              <a:t>‹#›</a:t>
            </a:fld>
            <a:endParaRPr lang="en-US" dirty="0"/>
          </a:p>
        </p:txBody>
      </p:sp>
    </p:spTree>
    <p:extLst>
      <p:ext uri="{BB962C8B-B14F-4D97-AF65-F5344CB8AC3E}">
        <p14:creationId xmlns:p14="http://schemas.microsoft.com/office/powerpoint/2010/main" val="32411733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2" name="Rectangle 31">
            <a:extLst>
              <a:ext uri="{FF2B5EF4-FFF2-40B4-BE49-F238E27FC236}">
                <a16:creationId xmlns:a16="http://schemas.microsoft.com/office/drawing/2014/main" id="{943CAA20-3569-4189-9E48-239A229A8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28E97C3-E778-C3F3-7FAF-DCE6A019D33A}"/>
              </a:ext>
            </a:extLst>
          </p:cNvPr>
          <p:cNvSpPr>
            <a:spLocks noGrp="1"/>
          </p:cNvSpPr>
          <p:nvPr>
            <p:ph type="ctrTitle"/>
          </p:nvPr>
        </p:nvSpPr>
        <p:spPr>
          <a:xfrm>
            <a:off x="838200" y="451381"/>
            <a:ext cx="10512552" cy="4066540"/>
          </a:xfrm>
        </p:spPr>
        <p:txBody>
          <a:bodyPr anchor="b">
            <a:normAutofit/>
          </a:bodyPr>
          <a:lstStyle/>
          <a:p>
            <a:pPr algn="l"/>
            <a:r>
              <a:rPr lang="en-US" sz="6600" dirty="0"/>
              <a:t>September PLWG Update</a:t>
            </a:r>
          </a:p>
        </p:txBody>
      </p:sp>
      <p:sp>
        <p:nvSpPr>
          <p:cNvPr id="3" name="Subtitle 2">
            <a:extLst>
              <a:ext uri="{FF2B5EF4-FFF2-40B4-BE49-F238E27FC236}">
                <a16:creationId xmlns:a16="http://schemas.microsoft.com/office/drawing/2014/main" id="{5C305B1D-E78C-D580-1CB3-7945DFEF4DCD}"/>
              </a:ext>
            </a:extLst>
          </p:cNvPr>
          <p:cNvSpPr>
            <a:spLocks noGrp="1"/>
          </p:cNvSpPr>
          <p:nvPr>
            <p:ph type="subTitle" idx="1"/>
          </p:nvPr>
        </p:nvSpPr>
        <p:spPr>
          <a:xfrm>
            <a:off x="838199" y="4983276"/>
            <a:ext cx="10512552" cy="1126680"/>
          </a:xfrm>
        </p:spPr>
        <p:txBody>
          <a:bodyPr>
            <a:normAutofit fontScale="92500" lnSpcReduction="20000"/>
          </a:bodyPr>
          <a:lstStyle/>
          <a:p>
            <a:pPr algn="l"/>
            <a:r>
              <a:rPr lang="en-US" sz="2400" dirty="0"/>
              <a:t>Mina Turner, PLWG Chair</a:t>
            </a:r>
          </a:p>
          <a:p>
            <a:pPr algn="l"/>
            <a:r>
              <a:rPr lang="en-US" sz="2400" dirty="0"/>
              <a:t>Kristin Cook, PLWG Vice-Chair</a:t>
            </a:r>
          </a:p>
          <a:p>
            <a:pPr algn="l"/>
            <a:r>
              <a:rPr lang="en-US" dirty="0"/>
              <a:t>October 2</a:t>
            </a:r>
            <a:r>
              <a:rPr lang="en-US" baseline="30000" dirty="0"/>
              <a:t>nd, </a:t>
            </a:r>
            <a:r>
              <a:rPr lang="en-US" dirty="0"/>
              <a:t>2025</a:t>
            </a:r>
            <a:endParaRPr lang="en-US" sz="2400" dirty="0"/>
          </a:p>
        </p:txBody>
      </p:sp>
      <p:sp>
        <p:nvSpPr>
          <p:cNvPr id="34" name="sketch line">
            <a:extLst>
              <a:ext uri="{FF2B5EF4-FFF2-40B4-BE49-F238E27FC236}">
                <a16:creationId xmlns:a16="http://schemas.microsoft.com/office/drawing/2014/main" id="{DA542B6D-E775-4832-91DC-2D20F85781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18595"/>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7697234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21A5D37-21B4-2CA7-D445-AD58AEAC4B91}"/>
              </a:ext>
            </a:extLst>
          </p:cNvPr>
          <p:cNvSpPr>
            <a:spLocks noGrp="1"/>
          </p:cNvSpPr>
          <p:nvPr>
            <p:ph idx="1"/>
          </p:nvPr>
        </p:nvSpPr>
        <p:spPr>
          <a:xfrm>
            <a:off x="540745" y="420404"/>
            <a:ext cx="10515600" cy="6329312"/>
          </a:xfrm>
        </p:spPr>
        <p:txBody>
          <a:bodyPr>
            <a:normAutofit lnSpcReduction="10000"/>
          </a:bodyPr>
          <a:lstStyle/>
          <a:p>
            <a:pPr marL="0" indent="0">
              <a:lnSpc>
                <a:spcPct val="80000"/>
              </a:lnSpc>
              <a:spcBef>
                <a:spcPts val="2400"/>
              </a:spcBef>
              <a:spcAft>
                <a:spcPts val="1200"/>
              </a:spcAft>
              <a:buNone/>
            </a:pPr>
            <a:r>
              <a:rPr lang="en-US" sz="2400" b="1" dirty="0">
                <a:cs typeface="Times New Roman" panose="02020603050405020304" pitchFamily="18" charset="0"/>
              </a:rPr>
              <a:t>NPRR 1274, RPG Estimated Capital Cost Thresholds of Proposed Transmission Projects</a:t>
            </a:r>
          </a:p>
          <a:p>
            <a:pPr lvl="1"/>
            <a:r>
              <a:rPr lang="en-US" sz="2100" dirty="0"/>
              <a:t>ERCOT reviewed comments and agreed with the Oncor comments from 8/20.</a:t>
            </a:r>
          </a:p>
          <a:p>
            <a:pPr lvl="1"/>
            <a:r>
              <a:rPr lang="en-US" sz="2100" dirty="0"/>
              <a:t>ERCOT disagreed with the Texas Energy Buyers Alliance to add additional language.</a:t>
            </a:r>
          </a:p>
          <a:p>
            <a:pPr lvl="1"/>
            <a:r>
              <a:rPr lang="en-US" sz="2100" dirty="0"/>
              <a:t>PLWG achieved consensus and the NPRR is moved to ROS for a vote with the Oncor version.</a:t>
            </a:r>
          </a:p>
          <a:p>
            <a:pPr marL="0" indent="0">
              <a:buNone/>
            </a:pPr>
            <a:endParaRPr lang="en-US" dirty="0"/>
          </a:p>
          <a:p>
            <a:pPr marL="0" indent="0">
              <a:spcBef>
                <a:spcPts val="2400"/>
              </a:spcBef>
              <a:spcAft>
                <a:spcPts val="1200"/>
              </a:spcAft>
              <a:buNone/>
            </a:pPr>
            <a:r>
              <a:rPr lang="en-US" sz="2400" b="1" dirty="0">
                <a:cs typeface="Times New Roman" panose="02020603050405020304" pitchFamily="18" charset="0"/>
              </a:rPr>
              <a:t>PGRR 126, - Related to NPRR1284, Guaranteed Reliability Load Process – waiting on NOGRR submission</a:t>
            </a:r>
          </a:p>
          <a:p>
            <a:pPr lvl="1"/>
            <a:r>
              <a:rPr lang="en-US" sz="2100" dirty="0"/>
              <a:t>Clayton Greer received feedback from ERCOT on using SCED for CLR.</a:t>
            </a:r>
          </a:p>
          <a:p>
            <a:pPr lvl="1"/>
            <a:r>
              <a:rPr lang="en-US" sz="2100" dirty="0"/>
              <a:t>ERCOT is supportive of SCED approach as long it aligns with the necessary constraints. </a:t>
            </a:r>
          </a:p>
          <a:p>
            <a:pPr lvl="1"/>
            <a:r>
              <a:rPr lang="en-US" sz="2100" dirty="0"/>
              <a:t>SCED approach is generally  a good approach and has an easier implementation. </a:t>
            </a:r>
          </a:p>
          <a:p>
            <a:pPr lvl="1"/>
            <a:r>
              <a:rPr lang="en-US" sz="2100" dirty="0"/>
              <a:t>ERCOT is not in favor of the 100 </a:t>
            </a:r>
            <a:r>
              <a:rPr lang="en-US" sz="2100" dirty="0" err="1"/>
              <a:t>hr</a:t>
            </a:r>
            <a:r>
              <a:rPr lang="en-US" sz="2100" dirty="0"/>
              <a:t> limit on operations. </a:t>
            </a:r>
          </a:p>
          <a:p>
            <a:pPr lvl="1"/>
            <a:r>
              <a:rPr lang="en-US" sz="2100" dirty="0"/>
              <a:t>Clayton to create a presentation for discussion at PLWG, LLWG and OWG. </a:t>
            </a:r>
          </a:p>
          <a:p>
            <a:pPr lvl="1"/>
            <a:r>
              <a:rPr lang="en-US" sz="2100" dirty="0"/>
              <a:t>PGRR was tabled to give time for presentation and for ERCOT to contribute to the discussion. </a:t>
            </a:r>
          </a:p>
          <a:p>
            <a:pPr marL="0" indent="0">
              <a:buNone/>
            </a:pPr>
            <a:endParaRPr lang="en-US" dirty="0"/>
          </a:p>
        </p:txBody>
      </p:sp>
    </p:spTree>
    <p:extLst>
      <p:ext uri="{BB962C8B-B14F-4D97-AF65-F5344CB8AC3E}">
        <p14:creationId xmlns:p14="http://schemas.microsoft.com/office/powerpoint/2010/main" val="17245204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C491F8B-B7C8-4631-EAF9-65D8FB1F4C59}"/>
              </a:ext>
            </a:extLst>
          </p:cNvPr>
          <p:cNvSpPr>
            <a:spLocks noGrp="1"/>
          </p:cNvSpPr>
          <p:nvPr>
            <p:ph idx="1"/>
          </p:nvPr>
        </p:nvSpPr>
        <p:spPr>
          <a:xfrm>
            <a:off x="397525" y="413758"/>
            <a:ext cx="10744200" cy="5535694"/>
          </a:xfrm>
        </p:spPr>
        <p:txBody>
          <a:bodyPr>
            <a:normAutofit/>
          </a:bodyPr>
          <a:lstStyle/>
          <a:p>
            <a:pPr lvl="1"/>
            <a:endParaRPr lang="en-US" dirty="0"/>
          </a:p>
          <a:p>
            <a:pPr marL="457200" lvl="1" indent="0">
              <a:buNone/>
            </a:pPr>
            <a:endParaRPr lang="en-US" dirty="0"/>
          </a:p>
        </p:txBody>
      </p:sp>
      <p:sp>
        <p:nvSpPr>
          <p:cNvPr id="4" name="TextBox 3">
            <a:extLst>
              <a:ext uri="{FF2B5EF4-FFF2-40B4-BE49-F238E27FC236}">
                <a16:creationId xmlns:a16="http://schemas.microsoft.com/office/drawing/2014/main" id="{B01BB8FE-3DDB-4129-B396-1EB1CD20DD73}"/>
              </a:ext>
            </a:extLst>
          </p:cNvPr>
          <p:cNvSpPr txBox="1"/>
          <p:nvPr/>
        </p:nvSpPr>
        <p:spPr>
          <a:xfrm>
            <a:off x="397525" y="413758"/>
            <a:ext cx="11513738" cy="6330964"/>
          </a:xfrm>
          <a:prstGeom prst="rect">
            <a:avLst/>
          </a:prstGeom>
          <a:noFill/>
        </p:spPr>
        <p:txBody>
          <a:bodyPr wrap="square">
            <a:spAutoFit/>
          </a:bodyPr>
          <a:lstStyle/>
          <a:p>
            <a:pPr marL="0" indent="0">
              <a:lnSpc>
                <a:spcPct val="100000"/>
              </a:lnSpc>
              <a:spcBef>
                <a:spcPts val="2400"/>
              </a:spcBef>
              <a:spcAft>
                <a:spcPts val="1200"/>
              </a:spcAft>
              <a:buNone/>
            </a:pPr>
            <a:r>
              <a:rPr lang="en-US" sz="2400" b="1" dirty="0">
                <a:cs typeface="Times New Roman" panose="02020603050405020304" pitchFamily="18" charset="0"/>
              </a:rPr>
              <a:t>PGRR 127, Addition of Proposed Generation to the Planning Models </a:t>
            </a:r>
          </a:p>
          <a:p>
            <a:pPr marL="800100" lvl="1" indent="-342900">
              <a:buFont typeface="Arial" panose="020B0604020202020204" pitchFamily="34" charset="0"/>
              <a:buChar char="•"/>
            </a:pPr>
            <a:r>
              <a:rPr lang="en-US" sz="2100" dirty="0"/>
              <a:t>Discussions ongoing between ERCOT and LCRA.</a:t>
            </a:r>
          </a:p>
          <a:p>
            <a:pPr marL="800100" lvl="1" indent="-342900">
              <a:buFont typeface="Arial" panose="020B0604020202020204" pitchFamily="34" charset="0"/>
              <a:buChar char="•"/>
            </a:pPr>
            <a:r>
              <a:rPr lang="en-US" sz="2100" dirty="0"/>
              <a:t>PGRR tabled another month for further discussion.</a:t>
            </a:r>
          </a:p>
          <a:p>
            <a:pPr marL="800100" lvl="1" indent="-342900">
              <a:buFont typeface="Arial" panose="020B0604020202020204" pitchFamily="34" charset="0"/>
              <a:buChar char="•"/>
            </a:pPr>
            <a:endParaRPr lang="en-US" sz="2100" dirty="0"/>
          </a:p>
          <a:p>
            <a:pPr marL="0" indent="0">
              <a:lnSpc>
                <a:spcPct val="110000"/>
              </a:lnSpc>
              <a:spcBef>
                <a:spcPts val="2400"/>
              </a:spcBef>
              <a:spcAft>
                <a:spcPts val="1200"/>
              </a:spcAft>
              <a:buNone/>
            </a:pPr>
            <a:r>
              <a:rPr lang="en-US" sz="2100" dirty="0"/>
              <a:t> </a:t>
            </a:r>
            <a:r>
              <a:rPr lang="en-US" sz="2400" b="1" dirty="0">
                <a:cs typeface="Times New Roman" panose="02020603050405020304" pitchFamily="18" charset="0"/>
              </a:rPr>
              <a:t>PGRR 128, Regional Transmission Plan Review of Grid Enhancing Technologies</a:t>
            </a:r>
          </a:p>
          <a:p>
            <a:pPr marL="800100" lvl="1" indent="-342900">
              <a:buFont typeface="Arial" panose="020B0604020202020204" pitchFamily="34" charset="0"/>
              <a:buChar char="•"/>
            </a:pPr>
            <a:r>
              <a:rPr lang="en-US" sz="2100" dirty="0"/>
              <a:t>WATT Coalition went over their presentation on dynamic line ratings, advanced power flow control and topology optimization. Highlighted that grid enhancing technologies are beneficial for congestion mitigation and interim solutions during larger transmission projects.</a:t>
            </a:r>
          </a:p>
          <a:p>
            <a:pPr marL="800100" lvl="1" indent="-342900">
              <a:buFont typeface="Arial" panose="020B0604020202020204" pitchFamily="34" charset="0"/>
              <a:buChar char="•"/>
            </a:pPr>
            <a:r>
              <a:rPr lang="en-US" sz="2100" dirty="0"/>
              <a:t>Smart Wires presented analysis that showed benefits from Smart Valves to reduce congestion and cut costs with emphasis on efficient generation dispatch, renewable integration, and project deferral.</a:t>
            </a:r>
          </a:p>
          <a:p>
            <a:pPr marL="800100" lvl="1" indent="-342900">
              <a:buFont typeface="Arial" panose="020B0604020202020204" pitchFamily="34" charset="0"/>
              <a:buChar char="•"/>
            </a:pPr>
            <a:r>
              <a:rPr lang="en-US" sz="2100" dirty="0"/>
              <a:t>ERCOT's Prabhu </a:t>
            </a:r>
            <a:r>
              <a:rPr lang="en-US" sz="2100" dirty="0" err="1"/>
              <a:t>Gnanam</a:t>
            </a:r>
            <a:r>
              <a:rPr lang="en-US" sz="2100" dirty="0"/>
              <a:t> expressed opposition to incorporating the technology proposal into the RTP, suggesting the RPG process as a more suitable alternative and expressing concerns about the RTP's inability to extensively evaluate solutions.</a:t>
            </a:r>
          </a:p>
          <a:p>
            <a:pPr marL="800100" lvl="1" indent="-342900">
              <a:buFont typeface="Arial" panose="020B0604020202020204" pitchFamily="34" charset="0"/>
              <a:buChar char="•"/>
            </a:pPr>
            <a:endParaRPr lang="en-US" sz="2100" dirty="0"/>
          </a:p>
          <a:p>
            <a:pPr lvl="1"/>
            <a:endParaRPr lang="en-US" sz="2100" dirty="0"/>
          </a:p>
        </p:txBody>
      </p:sp>
    </p:spTree>
    <p:extLst>
      <p:ext uri="{BB962C8B-B14F-4D97-AF65-F5344CB8AC3E}">
        <p14:creationId xmlns:p14="http://schemas.microsoft.com/office/powerpoint/2010/main" val="34837895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C491F8B-B7C8-4631-EAF9-65D8FB1F4C59}"/>
              </a:ext>
            </a:extLst>
          </p:cNvPr>
          <p:cNvSpPr>
            <a:spLocks noGrp="1"/>
          </p:cNvSpPr>
          <p:nvPr>
            <p:ph idx="1"/>
          </p:nvPr>
        </p:nvSpPr>
        <p:spPr>
          <a:xfrm>
            <a:off x="485661" y="330127"/>
            <a:ext cx="10515600" cy="5938471"/>
          </a:xfrm>
        </p:spPr>
        <p:txBody>
          <a:bodyPr>
            <a:normAutofit/>
          </a:bodyPr>
          <a:lstStyle/>
          <a:p>
            <a:pPr marL="0" indent="0">
              <a:lnSpc>
                <a:spcPct val="110000"/>
              </a:lnSpc>
              <a:spcBef>
                <a:spcPts val="2400"/>
              </a:spcBef>
              <a:spcAft>
                <a:spcPts val="1200"/>
              </a:spcAft>
              <a:buNone/>
            </a:pPr>
            <a:r>
              <a:rPr lang="en-US" sz="2400" b="1" dirty="0">
                <a:cs typeface="Times New Roman" panose="02020603050405020304" pitchFamily="18" charset="0"/>
              </a:rPr>
              <a:t>PGRR 128, Regional Transmission Plan Review of Grid Enhancing Technologies - continued</a:t>
            </a:r>
          </a:p>
          <a:p>
            <a:pPr lvl="1"/>
            <a:r>
              <a:rPr lang="en-US" sz="2100" dirty="0"/>
              <a:t>Lot of good discussion at PLWG focusing on advocacy of early-stage adoption of new technologies and consideration in economic project evaluation.</a:t>
            </a:r>
          </a:p>
          <a:p>
            <a:pPr lvl="1"/>
            <a:r>
              <a:rPr lang="en-US" sz="2100" dirty="0"/>
              <a:t>Oncor agreed with ERCOT’s stance and that technology considerations can occur within the exiting RPG processes. </a:t>
            </a:r>
          </a:p>
          <a:p>
            <a:pPr lvl="1"/>
            <a:r>
              <a:rPr lang="en-US" sz="2100" dirty="0"/>
              <a:t>AEP asked to table the PGRR so that additional comments can be filed.</a:t>
            </a:r>
          </a:p>
          <a:p>
            <a:pPr lvl="1"/>
            <a:r>
              <a:rPr lang="en-US" sz="2100" dirty="0"/>
              <a:t>TEBA also supportive of tabling the PGRR for additional comments and potential revisions for the next meeting</a:t>
            </a:r>
          </a:p>
          <a:p>
            <a:pPr lvl="1"/>
            <a:r>
              <a:rPr lang="en-US" sz="2100" dirty="0"/>
              <a:t>Agreed to table the PGRR to allow for further comments and potential revisions. </a:t>
            </a:r>
          </a:p>
          <a:p>
            <a:pPr marL="457200" lvl="1" indent="0">
              <a:buNone/>
            </a:pPr>
            <a:endParaRPr lang="en-US" sz="2100" dirty="0"/>
          </a:p>
          <a:p>
            <a:pPr marL="0" indent="0">
              <a:buNone/>
            </a:pPr>
            <a:r>
              <a:rPr lang="en-US" sz="2400" b="1" dirty="0">
                <a:cs typeface="Times New Roman" panose="02020603050405020304" pitchFamily="18" charset="0"/>
              </a:rPr>
              <a:t>PGRR 130, </a:t>
            </a:r>
            <a:r>
              <a:rPr lang="en-US" sz="1600" b="0" i="0" dirty="0">
                <a:solidFill>
                  <a:srgbClr val="212529"/>
                </a:solidFill>
                <a:effectLst/>
                <a:latin typeface="Roboto" panose="02000000000000000000" pitchFamily="2" charset="0"/>
              </a:rPr>
              <a:t> </a:t>
            </a:r>
            <a:r>
              <a:rPr lang="en-US" sz="2400" b="1" dirty="0">
                <a:cs typeface="Times New Roman" panose="02020603050405020304" pitchFamily="18" charset="0"/>
              </a:rPr>
              <a:t>Related to NPRR 1295, GTC Exit Solutions</a:t>
            </a:r>
          </a:p>
          <a:p>
            <a:pPr lvl="1"/>
            <a:r>
              <a:rPr lang="en-US" sz="2100" dirty="0"/>
              <a:t>Presenters had a scheduling conflict and could not present the PGRR.</a:t>
            </a:r>
          </a:p>
          <a:p>
            <a:pPr lvl="1"/>
            <a:r>
              <a:rPr lang="en-US" sz="2100" dirty="0"/>
              <a:t>Agreed to table the PGRR to next month.</a:t>
            </a:r>
          </a:p>
          <a:p>
            <a:pPr marL="457200" lvl="1" indent="0">
              <a:buNone/>
            </a:pPr>
            <a:endParaRPr lang="en-US" b="1" dirty="0">
              <a:cs typeface="Times New Roman" panose="02020603050405020304" pitchFamily="18" charset="0"/>
            </a:endParaRPr>
          </a:p>
        </p:txBody>
      </p:sp>
    </p:spTree>
    <p:extLst>
      <p:ext uri="{BB962C8B-B14F-4D97-AF65-F5344CB8AC3E}">
        <p14:creationId xmlns:p14="http://schemas.microsoft.com/office/powerpoint/2010/main" val="10854702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C491F8B-B7C8-4631-EAF9-65D8FB1F4C59}"/>
              </a:ext>
            </a:extLst>
          </p:cNvPr>
          <p:cNvSpPr>
            <a:spLocks noGrp="1"/>
          </p:cNvSpPr>
          <p:nvPr>
            <p:ph idx="1"/>
          </p:nvPr>
        </p:nvSpPr>
        <p:spPr>
          <a:xfrm>
            <a:off x="490537" y="439355"/>
            <a:ext cx="11210925" cy="6334424"/>
          </a:xfrm>
        </p:spPr>
        <p:txBody>
          <a:bodyPr>
            <a:normAutofit/>
          </a:bodyPr>
          <a:lstStyle/>
          <a:p>
            <a:pPr marL="0" indent="0">
              <a:spcBef>
                <a:spcPts val="2400"/>
              </a:spcBef>
              <a:spcAft>
                <a:spcPts val="1200"/>
              </a:spcAft>
              <a:buNone/>
            </a:pPr>
            <a:r>
              <a:rPr lang="en-US" sz="2400" b="1" dirty="0">
                <a:cs typeface="Times New Roman" panose="02020603050405020304" pitchFamily="18" charset="0"/>
              </a:rPr>
              <a:t>PGRR 131,  Requirements for Interconnection Cost Reporting for Transmission -Connected Generators</a:t>
            </a:r>
          </a:p>
          <a:p>
            <a:pPr lvl="1"/>
            <a:r>
              <a:rPr lang="en-US" sz="2100" dirty="0"/>
              <a:t>ERCOT introduced the PGRR which involves the implementation of an existing PUC Rule 25.195(i) requiring ERCOT to collect and publish transmission cost interconnection information monthly and annually.</a:t>
            </a:r>
          </a:p>
          <a:p>
            <a:pPr lvl="1"/>
            <a:r>
              <a:rPr lang="en-US" sz="2100" dirty="0"/>
              <a:t>Oncor expressed overall support for the approach but raised concerns seeking clarity on energization dates. </a:t>
            </a:r>
          </a:p>
          <a:p>
            <a:pPr lvl="1"/>
            <a:r>
              <a:rPr lang="en-US" sz="2100" dirty="0"/>
              <a:t>Discussion around whether to support just initial energization costs or to also include training costs.</a:t>
            </a:r>
          </a:p>
          <a:p>
            <a:pPr lvl="1"/>
            <a:r>
              <a:rPr lang="en-US" sz="2100" dirty="0"/>
              <a:t>Jenifer Fernandes from ERCOT mentioned the preference for these changes to be included in RIOO, targeting an implementation by January.</a:t>
            </a:r>
          </a:p>
          <a:p>
            <a:pPr lvl="1"/>
            <a:r>
              <a:rPr lang="en-US" sz="2100" dirty="0"/>
              <a:t>The group discussed the feasibility of reporting costs once initially and once after the project becomes operational instead of ongoing monthly reporting.</a:t>
            </a:r>
          </a:p>
          <a:p>
            <a:pPr lvl="1"/>
            <a:r>
              <a:rPr lang="en-US" sz="2100" dirty="0"/>
              <a:t>Oncor and LCRA shared a preference for a 90-day cost reporting cutoff or a two-time reporting approach to avoid burdensome ongoing reporting.</a:t>
            </a:r>
          </a:p>
          <a:p>
            <a:pPr lvl="1"/>
            <a:r>
              <a:rPr lang="en-US" sz="2100" dirty="0"/>
              <a:t>Doug suggested keeping PUC staff informed due to the rule's requirements and discussed the upcoming timeline and approvals needed for the implementation.</a:t>
            </a:r>
          </a:p>
          <a:p>
            <a:pPr lvl="1"/>
            <a:r>
              <a:rPr lang="en-US" sz="2100" dirty="0"/>
              <a:t>PGRR tabled to October PLWG, November ROS with TAC in November with urgency and December Board.</a:t>
            </a:r>
            <a:endParaRPr lang="en-US" b="1" dirty="0">
              <a:latin typeface="Calibri" panose="020F0502020204030204" pitchFamily="34" charset="0"/>
              <a:ea typeface="Calibri" panose="020F0502020204030204" pitchFamily="34" charset="0"/>
              <a:cs typeface="Calibri" panose="020F0502020204030204" pitchFamily="34" charset="0"/>
            </a:endParaRPr>
          </a:p>
          <a:p>
            <a:pPr lvl="1"/>
            <a:endParaRPr lang="en-US" dirty="0"/>
          </a:p>
        </p:txBody>
      </p:sp>
    </p:spTree>
    <p:extLst>
      <p:ext uri="{BB962C8B-B14F-4D97-AF65-F5344CB8AC3E}">
        <p14:creationId xmlns:p14="http://schemas.microsoft.com/office/powerpoint/2010/main" val="12439229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834E07F-5D54-F862-4852-B377716A124E}"/>
              </a:ext>
            </a:extLst>
          </p:cNvPr>
          <p:cNvSpPr>
            <a:spLocks noGrp="1"/>
          </p:cNvSpPr>
          <p:nvPr>
            <p:ph idx="1"/>
          </p:nvPr>
        </p:nvSpPr>
        <p:spPr>
          <a:xfrm>
            <a:off x="407540" y="289358"/>
            <a:ext cx="10515600" cy="6279284"/>
          </a:xfrm>
        </p:spPr>
        <p:txBody>
          <a:bodyPr>
            <a:normAutofit/>
          </a:bodyPr>
          <a:lstStyle/>
          <a:p>
            <a:pPr marL="0" indent="0">
              <a:spcBef>
                <a:spcPts val="2400"/>
              </a:spcBef>
              <a:spcAft>
                <a:spcPts val="1200"/>
              </a:spcAft>
              <a:buNone/>
            </a:pPr>
            <a:r>
              <a:rPr lang="en-US" sz="2400" b="1" dirty="0">
                <a:cs typeface="Times New Roman" panose="02020603050405020304" pitchFamily="18" charset="0"/>
              </a:rPr>
              <a:t>Tabled Items</a:t>
            </a:r>
            <a:endParaRPr lang="en-US" sz="2100" b="1" dirty="0">
              <a:cs typeface="Times New Roman" panose="02020603050405020304" pitchFamily="18" charset="0"/>
            </a:endParaRPr>
          </a:p>
          <a:p>
            <a:pPr>
              <a:spcBef>
                <a:spcPts val="2400"/>
              </a:spcBef>
              <a:spcAft>
                <a:spcPts val="1200"/>
              </a:spcAft>
            </a:pPr>
            <a:r>
              <a:rPr lang="en-US" sz="2100" dirty="0">
                <a:cs typeface="Times New Roman" panose="02020603050405020304" pitchFamily="18" charset="0"/>
              </a:rPr>
              <a:t>PGRR 122 -Reliability Performance Criteria for Loss of Load</a:t>
            </a:r>
          </a:p>
          <a:p>
            <a:pPr>
              <a:spcBef>
                <a:spcPts val="2400"/>
              </a:spcBef>
              <a:spcAft>
                <a:spcPts val="1200"/>
              </a:spcAft>
            </a:pPr>
            <a:r>
              <a:rPr lang="en-US" sz="2100" dirty="0">
                <a:cs typeface="Times New Roman" panose="02020603050405020304" pitchFamily="18" charset="0"/>
              </a:rPr>
              <a:t>PGRR 124 - ESR Maintenance Exception to Modifications</a:t>
            </a:r>
          </a:p>
          <a:p>
            <a:pPr algn="l">
              <a:buFont typeface="Arial" panose="020B0604020202020204" pitchFamily="34" charset="0"/>
              <a:buChar char="•"/>
            </a:pPr>
            <a:r>
              <a:rPr lang="en-US" sz="2100" dirty="0">
                <a:cs typeface="Times New Roman" panose="02020603050405020304" pitchFamily="18" charset="0"/>
              </a:rPr>
              <a:t>NPRR 1286 - Establish Multi-Value Criteria for Resiliency-Related Transmission Project Evaluation</a:t>
            </a:r>
          </a:p>
          <a:p>
            <a:pPr marL="0" indent="0">
              <a:spcBef>
                <a:spcPts val="2400"/>
              </a:spcBef>
              <a:spcAft>
                <a:spcPts val="1200"/>
              </a:spcAft>
              <a:buNone/>
            </a:pPr>
            <a:endParaRPr lang="en-US" sz="2500" dirty="0"/>
          </a:p>
          <a:p>
            <a:pPr marL="0" indent="0">
              <a:buNone/>
            </a:pPr>
            <a:endParaRPr lang="en-US" dirty="0"/>
          </a:p>
        </p:txBody>
      </p:sp>
    </p:spTree>
    <p:extLst>
      <p:ext uri="{BB962C8B-B14F-4D97-AF65-F5344CB8AC3E}">
        <p14:creationId xmlns:p14="http://schemas.microsoft.com/office/powerpoint/2010/main" val="18483682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4EEEDE-776B-A351-B35D-59A1A255CFF0}"/>
              </a:ext>
            </a:extLst>
          </p:cNvPr>
          <p:cNvSpPr>
            <a:spLocks noGrp="1"/>
          </p:cNvSpPr>
          <p:nvPr>
            <p:ph type="title"/>
          </p:nvPr>
        </p:nvSpPr>
        <p:spPr>
          <a:xfrm>
            <a:off x="702013" y="2485755"/>
            <a:ext cx="10515600" cy="1325563"/>
          </a:xfrm>
        </p:spPr>
        <p:txBody>
          <a:bodyPr/>
          <a:lstStyle/>
          <a:p>
            <a:r>
              <a:rPr lang="en-US" dirty="0"/>
              <a:t>Questions ?</a:t>
            </a:r>
          </a:p>
        </p:txBody>
      </p:sp>
    </p:spTree>
    <p:extLst>
      <p:ext uri="{BB962C8B-B14F-4D97-AF65-F5344CB8AC3E}">
        <p14:creationId xmlns:p14="http://schemas.microsoft.com/office/powerpoint/2010/main" val="38454910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WrappedLabelHistory xmlns:xsd="http://www.w3.org/2001/XMLSchema" xmlns:xsi="http://www.w3.org/2001/XMLSchema-instance" xmlns="http://www.boldonjames.com/2016/02/Classifier/internal/wrappedLabelHistory">
  <Value>PD94bWwgdmVyc2lvbj0iMS4wIiBlbmNvZGluZz0idXMtYXNjaWkiPz48bGFiZWxIaXN0b3J5IHhtbG5zOnhzZD0iaHR0cDovL3d3dy53My5vcmcvMjAwMS9YTUxTY2hlbWEiIHhtbG5zOnhzaT0iaHR0cDovL3d3dy53My5vcmcvMjAwMS9YTUxTY2hlbWEtaW5zdGFuY2UiIHhtbG5zPSJodHRwOi8vd3d3LmJvbGRvbmphbWVzLmNvbS8yMDE2LzAyL0NsYXNzaWZpZXIvaW50ZXJuYWwvbGFiZWxIaXN0b3J5Ij48aXRlbT48c2lzbCBzaXNsVmVyc2lvbj0iMCIgcG9saWN5PSJlOWMwYjhkNy1iZGI0LTRmZDMtYjYyYS1mNTAzMjdhYWVmY2UiIG9yaWdpbj0idXNlclNlbGVjdGVkIj48ZWxlbWVudCB1aWQ9IjkzNmUyMmQ1LTQ1YTctNGNiNy05NWFiLTFhYThjN2M4ODc4OSIgdmFsdWU9IiIgeG1sbnM9Imh0dHA6Ly93d3cuYm9sZG9uamFtZXMuY29tLzIwMDgvMDEvc2llL2ludGVybmFsL2xhYmVsIiAvPjxlbGVtZW50IHVpZD0iZDE0ZjVjMzYtZjQ0YS00MzE1LWI0MzgtMDA1Y2ZlOGYwNjlmIiB2YWx1ZT0iIiB4bWxucz0iaHR0cDovL3d3dy5ib2xkb25qYW1lcy5jb20vMjAwOC8wMS9zaWUvaW50ZXJuYWwvbGFiZWwiIC8+PC9zaXNsPjxVc2VyTmFtZT5DT1JQXHMyNzExNDI8L1VzZXJOYW1lPjxEYXRlVGltZT44LzUvMjAyNSA5OjQ2OjQxIFBNPC9EYXRlVGltZT48TGFiZWxTdHJpbmc+VW5jYXRlZ29yaXplZDwvTGFiZWxTdHJpbmc+PC9pdGVtPjwvbGFiZWxIaXN0b3J5Pg==</Value>
</WrappedLabelHistory>
</file>

<file path=customXml/item2.xml><?xml version="1.0" encoding="utf-8"?>
<sisl xmlns:xsd="http://www.w3.org/2001/XMLSchema" xmlns:xsi="http://www.w3.org/2001/XMLSchema-instance" xmlns="http://www.boldonjames.com/2008/01/sie/internal/label" sislVersion="0" policy="e9c0b8d7-bdb4-4fd3-b62a-f50327aaefce" origin="userSelected">
  <element uid="936e22d5-45a7-4cb7-95ab-1aa8c7c88789" value=""/>
  <element uid="d14f5c36-f44a-4315-b438-005cfe8f069f" value=""/>
</sisl>
</file>

<file path=customXml/itemProps1.xml><?xml version="1.0" encoding="utf-8"?>
<ds:datastoreItem xmlns:ds="http://schemas.openxmlformats.org/officeDocument/2006/customXml" ds:itemID="{9A2CA960-9D1A-4FFC-9372-D5F4C712D7B0}">
  <ds:schemaRefs>
    <ds:schemaRef ds:uri="http://www.w3.org/2001/XMLSchema"/>
    <ds:schemaRef ds:uri="http://www.boldonjames.com/2016/02/Classifier/internal/wrappedLabelHistory"/>
  </ds:schemaRefs>
</ds:datastoreItem>
</file>

<file path=customXml/itemProps2.xml><?xml version="1.0" encoding="utf-8"?>
<ds:datastoreItem xmlns:ds="http://schemas.openxmlformats.org/officeDocument/2006/customXml" ds:itemID="{1A0B10B3-BA8C-40CB-AC7B-9CB7719D71D8}">
  <ds:schemaRefs>
    <ds:schemaRef ds:uri="http://www.w3.org/2001/XMLSchema"/>
    <ds:schemaRef ds:uri="http://www.boldonjames.com/2008/01/sie/internal/label"/>
  </ds:schemaRefs>
</ds:datastoreItem>
</file>

<file path=docProps/app.xml><?xml version="1.0" encoding="utf-8"?>
<Properties xmlns="http://schemas.openxmlformats.org/officeDocument/2006/extended-properties" xmlns:vt="http://schemas.openxmlformats.org/officeDocument/2006/docPropsVTypes">
  <TotalTime>420</TotalTime>
  <Words>667</Words>
  <Application>Microsoft Office PowerPoint</Application>
  <PresentationFormat>Widescreen</PresentationFormat>
  <Paragraphs>55</Paragraphs>
  <Slides>7</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Aptos</vt:lpstr>
      <vt:lpstr>Aptos Display</vt:lpstr>
      <vt:lpstr>Arial</vt:lpstr>
      <vt:lpstr>Calibri</vt:lpstr>
      <vt:lpstr>Roboto</vt:lpstr>
      <vt:lpstr>Times New Roman</vt:lpstr>
      <vt:lpstr>Office Theme</vt:lpstr>
      <vt:lpstr>September PLWG Update</vt:lpstr>
      <vt:lpstr>PowerPoint Presentation</vt:lpstr>
      <vt:lpstr>PowerPoint Presentation</vt:lpstr>
      <vt:lpstr>PowerPoint Presentation</vt:lpstr>
      <vt:lpstr>PowerPoint Presentation</vt:lpstr>
      <vt:lpstr>PowerPoint Presentation</vt:lpstr>
      <vt:lpstr>Questions ?</vt:lpstr>
    </vt:vector>
  </TitlesOfParts>
  <Company>American Electric Power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Erin J Rasmussen</dc:creator>
  <cp:lastModifiedBy>Mina Y Turner</cp:lastModifiedBy>
  <cp:revision>20</cp:revision>
  <dcterms:created xsi:type="dcterms:W3CDTF">2025-08-05T21:34:12Z</dcterms:created>
  <dcterms:modified xsi:type="dcterms:W3CDTF">2025-09-29T16:12:12Z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IndexRef">
    <vt:lpwstr>39b9f480-763c-45b0-b598-bd21624fd748</vt:lpwstr>
  </property>
  <property fmtid="{D5CDD505-2E9C-101B-9397-08002B2CF9AE}" pid="3" name="bjClsUserRVM">
    <vt:lpwstr>[]</vt:lpwstr>
  </property>
  <property fmtid="{D5CDD505-2E9C-101B-9397-08002B2CF9AE}" pid="4" name="bjSaver">
    <vt:lpwstr>qu1yRNhOSqe/tY/UzWUq4LhMNMFil54C</vt:lpwstr>
  </property>
  <property fmtid="{D5CDD505-2E9C-101B-9397-08002B2CF9AE}" pid="5" name="bjDocumentLabelXML">
    <vt:lpwstr>&lt;?xml version="1.0" encoding="us-ascii"?&gt;&lt;sisl xmlns:xsd="http://www.w3.org/2001/XMLSchema" xmlns:xsi="http://www.w3.org/2001/XMLSchema-instance" sislVersion="0" policy="e9c0b8d7-bdb4-4fd3-b62a-f50327aaefce" origin="userSelected" xmlns="http://www.boldonj</vt:lpwstr>
  </property>
  <property fmtid="{D5CDD505-2E9C-101B-9397-08002B2CF9AE}" pid="6" name="bjDocumentLabelXML-0">
    <vt:lpwstr>ames.com/2008/01/sie/internal/label"&gt;&lt;element uid="936e22d5-45a7-4cb7-95ab-1aa8c7c88789" value="" /&gt;&lt;element uid="d14f5c36-f44a-4315-b438-005cfe8f069f" value="" /&gt;&lt;/sisl&gt;</vt:lpwstr>
  </property>
  <property fmtid="{D5CDD505-2E9C-101B-9397-08002B2CF9AE}" pid="7" name="bjDocumentSecurityLabel">
    <vt:lpwstr>Uncategorized</vt:lpwstr>
  </property>
  <property fmtid="{D5CDD505-2E9C-101B-9397-08002B2CF9AE}" pid="8" name="MSIP_Label_574d496c-7ac4-4b13-81fd-698eca66b217_SiteId">
    <vt:lpwstr>15f3c881-6b03-4ff6-8559-77bf5177818f</vt:lpwstr>
  </property>
  <property fmtid="{D5CDD505-2E9C-101B-9397-08002B2CF9AE}" pid="9" name="MSIP_Label_574d496c-7ac4-4b13-81fd-698eca66b217_Name">
    <vt:lpwstr>Uncategorized</vt:lpwstr>
  </property>
  <property fmtid="{D5CDD505-2E9C-101B-9397-08002B2CF9AE}" pid="10" name="MSIP_Label_574d496c-7ac4-4b13-81fd-698eca66b217_Enabled">
    <vt:lpwstr>true</vt:lpwstr>
  </property>
  <property fmtid="{D5CDD505-2E9C-101B-9397-08002B2CF9AE}" pid="11" name="bjLabelHistoryID">
    <vt:lpwstr>{9A2CA960-9D1A-4FFC-9372-D5F4C712D7B0}</vt:lpwstr>
  </property>
</Properties>
</file>