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0"/>
  </p:notesMasterIdLst>
  <p:handoutMasterIdLst>
    <p:handoutMasterId r:id="rId21"/>
  </p:handoutMasterIdLst>
  <p:sldIdLst>
    <p:sldId id="260" r:id="rId7"/>
    <p:sldId id="340" r:id="rId8"/>
    <p:sldId id="339" r:id="rId9"/>
    <p:sldId id="370" r:id="rId10"/>
    <p:sldId id="371" r:id="rId11"/>
    <p:sldId id="342" r:id="rId12"/>
    <p:sldId id="350" r:id="rId13"/>
    <p:sldId id="380" r:id="rId14"/>
    <p:sldId id="381" r:id="rId15"/>
    <p:sldId id="347" r:id="rId16"/>
    <p:sldId id="383" r:id="rId17"/>
    <p:sldId id="382" r:id="rId18"/>
    <p:sldId id="338"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30D39D-CE8F-4FCB-87AC-F435BF78CA92}" v="270" dt="2025-09-25T17:28:06.0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90" autoAdjust="0"/>
    <p:restoredTop sz="96721" autoAdjust="0"/>
  </p:normalViewPr>
  <p:slideViewPr>
    <p:cSldViewPr showGuides="1">
      <p:cViewPr varScale="1">
        <p:scale>
          <a:sx n="102" d="100"/>
          <a:sy n="102" d="100"/>
        </p:scale>
        <p:origin x="2460" y="31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as, Jamie" userId="5cb87d98-67d4-4575-8fab-73d2957ac062" providerId="ADAL" clId="{0D30D39D-CE8F-4FCB-87AC-F435BF78CA92}"/>
    <pc:docChg chg="undo custSel addSld delSld modSld sldOrd">
      <pc:chgData name="Lavas, Jamie" userId="5cb87d98-67d4-4575-8fab-73d2957ac062" providerId="ADAL" clId="{0D30D39D-CE8F-4FCB-87AC-F435BF78CA92}" dt="2025-09-25T17:29:34.350" v="6536" actId="20577"/>
      <pc:docMkLst>
        <pc:docMk/>
      </pc:docMkLst>
      <pc:sldChg chg="modSp mod">
        <pc:chgData name="Lavas, Jamie" userId="5cb87d98-67d4-4575-8fab-73d2957ac062" providerId="ADAL" clId="{0D30D39D-CE8F-4FCB-87AC-F435BF78CA92}" dt="2025-09-25T04:48:36.755" v="56" actId="20577"/>
        <pc:sldMkLst>
          <pc:docMk/>
          <pc:sldMk cId="730603795" sldId="260"/>
        </pc:sldMkLst>
        <pc:spChg chg="mod">
          <ac:chgData name="Lavas, Jamie" userId="5cb87d98-67d4-4575-8fab-73d2957ac062" providerId="ADAL" clId="{0D30D39D-CE8F-4FCB-87AC-F435BF78CA92}" dt="2025-09-25T04:48:36.755" v="56" actId="20577"/>
          <ac:spMkLst>
            <pc:docMk/>
            <pc:sldMk cId="730603795" sldId="260"/>
            <ac:spMk id="7" creationId="{00000000-0000-0000-0000-000000000000}"/>
          </ac:spMkLst>
        </pc:spChg>
      </pc:sldChg>
      <pc:sldChg chg="del">
        <pc:chgData name="Lavas, Jamie" userId="5cb87d98-67d4-4575-8fab-73d2957ac062" providerId="ADAL" clId="{0D30D39D-CE8F-4FCB-87AC-F435BF78CA92}" dt="2025-09-25T06:55:12.265" v="4372" actId="47"/>
        <pc:sldMkLst>
          <pc:docMk/>
          <pc:sldMk cId="703739719" sldId="335"/>
        </pc:sldMkLst>
      </pc:sldChg>
      <pc:sldChg chg="delSp modSp mod">
        <pc:chgData name="Lavas, Jamie" userId="5cb87d98-67d4-4575-8fab-73d2957ac062" providerId="ADAL" clId="{0D30D39D-CE8F-4FCB-87AC-F435BF78CA92}" dt="2025-09-25T16:09:24.562" v="6114" actId="20577"/>
        <pc:sldMkLst>
          <pc:docMk/>
          <pc:sldMk cId="1246120436" sldId="338"/>
        </pc:sldMkLst>
        <pc:spChg chg="mod">
          <ac:chgData name="Lavas, Jamie" userId="5cb87d98-67d4-4575-8fab-73d2957ac062" providerId="ADAL" clId="{0D30D39D-CE8F-4FCB-87AC-F435BF78CA92}" dt="2025-09-25T16:09:24.562" v="6114" actId="20577"/>
          <ac:spMkLst>
            <pc:docMk/>
            <pc:sldMk cId="1246120436" sldId="338"/>
            <ac:spMk id="3" creationId="{5A065661-178A-8A3F-D581-53EB7CB9DF34}"/>
          </ac:spMkLst>
        </pc:spChg>
        <pc:graphicFrameChg chg="del">
          <ac:chgData name="Lavas, Jamie" userId="5cb87d98-67d4-4575-8fab-73d2957ac062" providerId="ADAL" clId="{0D30D39D-CE8F-4FCB-87AC-F435BF78CA92}" dt="2025-09-25T08:10:43.698" v="5632" actId="478"/>
          <ac:graphicFrameMkLst>
            <pc:docMk/>
            <pc:sldMk cId="1246120436" sldId="338"/>
            <ac:graphicFrameMk id="6" creationId="{1C75E562-7DE2-5494-515E-679F99937B27}"/>
          </ac:graphicFrameMkLst>
        </pc:graphicFrameChg>
      </pc:sldChg>
      <pc:sldChg chg="addSp modSp mod">
        <pc:chgData name="Lavas, Jamie" userId="5cb87d98-67d4-4575-8fab-73d2957ac062" providerId="ADAL" clId="{0D30D39D-CE8F-4FCB-87AC-F435BF78CA92}" dt="2025-09-25T17:29:34.350" v="6536" actId="20577"/>
        <pc:sldMkLst>
          <pc:docMk/>
          <pc:sldMk cId="1300248584" sldId="339"/>
        </pc:sldMkLst>
        <pc:spChg chg="mod">
          <ac:chgData name="Lavas, Jamie" userId="5cb87d98-67d4-4575-8fab-73d2957ac062" providerId="ADAL" clId="{0D30D39D-CE8F-4FCB-87AC-F435BF78CA92}" dt="2025-09-25T05:05:56.109" v="1708" actId="404"/>
          <ac:spMkLst>
            <pc:docMk/>
            <pc:sldMk cId="1300248584" sldId="339"/>
            <ac:spMk id="2" creationId="{A883FF4A-BFEA-8ADD-34E1-67381725039F}"/>
          </ac:spMkLst>
        </pc:spChg>
        <pc:spChg chg="mod">
          <ac:chgData name="Lavas, Jamie" userId="5cb87d98-67d4-4575-8fab-73d2957ac062" providerId="ADAL" clId="{0D30D39D-CE8F-4FCB-87AC-F435BF78CA92}" dt="2025-09-25T06:41:20.842" v="4208" actId="20577"/>
          <ac:spMkLst>
            <pc:docMk/>
            <pc:sldMk cId="1300248584" sldId="339"/>
            <ac:spMk id="3" creationId="{C350EF96-8627-80C5-225B-EF58504B343E}"/>
          </ac:spMkLst>
        </pc:spChg>
        <pc:graphicFrameChg chg="add mod modGraphic">
          <ac:chgData name="Lavas, Jamie" userId="5cb87d98-67d4-4575-8fab-73d2957ac062" providerId="ADAL" clId="{0D30D39D-CE8F-4FCB-87AC-F435BF78CA92}" dt="2025-09-25T17:29:34.350" v="6536" actId="20577"/>
          <ac:graphicFrameMkLst>
            <pc:docMk/>
            <pc:sldMk cId="1300248584" sldId="339"/>
            <ac:graphicFrameMk id="6" creationId="{468D1035-8D34-90B9-68E4-10F82547ACEE}"/>
          </ac:graphicFrameMkLst>
        </pc:graphicFrameChg>
      </pc:sldChg>
      <pc:sldChg chg="modSp mod">
        <pc:chgData name="Lavas, Jamie" userId="5cb87d98-67d4-4575-8fab-73d2957ac062" providerId="ADAL" clId="{0D30D39D-CE8F-4FCB-87AC-F435BF78CA92}" dt="2025-09-25T14:40:49.447" v="5962" actId="20577"/>
        <pc:sldMkLst>
          <pc:docMk/>
          <pc:sldMk cId="3591593696" sldId="340"/>
        </pc:sldMkLst>
        <pc:spChg chg="mod">
          <ac:chgData name="Lavas, Jamie" userId="5cb87d98-67d4-4575-8fab-73d2957ac062" providerId="ADAL" clId="{0D30D39D-CE8F-4FCB-87AC-F435BF78CA92}" dt="2025-09-25T05:05:00.058" v="1661" actId="20577"/>
          <ac:spMkLst>
            <pc:docMk/>
            <pc:sldMk cId="3591593696" sldId="340"/>
            <ac:spMk id="2" creationId="{CD783036-487C-5375-7018-380AB83A4E93}"/>
          </ac:spMkLst>
        </pc:spChg>
        <pc:spChg chg="mod">
          <ac:chgData name="Lavas, Jamie" userId="5cb87d98-67d4-4575-8fab-73d2957ac062" providerId="ADAL" clId="{0D30D39D-CE8F-4FCB-87AC-F435BF78CA92}" dt="2025-09-25T14:40:49.447" v="5962" actId="20577"/>
          <ac:spMkLst>
            <pc:docMk/>
            <pc:sldMk cId="3591593696" sldId="340"/>
            <ac:spMk id="3" creationId="{119BF5DC-2047-A7DB-CE65-93166EBA3E07}"/>
          </ac:spMkLst>
        </pc:spChg>
      </pc:sldChg>
      <pc:sldChg chg="del">
        <pc:chgData name="Lavas, Jamie" userId="5cb87d98-67d4-4575-8fab-73d2957ac062" providerId="ADAL" clId="{0D30D39D-CE8F-4FCB-87AC-F435BF78CA92}" dt="2025-09-25T05:00:44.169" v="1213" actId="2696"/>
        <pc:sldMkLst>
          <pc:docMk/>
          <pc:sldMk cId="1759235545" sldId="341"/>
        </pc:sldMkLst>
      </pc:sldChg>
      <pc:sldChg chg="delSp modSp mod">
        <pc:chgData name="Lavas, Jamie" userId="5cb87d98-67d4-4575-8fab-73d2957ac062" providerId="ADAL" clId="{0D30D39D-CE8F-4FCB-87AC-F435BF78CA92}" dt="2025-09-25T06:41:00.120" v="4189" actId="2165"/>
        <pc:sldMkLst>
          <pc:docMk/>
          <pc:sldMk cId="2402688309" sldId="342"/>
        </pc:sldMkLst>
        <pc:spChg chg="mod">
          <ac:chgData name="Lavas, Jamie" userId="5cb87d98-67d4-4575-8fab-73d2957ac062" providerId="ADAL" clId="{0D30D39D-CE8F-4FCB-87AC-F435BF78CA92}" dt="2025-09-25T05:47:08.456" v="3122" actId="20577"/>
          <ac:spMkLst>
            <pc:docMk/>
            <pc:sldMk cId="2402688309" sldId="342"/>
            <ac:spMk id="2" creationId="{005E02B9-8DC2-5D8E-B850-DB42EB0B7892}"/>
          </ac:spMkLst>
        </pc:spChg>
        <pc:spChg chg="mod">
          <ac:chgData name="Lavas, Jamie" userId="5cb87d98-67d4-4575-8fab-73d2957ac062" providerId="ADAL" clId="{0D30D39D-CE8F-4FCB-87AC-F435BF78CA92}" dt="2025-09-25T05:52:54.100" v="3317" actId="6549"/>
          <ac:spMkLst>
            <pc:docMk/>
            <pc:sldMk cId="2402688309" sldId="342"/>
            <ac:spMk id="3" creationId="{7260FBBE-80AB-CA04-88C0-28E8428A4C85}"/>
          </ac:spMkLst>
        </pc:spChg>
        <pc:spChg chg="del mod">
          <ac:chgData name="Lavas, Jamie" userId="5cb87d98-67d4-4575-8fab-73d2957ac062" providerId="ADAL" clId="{0D30D39D-CE8F-4FCB-87AC-F435BF78CA92}" dt="2025-09-25T05:49:11.733" v="3182" actId="478"/>
          <ac:spMkLst>
            <pc:docMk/>
            <pc:sldMk cId="2402688309" sldId="342"/>
            <ac:spMk id="7" creationId="{E8257D31-D22D-85AA-FE14-C376565E20D3}"/>
          </ac:spMkLst>
        </pc:spChg>
        <pc:graphicFrameChg chg="mod modGraphic">
          <ac:chgData name="Lavas, Jamie" userId="5cb87d98-67d4-4575-8fab-73d2957ac062" providerId="ADAL" clId="{0D30D39D-CE8F-4FCB-87AC-F435BF78CA92}" dt="2025-09-25T06:41:00.120" v="4189" actId="2165"/>
          <ac:graphicFrameMkLst>
            <pc:docMk/>
            <pc:sldMk cId="2402688309" sldId="342"/>
            <ac:graphicFrameMk id="6" creationId="{4D870EF4-E357-24BD-27CC-201AFA8A51F1}"/>
          </ac:graphicFrameMkLst>
        </pc:graphicFrameChg>
      </pc:sldChg>
      <pc:sldChg chg="del">
        <pc:chgData name="Lavas, Jamie" userId="5cb87d98-67d4-4575-8fab-73d2957ac062" providerId="ADAL" clId="{0D30D39D-CE8F-4FCB-87AC-F435BF78CA92}" dt="2025-09-25T08:09:56.743" v="5626" actId="47"/>
        <pc:sldMkLst>
          <pc:docMk/>
          <pc:sldMk cId="2675257252" sldId="343"/>
        </pc:sldMkLst>
      </pc:sldChg>
      <pc:sldChg chg="del">
        <pc:chgData name="Lavas, Jamie" userId="5cb87d98-67d4-4575-8fab-73d2957ac062" providerId="ADAL" clId="{0D30D39D-CE8F-4FCB-87AC-F435BF78CA92}" dt="2025-09-25T06:54:16.250" v="4353" actId="47"/>
        <pc:sldMkLst>
          <pc:docMk/>
          <pc:sldMk cId="3000519256" sldId="344"/>
        </pc:sldMkLst>
      </pc:sldChg>
      <pc:sldChg chg="del">
        <pc:chgData name="Lavas, Jamie" userId="5cb87d98-67d4-4575-8fab-73d2957ac062" providerId="ADAL" clId="{0D30D39D-CE8F-4FCB-87AC-F435BF78CA92}" dt="2025-09-25T06:54:11.004" v="4352" actId="47"/>
        <pc:sldMkLst>
          <pc:docMk/>
          <pc:sldMk cId="1750755747" sldId="345"/>
        </pc:sldMkLst>
      </pc:sldChg>
      <pc:sldChg chg="addSp delSp modSp mod ord">
        <pc:chgData name="Lavas, Jamie" userId="5cb87d98-67d4-4575-8fab-73d2957ac062" providerId="ADAL" clId="{0D30D39D-CE8F-4FCB-87AC-F435BF78CA92}" dt="2025-09-25T16:53:40.815" v="6196" actId="20577"/>
        <pc:sldMkLst>
          <pc:docMk/>
          <pc:sldMk cId="1471584624" sldId="347"/>
        </pc:sldMkLst>
        <pc:spChg chg="add del">
          <ac:chgData name="Lavas, Jamie" userId="5cb87d98-67d4-4575-8fab-73d2957ac062" providerId="ADAL" clId="{0D30D39D-CE8F-4FCB-87AC-F435BF78CA92}" dt="2025-09-25T07:10:16.229" v="4500" actId="22"/>
          <ac:spMkLst>
            <pc:docMk/>
            <pc:sldMk cId="1471584624" sldId="347"/>
            <ac:spMk id="3" creationId="{0C368BFC-5C46-5725-40B0-907C3F9937D7}"/>
          </ac:spMkLst>
        </pc:spChg>
        <pc:spChg chg="add del mod">
          <ac:chgData name="Lavas, Jamie" userId="5cb87d98-67d4-4575-8fab-73d2957ac062" providerId="ADAL" clId="{0D30D39D-CE8F-4FCB-87AC-F435BF78CA92}" dt="2025-09-25T07:13:48.116" v="4565" actId="478"/>
          <ac:spMkLst>
            <pc:docMk/>
            <pc:sldMk cId="1471584624" sldId="347"/>
            <ac:spMk id="8" creationId="{51592AB5-8AC7-2993-E3E4-C5C7C76E7182}"/>
          </ac:spMkLst>
        </pc:spChg>
        <pc:spChg chg="mod">
          <ac:chgData name="Lavas, Jamie" userId="5cb87d98-67d4-4575-8fab-73d2957ac062" providerId="ADAL" clId="{0D30D39D-CE8F-4FCB-87AC-F435BF78CA92}" dt="2025-09-25T06:59:27.762" v="4394" actId="20577"/>
          <ac:spMkLst>
            <pc:docMk/>
            <pc:sldMk cId="1471584624" sldId="347"/>
            <ac:spMk id="9" creationId="{35C274B5-8DB5-C64F-4536-CC121D96E887}"/>
          </ac:spMkLst>
        </pc:spChg>
        <pc:spChg chg="add del">
          <ac:chgData name="Lavas, Jamie" userId="5cb87d98-67d4-4575-8fab-73d2957ac062" providerId="ADAL" clId="{0D30D39D-CE8F-4FCB-87AC-F435BF78CA92}" dt="2025-09-25T07:16:06.227" v="4611" actId="22"/>
          <ac:spMkLst>
            <pc:docMk/>
            <pc:sldMk cId="1471584624" sldId="347"/>
            <ac:spMk id="12" creationId="{F4ED9803-4947-8F12-2109-0D8A406DEEC4}"/>
          </ac:spMkLst>
        </pc:spChg>
        <pc:graphicFrameChg chg="add del mod modGraphic">
          <ac:chgData name="Lavas, Jamie" userId="5cb87d98-67d4-4575-8fab-73d2957ac062" providerId="ADAL" clId="{0D30D39D-CE8F-4FCB-87AC-F435BF78CA92}" dt="2025-09-25T07:42:41.500" v="5092" actId="478"/>
          <ac:graphicFrameMkLst>
            <pc:docMk/>
            <pc:sldMk cId="1471584624" sldId="347"/>
            <ac:graphicFrameMk id="5" creationId="{277D48EB-5D87-0900-3021-3B2FEC062FC8}"/>
          </ac:graphicFrameMkLst>
        </pc:graphicFrameChg>
        <pc:graphicFrameChg chg="del mod modGraphic">
          <ac:chgData name="Lavas, Jamie" userId="5cb87d98-67d4-4575-8fab-73d2957ac062" providerId="ADAL" clId="{0D30D39D-CE8F-4FCB-87AC-F435BF78CA92}" dt="2025-09-25T07:13:46.385" v="4564" actId="478"/>
          <ac:graphicFrameMkLst>
            <pc:docMk/>
            <pc:sldMk cId="1471584624" sldId="347"/>
            <ac:graphicFrameMk id="6" creationId="{BCBB8FBD-F295-7A6B-7F0D-4AFA7EBA2452}"/>
          </ac:graphicFrameMkLst>
        </pc:graphicFrameChg>
        <pc:graphicFrameChg chg="add del mod modGraphic">
          <ac:chgData name="Lavas, Jamie" userId="5cb87d98-67d4-4575-8fab-73d2957ac062" providerId="ADAL" clId="{0D30D39D-CE8F-4FCB-87AC-F435BF78CA92}" dt="2025-09-25T07:32:47.518" v="4967" actId="478"/>
          <ac:graphicFrameMkLst>
            <pc:docMk/>
            <pc:sldMk cId="1471584624" sldId="347"/>
            <ac:graphicFrameMk id="10" creationId="{001E8598-1CE3-0BA5-07CF-DF3662D4577E}"/>
          </ac:graphicFrameMkLst>
        </pc:graphicFrameChg>
        <pc:graphicFrameChg chg="add mod modGraphic">
          <ac:chgData name="Lavas, Jamie" userId="5cb87d98-67d4-4575-8fab-73d2957ac062" providerId="ADAL" clId="{0D30D39D-CE8F-4FCB-87AC-F435BF78CA92}" dt="2025-09-25T16:53:40.815" v="6196" actId="20577"/>
          <ac:graphicFrameMkLst>
            <pc:docMk/>
            <pc:sldMk cId="1471584624" sldId="347"/>
            <ac:graphicFrameMk id="13" creationId="{E6AAE8BD-AFFC-3B75-15F2-C9BD5BBF9C51}"/>
          </ac:graphicFrameMkLst>
        </pc:graphicFrameChg>
        <pc:graphicFrameChg chg="add mod modGraphic">
          <ac:chgData name="Lavas, Jamie" userId="5cb87d98-67d4-4575-8fab-73d2957ac062" providerId="ADAL" clId="{0D30D39D-CE8F-4FCB-87AC-F435BF78CA92}" dt="2025-09-25T16:53:04.471" v="6193" actId="14100"/>
          <ac:graphicFrameMkLst>
            <pc:docMk/>
            <pc:sldMk cId="1471584624" sldId="347"/>
            <ac:graphicFrameMk id="14" creationId="{DB7F5CB5-BD65-6BE7-F95C-D0ABC47CB178}"/>
          </ac:graphicFrameMkLst>
        </pc:graphicFrameChg>
      </pc:sldChg>
      <pc:sldChg chg="del">
        <pc:chgData name="Lavas, Jamie" userId="5cb87d98-67d4-4575-8fab-73d2957ac062" providerId="ADAL" clId="{0D30D39D-CE8F-4FCB-87AC-F435BF78CA92}" dt="2025-09-25T06:55:20.850" v="4373" actId="47"/>
        <pc:sldMkLst>
          <pc:docMk/>
          <pc:sldMk cId="3639448316" sldId="348"/>
        </pc:sldMkLst>
      </pc:sldChg>
      <pc:sldChg chg="del">
        <pc:chgData name="Lavas, Jamie" userId="5cb87d98-67d4-4575-8fab-73d2957ac062" providerId="ADAL" clId="{0D30D39D-CE8F-4FCB-87AC-F435BF78CA92}" dt="2025-09-25T06:59:03.620" v="4375" actId="47"/>
        <pc:sldMkLst>
          <pc:docMk/>
          <pc:sldMk cId="2006510289" sldId="349"/>
        </pc:sldMkLst>
      </pc:sldChg>
      <pc:sldChg chg="delSp modSp mod ord">
        <pc:chgData name="Lavas, Jamie" userId="5cb87d98-67d4-4575-8fab-73d2957ac062" providerId="ADAL" clId="{0D30D39D-CE8F-4FCB-87AC-F435BF78CA92}" dt="2025-09-25T17:28:14.544" v="6527" actId="6549"/>
        <pc:sldMkLst>
          <pc:docMk/>
          <pc:sldMk cId="3049612920" sldId="350"/>
        </pc:sldMkLst>
        <pc:spChg chg="mod">
          <ac:chgData name="Lavas, Jamie" userId="5cb87d98-67d4-4575-8fab-73d2957ac062" providerId="ADAL" clId="{0D30D39D-CE8F-4FCB-87AC-F435BF78CA92}" dt="2025-09-25T05:54:03.652" v="3337" actId="20577"/>
          <ac:spMkLst>
            <pc:docMk/>
            <pc:sldMk cId="3049612920" sldId="350"/>
            <ac:spMk id="2" creationId="{576F96FE-382E-C604-58D7-1123A062DE2B}"/>
          </ac:spMkLst>
        </pc:spChg>
        <pc:spChg chg="del">
          <ac:chgData name="Lavas, Jamie" userId="5cb87d98-67d4-4575-8fab-73d2957ac062" providerId="ADAL" clId="{0D30D39D-CE8F-4FCB-87AC-F435BF78CA92}" dt="2025-09-25T05:53:51.862" v="3323" actId="478"/>
          <ac:spMkLst>
            <pc:docMk/>
            <pc:sldMk cId="3049612920" sldId="350"/>
            <ac:spMk id="3" creationId="{0FDC5C66-96EF-B490-F36F-C611D63148CB}"/>
          </ac:spMkLst>
        </pc:spChg>
        <pc:graphicFrameChg chg="mod modGraphic">
          <ac:chgData name="Lavas, Jamie" userId="5cb87d98-67d4-4575-8fab-73d2957ac062" providerId="ADAL" clId="{0D30D39D-CE8F-4FCB-87AC-F435BF78CA92}" dt="2025-09-25T17:28:14.544" v="6527" actId="6549"/>
          <ac:graphicFrameMkLst>
            <pc:docMk/>
            <pc:sldMk cId="3049612920" sldId="350"/>
            <ac:graphicFrameMk id="7" creationId="{A08BA0E5-2BB5-37EB-6082-98D2C4B16EE0}"/>
          </ac:graphicFrameMkLst>
        </pc:graphicFrameChg>
      </pc:sldChg>
      <pc:sldChg chg="del">
        <pc:chgData name="Lavas, Jamie" userId="5cb87d98-67d4-4575-8fab-73d2957ac062" providerId="ADAL" clId="{0D30D39D-CE8F-4FCB-87AC-F435BF78CA92}" dt="2025-09-25T08:10:09.210" v="5628" actId="47"/>
        <pc:sldMkLst>
          <pc:docMk/>
          <pc:sldMk cId="3298506328" sldId="351"/>
        </pc:sldMkLst>
      </pc:sldChg>
      <pc:sldChg chg="del">
        <pc:chgData name="Lavas, Jamie" userId="5cb87d98-67d4-4575-8fab-73d2957ac062" providerId="ADAL" clId="{0D30D39D-CE8F-4FCB-87AC-F435BF78CA92}" dt="2025-09-25T08:10:16.713" v="5630" actId="47"/>
        <pc:sldMkLst>
          <pc:docMk/>
          <pc:sldMk cId="3881528592" sldId="352"/>
        </pc:sldMkLst>
      </pc:sldChg>
      <pc:sldChg chg="del">
        <pc:chgData name="Lavas, Jamie" userId="5cb87d98-67d4-4575-8fab-73d2957ac062" providerId="ADAL" clId="{0D30D39D-CE8F-4FCB-87AC-F435BF78CA92}" dt="2025-09-25T06:54:41.120" v="4357" actId="47"/>
        <pc:sldMkLst>
          <pc:docMk/>
          <pc:sldMk cId="3798016208" sldId="353"/>
        </pc:sldMkLst>
      </pc:sldChg>
      <pc:sldChg chg="del">
        <pc:chgData name="Lavas, Jamie" userId="5cb87d98-67d4-4575-8fab-73d2957ac062" providerId="ADAL" clId="{0D30D39D-CE8F-4FCB-87AC-F435BF78CA92}" dt="2025-09-25T06:54:39.091" v="4356" actId="47"/>
        <pc:sldMkLst>
          <pc:docMk/>
          <pc:sldMk cId="1110769578" sldId="354"/>
        </pc:sldMkLst>
      </pc:sldChg>
      <pc:sldChg chg="del">
        <pc:chgData name="Lavas, Jamie" userId="5cb87d98-67d4-4575-8fab-73d2957ac062" providerId="ADAL" clId="{0D30D39D-CE8F-4FCB-87AC-F435BF78CA92}" dt="2025-09-25T06:54:37.503" v="4355" actId="47"/>
        <pc:sldMkLst>
          <pc:docMk/>
          <pc:sldMk cId="472732099" sldId="355"/>
        </pc:sldMkLst>
      </pc:sldChg>
      <pc:sldChg chg="del">
        <pc:chgData name="Lavas, Jamie" userId="5cb87d98-67d4-4575-8fab-73d2957ac062" providerId="ADAL" clId="{0D30D39D-CE8F-4FCB-87AC-F435BF78CA92}" dt="2025-09-25T06:54:43.053" v="4358" actId="47"/>
        <pc:sldMkLst>
          <pc:docMk/>
          <pc:sldMk cId="2036151357" sldId="356"/>
        </pc:sldMkLst>
      </pc:sldChg>
      <pc:sldChg chg="del">
        <pc:chgData name="Lavas, Jamie" userId="5cb87d98-67d4-4575-8fab-73d2957ac062" providerId="ADAL" clId="{0D30D39D-CE8F-4FCB-87AC-F435BF78CA92}" dt="2025-09-25T06:54:43.734" v="4359" actId="47"/>
        <pc:sldMkLst>
          <pc:docMk/>
          <pc:sldMk cId="534881446" sldId="357"/>
        </pc:sldMkLst>
      </pc:sldChg>
      <pc:sldChg chg="del">
        <pc:chgData name="Lavas, Jamie" userId="5cb87d98-67d4-4575-8fab-73d2957ac062" providerId="ADAL" clId="{0D30D39D-CE8F-4FCB-87AC-F435BF78CA92}" dt="2025-09-25T08:10:18.181" v="5631" actId="47"/>
        <pc:sldMkLst>
          <pc:docMk/>
          <pc:sldMk cId="330798736" sldId="358"/>
        </pc:sldMkLst>
      </pc:sldChg>
      <pc:sldChg chg="del">
        <pc:chgData name="Lavas, Jamie" userId="5cb87d98-67d4-4575-8fab-73d2957ac062" providerId="ADAL" clId="{0D30D39D-CE8F-4FCB-87AC-F435BF78CA92}" dt="2025-09-25T06:54:53.571" v="4360" actId="47"/>
        <pc:sldMkLst>
          <pc:docMk/>
          <pc:sldMk cId="2220404039" sldId="359"/>
        </pc:sldMkLst>
      </pc:sldChg>
      <pc:sldChg chg="del">
        <pc:chgData name="Lavas, Jamie" userId="5cb87d98-67d4-4575-8fab-73d2957ac062" providerId="ADAL" clId="{0D30D39D-CE8F-4FCB-87AC-F435BF78CA92}" dt="2025-09-25T06:54:54.982" v="4361" actId="47"/>
        <pc:sldMkLst>
          <pc:docMk/>
          <pc:sldMk cId="3830754993" sldId="360"/>
        </pc:sldMkLst>
      </pc:sldChg>
      <pc:sldChg chg="del">
        <pc:chgData name="Lavas, Jamie" userId="5cb87d98-67d4-4575-8fab-73d2957ac062" providerId="ADAL" clId="{0D30D39D-CE8F-4FCB-87AC-F435BF78CA92}" dt="2025-09-25T06:55:03.393" v="4363" actId="47"/>
        <pc:sldMkLst>
          <pc:docMk/>
          <pc:sldMk cId="2387701647" sldId="361"/>
        </pc:sldMkLst>
      </pc:sldChg>
      <pc:sldChg chg="del">
        <pc:chgData name="Lavas, Jamie" userId="5cb87d98-67d4-4575-8fab-73d2957ac062" providerId="ADAL" clId="{0D30D39D-CE8F-4FCB-87AC-F435BF78CA92}" dt="2025-09-25T06:55:10.527" v="4370" actId="47"/>
        <pc:sldMkLst>
          <pc:docMk/>
          <pc:sldMk cId="2709173528" sldId="363"/>
        </pc:sldMkLst>
      </pc:sldChg>
      <pc:sldChg chg="del">
        <pc:chgData name="Lavas, Jamie" userId="5cb87d98-67d4-4575-8fab-73d2957ac062" providerId="ADAL" clId="{0D30D39D-CE8F-4FCB-87AC-F435BF78CA92}" dt="2025-09-25T06:55:08.267" v="4366" actId="47"/>
        <pc:sldMkLst>
          <pc:docMk/>
          <pc:sldMk cId="4149997989" sldId="364"/>
        </pc:sldMkLst>
      </pc:sldChg>
      <pc:sldChg chg="del">
        <pc:chgData name="Lavas, Jamie" userId="5cb87d98-67d4-4575-8fab-73d2957ac062" providerId="ADAL" clId="{0D30D39D-CE8F-4FCB-87AC-F435BF78CA92}" dt="2025-09-25T06:55:08.841" v="4367" actId="47"/>
        <pc:sldMkLst>
          <pc:docMk/>
          <pc:sldMk cId="107648831" sldId="366"/>
        </pc:sldMkLst>
      </pc:sldChg>
      <pc:sldChg chg="del">
        <pc:chgData name="Lavas, Jamie" userId="5cb87d98-67d4-4575-8fab-73d2957ac062" providerId="ADAL" clId="{0D30D39D-CE8F-4FCB-87AC-F435BF78CA92}" dt="2025-09-25T06:55:09.951" v="4369" actId="47"/>
        <pc:sldMkLst>
          <pc:docMk/>
          <pc:sldMk cId="2818382373" sldId="367"/>
        </pc:sldMkLst>
      </pc:sldChg>
      <pc:sldChg chg="del">
        <pc:chgData name="Lavas, Jamie" userId="5cb87d98-67d4-4575-8fab-73d2957ac062" providerId="ADAL" clId="{0D30D39D-CE8F-4FCB-87AC-F435BF78CA92}" dt="2025-09-25T06:55:09.395" v="4368" actId="47"/>
        <pc:sldMkLst>
          <pc:docMk/>
          <pc:sldMk cId="3596635764" sldId="368"/>
        </pc:sldMkLst>
      </pc:sldChg>
      <pc:sldChg chg="del">
        <pc:chgData name="Lavas, Jamie" userId="5cb87d98-67d4-4575-8fab-73d2957ac062" providerId="ADAL" clId="{0D30D39D-CE8F-4FCB-87AC-F435BF78CA92}" dt="2025-09-25T06:54:02.411" v="4351" actId="47"/>
        <pc:sldMkLst>
          <pc:docMk/>
          <pc:sldMk cId="3901661787" sldId="369"/>
        </pc:sldMkLst>
      </pc:sldChg>
      <pc:sldChg chg="addSp modSp mod">
        <pc:chgData name="Lavas, Jamie" userId="5cb87d98-67d4-4575-8fab-73d2957ac062" providerId="ADAL" clId="{0D30D39D-CE8F-4FCB-87AC-F435BF78CA92}" dt="2025-09-25T16:08:05.409" v="6112" actId="20577"/>
        <pc:sldMkLst>
          <pc:docMk/>
          <pc:sldMk cId="2427552575" sldId="370"/>
        </pc:sldMkLst>
        <pc:spChg chg="mod">
          <ac:chgData name="Lavas, Jamie" userId="5cb87d98-67d4-4575-8fab-73d2957ac062" providerId="ADAL" clId="{0D30D39D-CE8F-4FCB-87AC-F435BF78CA92}" dt="2025-09-25T05:17:53.328" v="2079" actId="20577"/>
          <ac:spMkLst>
            <pc:docMk/>
            <pc:sldMk cId="2427552575" sldId="370"/>
            <ac:spMk id="2" creationId="{769AF1A5-B5D3-B5DD-6C2D-EB0EA16F1C12}"/>
          </ac:spMkLst>
        </pc:spChg>
        <pc:spChg chg="mod">
          <ac:chgData name="Lavas, Jamie" userId="5cb87d98-67d4-4575-8fab-73d2957ac062" providerId="ADAL" clId="{0D30D39D-CE8F-4FCB-87AC-F435BF78CA92}" dt="2025-09-25T14:43:23.054" v="5976" actId="20577"/>
          <ac:spMkLst>
            <pc:docMk/>
            <pc:sldMk cId="2427552575" sldId="370"/>
            <ac:spMk id="3" creationId="{13B3B7DC-2979-F16B-A895-D8A4F2F3E5E8}"/>
          </ac:spMkLst>
        </pc:spChg>
        <pc:graphicFrameChg chg="add mod modGraphic">
          <ac:chgData name="Lavas, Jamie" userId="5cb87d98-67d4-4575-8fab-73d2957ac062" providerId="ADAL" clId="{0D30D39D-CE8F-4FCB-87AC-F435BF78CA92}" dt="2025-09-25T16:08:05.409" v="6112" actId="20577"/>
          <ac:graphicFrameMkLst>
            <pc:docMk/>
            <pc:sldMk cId="2427552575" sldId="370"/>
            <ac:graphicFrameMk id="5" creationId="{420F2FDA-28D1-FB48-C7A8-E9D18230E61A}"/>
          </ac:graphicFrameMkLst>
        </pc:graphicFrameChg>
        <pc:graphicFrameChg chg="mod modGraphic">
          <ac:chgData name="Lavas, Jamie" userId="5cb87d98-67d4-4575-8fab-73d2957ac062" providerId="ADAL" clId="{0D30D39D-CE8F-4FCB-87AC-F435BF78CA92}" dt="2025-09-25T15:53:41.344" v="6059" actId="20577"/>
          <ac:graphicFrameMkLst>
            <pc:docMk/>
            <pc:sldMk cId="2427552575" sldId="370"/>
            <ac:graphicFrameMk id="6" creationId="{65365449-C5BD-E5ED-86C5-652F61B01D81}"/>
          </ac:graphicFrameMkLst>
        </pc:graphicFrameChg>
      </pc:sldChg>
      <pc:sldChg chg="addSp modSp mod">
        <pc:chgData name="Lavas, Jamie" userId="5cb87d98-67d4-4575-8fab-73d2957ac062" providerId="ADAL" clId="{0D30D39D-CE8F-4FCB-87AC-F435BF78CA92}" dt="2025-09-25T16:05:54.615" v="6087" actId="20577"/>
        <pc:sldMkLst>
          <pc:docMk/>
          <pc:sldMk cId="430255127" sldId="371"/>
        </pc:sldMkLst>
        <pc:spChg chg="mod">
          <ac:chgData name="Lavas, Jamie" userId="5cb87d98-67d4-4575-8fab-73d2957ac062" providerId="ADAL" clId="{0D30D39D-CE8F-4FCB-87AC-F435BF78CA92}" dt="2025-09-25T05:34:03.855" v="2735" actId="20577"/>
          <ac:spMkLst>
            <pc:docMk/>
            <pc:sldMk cId="430255127" sldId="371"/>
            <ac:spMk id="2" creationId="{C658CA30-E9CE-D9E1-99B3-865F38C1108E}"/>
          </ac:spMkLst>
        </pc:spChg>
        <pc:spChg chg="mod">
          <ac:chgData name="Lavas, Jamie" userId="5cb87d98-67d4-4575-8fab-73d2957ac062" providerId="ADAL" clId="{0D30D39D-CE8F-4FCB-87AC-F435BF78CA92}" dt="2025-09-25T05:44:10.805" v="3038" actId="6549"/>
          <ac:spMkLst>
            <pc:docMk/>
            <pc:sldMk cId="430255127" sldId="371"/>
            <ac:spMk id="3" creationId="{268DC2A7-091E-D9CD-1516-1B454EE515B8}"/>
          </ac:spMkLst>
        </pc:spChg>
        <pc:graphicFrameChg chg="mod modGraphic">
          <ac:chgData name="Lavas, Jamie" userId="5cb87d98-67d4-4575-8fab-73d2957ac062" providerId="ADAL" clId="{0D30D39D-CE8F-4FCB-87AC-F435BF78CA92}" dt="2025-09-25T05:44:00.830" v="3037" actId="1076"/>
          <ac:graphicFrameMkLst>
            <pc:docMk/>
            <pc:sldMk cId="430255127" sldId="371"/>
            <ac:graphicFrameMk id="5" creationId="{35AB70A7-D188-A11F-A182-AF31B7F87D8A}"/>
          </ac:graphicFrameMkLst>
        </pc:graphicFrameChg>
        <pc:graphicFrameChg chg="add mod modGraphic">
          <ac:chgData name="Lavas, Jamie" userId="5cb87d98-67d4-4575-8fab-73d2957ac062" providerId="ADAL" clId="{0D30D39D-CE8F-4FCB-87AC-F435BF78CA92}" dt="2025-09-25T16:05:54.615" v="6087" actId="20577"/>
          <ac:graphicFrameMkLst>
            <pc:docMk/>
            <pc:sldMk cId="430255127" sldId="371"/>
            <ac:graphicFrameMk id="6" creationId="{5099310F-2E98-CBBE-3D72-E80DF8C4254A}"/>
          </ac:graphicFrameMkLst>
        </pc:graphicFrameChg>
      </pc:sldChg>
      <pc:sldChg chg="del">
        <pc:chgData name="Lavas, Jamie" userId="5cb87d98-67d4-4575-8fab-73d2957ac062" providerId="ADAL" clId="{0D30D39D-CE8F-4FCB-87AC-F435BF78CA92}" dt="2025-09-25T08:10:11.830" v="5629" actId="47"/>
        <pc:sldMkLst>
          <pc:docMk/>
          <pc:sldMk cId="3586567436" sldId="372"/>
        </pc:sldMkLst>
      </pc:sldChg>
      <pc:sldChg chg="del">
        <pc:chgData name="Lavas, Jamie" userId="5cb87d98-67d4-4575-8fab-73d2957ac062" providerId="ADAL" clId="{0D30D39D-CE8F-4FCB-87AC-F435BF78CA92}" dt="2025-09-25T08:10:07.844" v="5627" actId="47"/>
        <pc:sldMkLst>
          <pc:docMk/>
          <pc:sldMk cId="86516680" sldId="373"/>
        </pc:sldMkLst>
      </pc:sldChg>
      <pc:sldChg chg="del">
        <pc:chgData name="Lavas, Jamie" userId="5cb87d98-67d4-4575-8fab-73d2957ac062" providerId="ADAL" clId="{0D30D39D-CE8F-4FCB-87AC-F435BF78CA92}" dt="2025-09-25T06:54:32.040" v="4354" actId="47"/>
        <pc:sldMkLst>
          <pc:docMk/>
          <pc:sldMk cId="1225974913" sldId="374"/>
        </pc:sldMkLst>
      </pc:sldChg>
      <pc:sldChg chg="del">
        <pc:chgData name="Lavas, Jamie" userId="5cb87d98-67d4-4575-8fab-73d2957ac062" providerId="ADAL" clId="{0D30D39D-CE8F-4FCB-87AC-F435BF78CA92}" dt="2025-09-25T06:54:56.700" v="4362" actId="47"/>
        <pc:sldMkLst>
          <pc:docMk/>
          <pc:sldMk cId="3347554000" sldId="375"/>
        </pc:sldMkLst>
      </pc:sldChg>
      <pc:sldChg chg="del">
        <pc:chgData name="Lavas, Jamie" userId="5cb87d98-67d4-4575-8fab-73d2957ac062" providerId="ADAL" clId="{0D30D39D-CE8F-4FCB-87AC-F435BF78CA92}" dt="2025-09-25T06:55:11.865" v="4371" actId="47"/>
        <pc:sldMkLst>
          <pc:docMk/>
          <pc:sldMk cId="1186597196" sldId="376"/>
        </pc:sldMkLst>
      </pc:sldChg>
      <pc:sldChg chg="del">
        <pc:chgData name="Lavas, Jamie" userId="5cb87d98-67d4-4575-8fab-73d2957ac062" providerId="ADAL" clId="{0D30D39D-CE8F-4FCB-87AC-F435BF78CA92}" dt="2025-09-25T06:55:06.722" v="4365" actId="47"/>
        <pc:sldMkLst>
          <pc:docMk/>
          <pc:sldMk cId="2361536246" sldId="377"/>
        </pc:sldMkLst>
      </pc:sldChg>
      <pc:sldChg chg="del">
        <pc:chgData name="Lavas, Jamie" userId="5cb87d98-67d4-4575-8fab-73d2957ac062" providerId="ADAL" clId="{0D30D39D-CE8F-4FCB-87AC-F435BF78CA92}" dt="2025-09-25T06:55:04.873" v="4364" actId="47"/>
        <pc:sldMkLst>
          <pc:docMk/>
          <pc:sldMk cId="2220159575" sldId="378"/>
        </pc:sldMkLst>
      </pc:sldChg>
      <pc:sldChg chg="del">
        <pc:chgData name="Lavas, Jamie" userId="5cb87d98-67d4-4575-8fab-73d2957ac062" providerId="ADAL" clId="{0D30D39D-CE8F-4FCB-87AC-F435BF78CA92}" dt="2025-09-25T06:55:25.635" v="4374" actId="47"/>
        <pc:sldMkLst>
          <pc:docMk/>
          <pc:sldMk cId="1622505294" sldId="379"/>
        </pc:sldMkLst>
      </pc:sldChg>
      <pc:sldChg chg="modSp add mod">
        <pc:chgData name="Lavas, Jamie" userId="5cb87d98-67d4-4575-8fab-73d2957ac062" providerId="ADAL" clId="{0D30D39D-CE8F-4FCB-87AC-F435BF78CA92}" dt="2025-09-25T16:54:30.374" v="6201"/>
        <pc:sldMkLst>
          <pc:docMk/>
          <pc:sldMk cId="3864502962" sldId="380"/>
        </pc:sldMkLst>
        <pc:graphicFrameChg chg="mod modGraphic">
          <ac:chgData name="Lavas, Jamie" userId="5cb87d98-67d4-4575-8fab-73d2957ac062" providerId="ADAL" clId="{0D30D39D-CE8F-4FCB-87AC-F435BF78CA92}" dt="2025-09-25T16:54:30.374" v="6201"/>
          <ac:graphicFrameMkLst>
            <pc:docMk/>
            <pc:sldMk cId="3864502962" sldId="380"/>
            <ac:graphicFrameMk id="7" creationId="{F6D0380F-9DAB-DC69-AFFE-82C9F1F25F4C}"/>
          </ac:graphicFrameMkLst>
        </pc:graphicFrameChg>
      </pc:sldChg>
      <pc:sldChg chg="modSp add mod">
        <pc:chgData name="Lavas, Jamie" userId="5cb87d98-67d4-4575-8fab-73d2957ac062" providerId="ADAL" clId="{0D30D39D-CE8F-4FCB-87AC-F435BF78CA92}" dt="2025-09-25T16:54:10.378" v="6198"/>
        <pc:sldMkLst>
          <pc:docMk/>
          <pc:sldMk cId="3099059456" sldId="381"/>
        </pc:sldMkLst>
        <pc:graphicFrameChg chg="mod modGraphic">
          <ac:chgData name="Lavas, Jamie" userId="5cb87d98-67d4-4575-8fab-73d2957ac062" providerId="ADAL" clId="{0D30D39D-CE8F-4FCB-87AC-F435BF78CA92}" dt="2025-09-25T16:54:10.378" v="6198"/>
          <ac:graphicFrameMkLst>
            <pc:docMk/>
            <pc:sldMk cId="3099059456" sldId="381"/>
            <ac:graphicFrameMk id="7" creationId="{F22FEBC6-65EE-FC93-B885-BABE99E5DF26}"/>
          </ac:graphicFrameMkLst>
        </pc:graphicFrameChg>
      </pc:sldChg>
      <pc:sldChg chg="modSp add mod">
        <pc:chgData name="Lavas, Jamie" userId="5cb87d98-67d4-4575-8fab-73d2957ac062" providerId="ADAL" clId="{0D30D39D-CE8F-4FCB-87AC-F435BF78CA92}" dt="2025-09-25T16:38:55.952" v="6175" actId="1076"/>
        <pc:sldMkLst>
          <pc:docMk/>
          <pc:sldMk cId="3760602517" sldId="382"/>
        </pc:sldMkLst>
        <pc:graphicFrameChg chg="mod modGraphic">
          <ac:chgData name="Lavas, Jamie" userId="5cb87d98-67d4-4575-8fab-73d2957ac062" providerId="ADAL" clId="{0D30D39D-CE8F-4FCB-87AC-F435BF78CA92}" dt="2025-09-25T16:38:51.802" v="6174" actId="1076"/>
          <ac:graphicFrameMkLst>
            <pc:docMk/>
            <pc:sldMk cId="3760602517" sldId="382"/>
            <ac:graphicFrameMk id="5" creationId="{743008B2-1FD1-4D09-A65A-1C831BB4568E}"/>
          </ac:graphicFrameMkLst>
        </pc:graphicFrameChg>
        <pc:graphicFrameChg chg="mod">
          <ac:chgData name="Lavas, Jamie" userId="5cb87d98-67d4-4575-8fab-73d2957ac062" providerId="ADAL" clId="{0D30D39D-CE8F-4FCB-87AC-F435BF78CA92}" dt="2025-09-25T16:38:55.952" v="6175" actId="1076"/>
          <ac:graphicFrameMkLst>
            <pc:docMk/>
            <pc:sldMk cId="3760602517" sldId="382"/>
            <ac:graphicFrameMk id="10" creationId="{2D75BC99-402E-D0FC-1929-521417BD76DA}"/>
          </ac:graphicFrameMkLst>
        </pc:graphicFrameChg>
        <pc:graphicFrameChg chg="mod modGraphic">
          <ac:chgData name="Lavas, Jamie" userId="5cb87d98-67d4-4575-8fab-73d2957ac062" providerId="ADAL" clId="{0D30D39D-CE8F-4FCB-87AC-F435BF78CA92}" dt="2025-09-25T14:49:11.916" v="6047"/>
          <ac:graphicFrameMkLst>
            <pc:docMk/>
            <pc:sldMk cId="3760602517" sldId="382"/>
            <ac:graphicFrameMk id="13" creationId="{AC499B33-1000-7070-46F3-2E33914C9428}"/>
          </ac:graphicFrameMkLst>
        </pc:graphicFrameChg>
      </pc:sldChg>
      <pc:sldChg chg="modSp add mod">
        <pc:chgData name="Lavas, Jamie" userId="5cb87d98-67d4-4575-8fab-73d2957ac062" providerId="ADAL" clId="{0D30D39D-CE8F-4FCB-87AC-F435BF78CA92}" dt="2025-09-25T17:12:26.404" v="6428" actId="20577"/>
        <pc:sldMkLst>
          <pc:docMk/>
          <pc:sldMk cId="1420495312" sldId="383"/>
        </pc:sldMkLst>
        <pc:graphicFrameChg chg="mod modGraphic">
          <ac:chgData name="Lavas, Jamie" userId="5cb87d98-67d4-4575-8fab-73d2957ac062" providerId="ADAL" clId="{0D30D39D-CE8F-4FCB-87AC-F435BF78CA92}" dt="2025-09-25T17:11:09.148" v="6421" actId="6549"/>
          <ac:graphicFrameMkLst>
            <pc:docMk/>
            <pc:sldMk cId="1420495312" sldId="383"/>
            <ac:graphicFrameMk id="13" creationId="{6AC06F40-DA6C-B72A-39A1-1424C7764B74}"/>
          </ac:graphicFrameMkLst>
        </pc:graphicFrameChg>
        <pc:graphicFrameChg chg="mod modGraphic">
          <ac:chgData name="Lavas, Jamie" userId="5cb87d98-67d4-4575-8fab-73d2957ac062" providerId="ADAL" clId="{0D30D39D-CE8F-4FCB-87AC-F435BF78CA92}" dt="2025-09-25T17:12:26.404" v="6428" actId="20577"/>
          <ac:graphicFrameMkLst>
            <pc:docMk/>
            <pc:sldMk cId="1420495312" sldId="383"/>
            <ac:graphicFrameMk id="14" creationId="{A5FCF490-39AA-07FF-A18F-719B42038B0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9/25/2025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9/25/2025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Disclosure and Replicated Data Products</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09/2025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Report Impact Summary: Disclosure Changes</a:t>
            </a:r>
          </a:p>
        </p:txBody>
      </p:sp>
      <p:graphicFrame>
        <p:nvGraphicFramePr>
          <p:cNvPr id="13" name="Table 12">
            <a:extLst>
              <a:ext uri="{FF2B5EF4-FFF2-40B4-BE49-F238E27FC236}">
                <a16:creationId xmlns:a16="http://schemas.microsoft.com/office/drawing/2014/main" id="{E6AAE8BD-AFFC-3B75-15F2-C9BD5BBF9C51}"/>
              </a:ext>
            </a:extLst>
          </p:cNvPr>
          <p:cNvGraphicFramePr>
            <a:graphicFrameLocks noGrp="1"/>
          </p:cNvGraphicFramePr>
          <p:nvPr>
            <p:extLst>
              <p:ext uri="{D42A27DB-BD31-4B8C-83A1-F6EECF244321}">
                <p14:modId xmlns:p14="http://schemas.microsoft.com/office/powerpoint/2010/main" val="1519098315"/>
              </p:ext>
            </p:extLst>
          </p:nvPr>
        </p:nvGraphicFramePr>
        <p:xfrm>
          <a:off x="380999" y="799707"/>
          <a:ext cx="8458151" cy="2590165"/>
        </p:xfrm>
        <a:graphic>
          <a:graphicData uri="http://schemas.openxmlformats.org/drawingml/2006/table">
            <a:tbl>
              <a:tblPr firstRow="1" bandRow="1">
                <a:tableStyleId>{5C22544A-7EE6-4342-B048-85BDC9FD1C3A}</a:tableStyleId>
              </a:tblPr>
              <a:tblGrid>
                <a:gridCol w="5486401">
                  <a:extLst>
                    <a:ext uri="{9D8B030D-6E8A-4147-A177-3AD203B41FA5}">
                      <a16:colId xmlns:a16="http://schemas.microsoft.com/office/drawing/2014/main" val="2812217740"/>
                    </a:ext>
                  </a:extLst>
                </a:gridCol>
                <a:gridCol w="297175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0">
                <a:tc>
                  <a:txBody>
                    <a:bodyPr/>
                    <a:lstStyle/>
                    <a:p>
                      <a:r>
                        <a:rPr lang="en-US" sz="1050" b="1" i="0" kern="1200" dirty="0">
                          <a:solidFill>
                            <a:schemeClr val="dk1"/>
                          </a:solidFill>
                          <a:effectLst/>
                          <a:latin typeface="Segoe UI" panose="020B0502040204020203" pitchFamily="34" charset="0"/>
                          <a:ea typeface="+mn-ea"/>
                          <a:cs typeface="Segoe UI" panose="020B0502040204020203" pitchFamily="34" charset="0"/>
                        </a:rPr>
                        <a:t>2-Day DAM &amp; SCED Energy Curves </a:t>
                      </a:r>
                      <a:r>
                        <a:rPr lang="en-US" sz="1050" b="0" i="0" kern="1200" dirty="0">
                          <a:solidFill>
                            <a:schemeClr val="dk1"/>
                          </a:solidFill>
                          <a:effectLst/>
                          <a:latin typeface="Segoe UI" panose="020B0502040204020203" pitchFamily="34" charset="0"/>
                          <a:ea typeface="+mn-ea"/>
                          <a:cs typeface="Segoe UI" panose="020B0502040204020203" pitchFamily="34" charset="0"/>
                        </a:rPr>
                        <a:t>(previous name)</a:t>
                      </a:r>
                      <a:endParaRPr lang="en-US" sz="1050" b="1" i="0" kern="1200" dirty="0">
                        <a:solidFill>
                          <a:schemeClr val="dk1"/>
                        </a:solidFill>
                        <a:effectLst/>
                        <a:latin typeface="Segoe UI" panose="020B0502040204020203" pitchFamily="34" charset="0"/>
                        <a:ea typeface="+mn-ea"/>
                        <a:cs typeface="Segoe UI" panose="020B0502040204020203" pitchFamily="34" charset="0"/>
                      </a:endParaRPr>
                    </a:p>
                    <a:p>
                      <a:r>
                        <a:rPr lang="en-US" sz="1050" b="0" i="0" u="none" strike="noStrike" dirty="0">
                          <a:solidFill>
                            <a:srgbClr val="000000"/>
                          </a:solidFill>
                          <a:effectLst/>
                          <a:latin typeface="Segoe UI" panose="020B0502040204020203" pitchFamily="34" charset="0"/>
                          <a:cs typeface="Segoe UI" panose="020B0502040204020203" pitchFamily="34" charset="0"/>
                        </a:rPr>
                        <a:t>NP3-908-EX | </a:t>
                      </a:r>
                      <a:r>
                        <a:rPr lang="en-US" sz="1050" b="0" i="0" u="none" strike="noStrike" dirty="0" err="1">
                          <a:solidFill>
                            <a:srgbClr val="000000"/>
                          </a:solidFill>
                          <a:effectLst/>
                          <a:latin typeface="Segoe UI" panose="020B0502040204020203" pitchFamily="34" charset="0"/>
                          <a:cs typeface="Segoe UI" panose="020B0502040204020203" pitchFamily="34" charset="0"/>
                        </a:rPr>
                        <a:t>Rpt</a:t>
                      </a:r>
                      <a:r>
                        <a:rPr lang="en-US" sz="1050" b="0" i="0" u="none" strike="noStrike" dirty="0">
                          <a:solidFill>
                            <a:srgbClr val="000000"/>
                          </a:solidFill>
                          <a:effectLst/>
                          <a:latin typeface="Segoe UI" panose="020B0502040204020203" pitchFamily="34" charset="0"/>
                          <a:cs typeface="Segoe UI" panose="020B0502040204020203" pitchFamily="34" charset="0"/>
                        </a:rPr>
                        <a:t> ID: 13054</a:t>
                      </a:r>
                      <a:endParaRPr lang="en-US" sz="1050" b="1"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Break Out and Rename</a:t>
                      </a:r>
                    </a:p>
                  </a:txBody>
                  <a:tcPr marL="9525" marR="9525" marT="9525" marB="0"/>
                </a:tc>
                <a:extLst>
                  <a:ext uri="{0D108BD9-81ED-4DB2-BD59-A6C34878D82A}">
                    <a16:rowId xmlns:a16="http://schemas.microsoft.com/office/drawing/2014/main" val="3334708193"/>
                  </a:ext>
                </a:extLst>
              </a:tr>
              <a:tr h="971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Segoe UI" panose="020B0502040204020203" pitchFamily="34" charset="0"/>
                          <a:cs typeface="Segoe UI" panose="020B0502040204020203" pitchFamily="34" charset="0"/>
                        </a:rPr>
                        <a:t>2-Day SCED Energy Curves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NP3-908-EX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13054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Zip File name: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Segoe UI" panose="020B0502040204020203" pitchFamily="34" charset="0"/>
                          <a:ea typeface="+mn-ea"/>
                          <a:cs typeface="Segoe UI" panose="020B0502040204020203" pitchFamily="34" charset="0"/>
                        </a:rPr>
                        <a:t>ext.00013054.0000000000000000.YYYYMMDD.</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HH24missFF3</a:t>
                      </a:r>
                      <a:r>
                        <a:rPr lang="en-US" sz="1000" kern="1200" dirty="0">
                          <a:solidFill>
                            <a:schemeClr val="dk1"/>
                          </a:solidFill>
                          <a:latin typeface="Segoe UI" panose="020B0502040204020203" pitchFamily="34" charset="0"/>
                          <a:ea typeface="+mn-ea"/>
                          <a:cs typeface="Segoe UI" panose="020B0502040204020203" pitchFamily="34" charset="0"/>
                        </a:rPr>
                        <a:t>.2_Day_SCED_Energy_Curves.zip</a:t>
                      </a:r>
                    </a:p>
                  </a:txBody>
                  <a:tcPr marL="9525" marR="9525" marT="9525" marB="0"/>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Rename to add SCED to zip and output file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--Existing output files for SCED will populate here</a:t>
                      </a:r>
                    </a:p>
                    <a:p>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85749999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Segoe UI" panose="020B0502040204020203" pitchFamily="34" charset="0"/>
                          <a:cs typeface="Segoe UI" panose="020B0502040204020203" pitchFamily="34" charset="0"/>
                        </a:rPr>
                        <a:t>2-Day Aggregate Supply Curve for ESR Resources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New Output file</a:t>
                      </a:r>
                    </a:p>
                  </a:txBody>
                  <a:tcPr marL="9525" marR="9525" marT="9525" marB="0"/>
                </a:tc>
                <a:extLst>
                  <a:ext uri="{0D108BD9-81ED-4DB2-BD59-A6C34878D82A}">
                    <a16:rowId xmlns:a16="http://schemas.microsoft.com/office/drawing/2014/main" val="13444702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Segoe UI" panose="020B0502040204020203" pitchFamily="34" charset="0"/>
                          <a:cs typeface="Segoe UI" panose="020B0502040204020203" pitchFamily="34" charset="0"/>
                        </a:rPr>
                        <a:t>2-Day Aggregate Supply Curve for ESR Resources by Disclosure Area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New Output file</a:t>
                      </a:r>
                    </a:p>
                  </a:txBody>
                  <a:tcPr marL="9525" marR="9525" marT="9525" marB="0"/>
                </a:tc>
                <a:extLst>
                  <a:ext uri="{0D108BD9-81ED-4DB2-BD59-A6C34878D82A}">
                    <a16:rowId xmlns:a16="http://schemas.microsoft.com/office/drawing/2014/main" val="17717383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Segoe UI" panose="020B0502040204020203" pitchFamily="34" charset="0"/>
                          <a:cs typeface="Segoe UI" panose="020B0502040204020203" pitchFamily="34" charset="0"/>
                        </a:rPr>
                        <a:t>2-Day DAM Energy Curves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NP3-907-EX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25813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ext.00025813.0000000000000000.YYYYMMDD. HH24missFF32_Day_DAM_Energy_Curves.zip</a:t>
                      </a:r>
                    </a:p>
                  </a:txBody>
                  <a:tcPr marL="9525" marR="9525" marT="9525" marB="0" anchor="b"/>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New Breakout zip file</a:t>
                      </a:r>
                    </a:p>
                    <a:p>
                      <a:r>
                        <a:rPr lang="en-US" sz="1050" b="0" i="0" u="none" strike="noStrike" dirty="0">
                          <a:solidFill>
                            <a:srgbClr val="000000"/>
                          </a:solidFill>
                          <a:effectLst/>
                          <a:latin typeface="Segoe UI" panose="020B0502040204020203" pitchFamily="34" charset="0"/>
                          <a:cs typeface="Segoe UI" panose="020B0502040204020203" pitchFamily="34" charset="0"/>
                        </a:rPr>
                        <a:t>--Existing output files for DAM will populate here</a:t>
                      </a:r>
                    </a:p>
                  </a:txBody>
                  <a:tcPr marL="9525" marR="9525" marT="9525" marB="0"/>
                </a:tc>
                <a:extLst>
                  <a:ext uri="{0D108BD9-81ED-4DB2-BD59-A6C34878D82A}">
                    <a16:rowId xmlns:a16="http://schemas.microsoft.com/office/drawing/2014/main" val="571525893"/>
                  </a:ext>
                </a:extLst>
              </a:tr>
            </a:tbl>
          </a:graphicData>
        </a:graphic>
      </p:graphicFrame>
      <p:graphicFrame>
        <p:nvGraphicFramePr>
          <p:cNvPr id="14" name="Table 13">
            <a:extLst>
              <a:ext uri="{FF2B5EF4-FFF2-40B4-BE49-F238E27FC236}">
                <a16:creationId xmlns:a16="http://schemas.microsoft.com/office/drawing/2014/main" id="{DB7F5CB5-BD65-6BE7-F95C-D0ABC47CB178}"/>
              </a:ext>
            </a:extLst>
          </p:cNvPr>
          <p:cNvGraphicFramePr>
            <a:graphicFrameLocks noGrp="1"/>
          </p:cNvGraphicFramePr>
          <p:nvPr>
            <p:extLst>
              <p:ext uri="{D42A27DB-BD31-4B8C-83A1-F6EECF244321}">
                <p14:modId xmlns:p14="http://schemas.microsoft.com/office/powerpoint/2010/main" val="1828000339"/>
              </p:ext>
            </p:extLst>
          </p:nvPr>
        </p:nvGraphicFramePr>
        <p:xfrm>
          <a:off x="380999" y="3468129"/>
          <a:ext cx="8458151" cy="2744470"/>
        </p:xfrm>
        <a:graphic>
          <a:graphicData uri="http://schemas.openxmlformats.org/drawingml/2006/table">
            <a:tbl>
              <a:tblPr firstRow="1" bandRow="1">
                <a:tableStyleId>{5C22544A-7EE6-4342-B048-85BDC9FD1C3A}</a:tableStyleId>
              </a:tblPr>
              <a:tblGrid>
                <a:gridCol w="5486401">
                  <a:extLst>
                    <a:ext uri="{9D8B030D-6E8A-4147-A177-3AD203B41FA5}">
                      <a16:colId xmlns:a16="http://schemas.microsoft.com/office/drawing/2014/main" val="2812217740"/>
                    </a:ext>
                  </a:extLst>
                </a:gridCol>
                <a:gridCol w="297175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76835">
                <a:tc>
                  <a:txBody>
                    <a:bodyPr/>
                    <a:lstStyle/>
                    <a:p>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2-Day Ancillary Services Reports </a:t>
                      </a:r>
                      <a:r>
                        <a:rPr lang="en-US" sz="1000" b="0" i="0" kern="1200" dirty="0">
                          <a:solidFill>
                            <a:schemeClr val="dk1"/>
                          </a:solidFill>
                          <a:effectLst/>
                          <a:latin typeface="Segoe UI" panose="020B0502040204020203" pitchFamily="34" charset="0"/>
                          <a:ea typeface="+mn-ea"/>
                          <a:cs typeface="Segoe UI" panose="020B0502040204020203" pitchFamily="34" charset="0"/>
                        </a:rPr>
                        <a:t>(previous name)</a:t>
                      </a:r>
                      <a:endParaRPr lang="en-US" sz="1000" b="1"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NP3-911-EX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13057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Break Out and Rename</a:t>
                      </a:r>
                    </a:p>
                  </a:txBody>
                  <a:tcPr marL="9525" marR="9525" marT="9525" marB="0"/>
                </a:tc>
                <a:extLst>
                  <a:ext uri="{0D108BD9-81ED-4DB2-BD59-A6C34878D82A}">
                    <a16:rowId xmlns:a16="http://schemas.microsoft.com/office/drawing/2014/main" val="333470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2-Day DAM Ancillary Services Reports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NP3-911-EX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13057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Zip File name: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ext.00013057.0000000000000000.YYYYMMDD. HH24missFF3.2_Day_DAM_Energy_Curves.zip</a:t>
                      </a:r>
                    </a:p>
                  </a:txBody>
                  <a:tcPr marL="9525" marR="9525" marT="9525" marB="0"/>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Rename to add DAM to zip and output filename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85749999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Aggregate AS Offers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Remove Output file types: OFFEC, OFFNS, ONNS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New Output file types: NSPIN, NSPNM</a:t>
                      </a:r>
                    </a:p>
                  </a:txBody>
                  <a:tcPr marL="9525" marR="9525" marT="9525" marB="0"/>
                </a:tc>
                <a:extLst>
                  <a:ext uri="{0D108BD9-81ED-4DB2-BD59-A6C34878D82A}">
                    <a16:rowId xmlns:a16="http://schemas.microsoft.com/office/drawing/2014/main" val="13444702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Cleared DAM AS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New Output file type for NSPNM</a:t>
                      </a:r>
                    </a:p>
                  </a:txBody>
                  <a:tcPr marL="9525" marR="9525" marT="9525" marB="0"/>
                </a:tc>
                <a:extLst>
                  <a:ext uri="{0D108BD9-81ED-4DB2-BD59-A6C34878D82A}">
                    <a16:rowId xmlns:a16="http://schemas.microsoft.com/office/drawing/2014/main" val="17717383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2-Day SCED Ancillary Services Reports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NP3-906-EX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25814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Zip File name: </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ext.00025814.0000000000000000.YYYYMMDD.HH24missFF3.2_Day_SCED_AS_Disclosure.zip</a:t>
                      </a:r>
                    </a:p>
                  </a:txBody>
                  <a:tcPr marL="9525" marR="9525" marT="9525" marB="0" anchor="b"/>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New Breakout zip file</a:t>
                      </a:r>
                    </a:p>
                  </a:txBody>
                  <a:tcPr marL="9525" marR="9525" marT="9525" marB="0"/>
                </a:tc>
                <a:extLst>
                  <a:ext uri="{0D108BD9-81ED-4DB2-BD59-A6C34878D82A}">
                    <a16:rowId xmlns:a16="http://schemas.microsoft.com/office/drawing/2014/main" val="5715258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Aggregate SCED AS Offers </a:t>
                      </a:r>
                    </a:p>
                  </a:txBody>
                  <a:tcPr marL="9525" marR="9525" marT="9525" marB="0" anchor="b"/>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New Output files (for all AS Sub-Types)</a:t>
                      </a:r>
                    </a:p>
                  </a:txBody>
                  <a:tcPr marL="9525" marR="9525" marT="9525" marB="0"/>
                </a:tc>
                <a:extLst>
                  <a:ext uri="{0D108BD9-81ED-4DB2-BD59-A6C34878D82A}">
                    <a16:rowId xmlns:a16="http://schemas.microsoft.com/office/drawing/2014/main" val="3844088383"/>
                  </a:ext>
                </a:extLst>
              </a:tr>
            </a:tbl>
          </a:graphicData>
        </a:graphic>
      </p:graphicFrame>
    </p:spTree>
    <p:extLst>
      <p:ext uri="{BB962C8B-B14F-4D97-AF65-F5344CB8AC3E}">
        <p14:creationId xmlns:p14="http://schemas.microsoft.com/office/powerpoint/2010/main" val="1471584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002E0-FF5B-3AE1-2F1C-6ACCAE2300C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2E501AD-60C8-7780-FD78-89FB9E185C2F}"/>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9" name="Title 1">
            <a:extLst>
              <a:ext uri="{FF2B5EF4-FFF2-40B4-BE49-F238E27FC236}">
                <a16:creationId xmlns:a16="http://schemas.microsoft.com/office/drawing/2014/main" id="{E49786AD-4668-A510-97AF-CE46C6B0E2BE}"/>
              </a:ext>
            </a:extLst>
          </p:cNvPr>
          <p:cNvSpPr>
            <a:spLocks noGrp="1"/>
          </p:cNvSpPr>
          <p:nvPr>
            <p:ph type="title"/>
          </p:nvPr>
        </p:nvSpPr>
        <p:spPr>
          <a:xfrm>
            <a:off x="381000" y="244475"/>
            <a:ext cx="8686800" cy="593725"/>
          </a:xfrm>
        </p:spPr>
        <p:txBody>
          <a:bodyPr/>
          <a:lstStyle/>
          <a:p>
            <a:r>
              <a:rPr lang="en-US" dirty="0"/>
              <a:t>Report Impact Summary: Disclosure Changes</a:t>
            </a:r>
          </a:p>
        </p:txBody>
      </p:sp>
      <p:graphicFrame>
        <p:nvGraphicFramePr>
          <p:cNvPr id="13" name="Table 12">
            <a:extLst>
              <a:ext uri="{FF2B5EF4-FFF2-40B4-BE49-F238E27FC236}">
                <a16:creationId xmlns:a16="http://schemas.microsoft.com/office/drawing/2014/main" id="{6AC06F40-DA6C-B72A-39A1-1424C7764B74}"/>
              </a:ext>
            </a:extLst>
          </p:cNvPr>
          <p:cNvGraphicFramePr>
            <a:graphicFrameLocks noGrp="1"/>
          </p:cNvGraphicFramePr>
          <p:nvPr>
            <p:extLst>
              <p:ext uri="{D42A27DB-BD31-4B8C-83A1-F6EECF244321}">
                <p14:modId xmlns:p14="http://schemas.microsoft.com/office/powerpoint/2010/main" val="713190081"/>
              </p:ext>
            </p:extLst>
          </p:nvPr>
        </p:nvGraphicFramePr>
        <p:xfrm>
          <a:off x="338211" y="838200"/>
          <a:ext cx="8458151" cy="2959735"/>
        </p:xfrm>
        <a:graphic>
          <a:graphicData uri="http://schemas.openxmlformats.org/drawingml/2006/table">
            <a:tbl>
              <a:tblPr firstRow="1" bandRow="1">
                <a:tableStyleId>{5C22544A-7EE6-4342-B048-85BDC9FD1C3A}</a:tableStyleId>
              </a:tblPr>
              <a:tblGrid>
                <a:gridCol w="4343401">
                  <a:extLst>
                    <a:ext uri="{9D8B030D-6E8A-4147-A177-3AD203B41FA5}">
                      <a16:colId xmlns:a16="http://schemas.microsoft.com/office/drawing/2014/main" val="2812217740"/>
                    </a:ext>
                  </a:extLst>
                </a:gridCol>
                <a:gridCol w="411475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0">
                <a:tc>
                  <a:txBody>
                    <a:bodyPr/>
                    <a:lstStyle/>
                    <a:p>
                      <a:r>
                        <a:rPr lang="en-US" sz="1050" b="1" i="0" kern="1200" dirty="0">
                          <a:solidFill>
                            <a:schemeClr val="dk1"/>
                          </a:solidFill>
                          <a:effectLst/>
                          <a:latin typeface="Segoe UI" panose="020B0502040204020203" pitchFamily="34" charset="0"/>
                          <a:ea typeface="+mn-ea"/>
                          <a:cs typeface="Segoe UI" panose="020B0502040204020203" pitchFamily="34" charset="0"/>
                        </a:rPr>
                        <a:t>2-Day DAM Bids &amp; Offers</a:t>
                      </a:r>
                    </a:p>
                    <a:p>
                      <a:r>
                        <a:rPr lang="en-US" sz="1050" b="0" i="0" u="none" strike="noStrike" dirty="0">
                          <a:solidFill>
                            <a:srgbClr val="000000"/>
                          </a:solidFill>
                          <a:effectLst/>
                          <a:latin typeface="Segoe UI" panose="020B0502040204020203" pitchFamily="34" charset="0"/>
                          <a:cs typeface="Segoe UI" panose="020B0502040204020203" pitchFamily="34" charset="0"/>
                        </a:rPr>
                        <a:t>NP3-909-EX | </a:t>
                      </a:r>
                      <a:r>
                        <a:rPr lang="en-US" sz="1050" b="0" i="0" u="none" strike="noStrike" dirty="0" err="1">
                          <a:solidFill>
                            <a:srgbClr val="000000"/>
                          </a:solidFill>
                          <a:effectLst/>
                          <a:latin typeface="Segoe UI" panose="020B0502040204020203" pitchFamily="34" charset="0"/>
                          <a:cs typeface="Segoe UI" panose="020B0502040204020203" pitchFamily="34" charset="0"/>
                        </a:rPr>
                        <a:t>Rpt</a:t>
                      </a:r>
                      <a:r>
                        <a:rPr lang="en-US" sz="1050" b="0" i="0" u="none" strike="noStrike" dirty="0">
                          <a:solidFill>
                            <a:srgbClr val="000000"/>
                          </a:solidFill>
                          <a:effectLst/>
                          <a:latin typeface="Segoe UI" panose="020B0502040204020203" pitchFamily="34" charset="0"/>
                          <a:cs typeface="Segoe UI" panose="020B0502040204020203" pitchFamily="34" charset="0"/>
                        </a:rPr>
                        <a:t> ID: 13055</a:t>
                      </a: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Modifications to output files below:</a:t>
                      </a:r>
                    </a:p>
                  </a:txBody>
                  <a:tcPr marL="9525" marR="9525" marT="9525" marB="0"/>
                </a:tc>
                <a:extLst>
                  <a:ext uri="{0D108BD9-81ED-4DB2-BD59-A6C34878D82A}">
                    <a16:rowId xmlns:a16="http://schemas.microsoft.com/office/drawing/2014/main" val="333470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Segoe UI" panose="020B0502040204020203" pitchFamily="34" charset="0"/>
                          <a:cs typeface="Segoe UI" panose="020B0502040204020203" pitchFamily="34" charset="0"/>
                        </a:rPr>
                        <a:t>2-Day Total Cleared Energy Bids and Energy-Only Offers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2 New ESR Columns: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Segoe UI" panose="020B0502040204020203" pitchFamily="34" charset="0"/>
                          <a:cs typeface="Segoe UI" panose="020B0502040204020203" pitchFamily="34" charset="0"/>
                        </a:rPr>
                        <a:t>Sum ESR Bids Cleared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Segoe UI" panose="020B0502040204020203" pitchFamily="34" charset="0"/>
                          <a:cs typeface="Segoe UI" panose="020B0502040204020203" pitchFamily="34" charset="0"/>
                        </a:rPr>
                        <a:t>Sum ESR Offers Cleared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Column Changes: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DAM Bids to Sum DAM EN Only Bids Cleared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3PO to Sum 3PO Cleared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Energy Only Offers to Sum DAM EN Only Offers Cleared</a:t>
                      </a:r>
                    </a:p>
                  </a:txBody>
                  <a:tcPr marL="9525" marR="9525" marT="9525" marB="0"/>
                </a:tc>
                <a:extLst>
                  <a:ext uri="{0D108BD9-81ED-4DB2-BD59-A6C34878D82A}">
                    <a16:rowId xmlns:a16="http://schemas.microsoft.com/office/drawing/2014/main" val="13444702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Segoe UI" panose="020B0502040204020203" pitchFamily="34" charset="0"/>
                          <a:cs typeface="Segoe UI" panose="020B0502040204020203" pitchFamily="34" charset="0"/>
                        </a:rPr>
                        <a:t>2-Day Total Cleared Energy Bids and Energy-Only Offers by Disclosure Area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2 New ESR Columns: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Segoe UI" panose="020B0502040204020203" pitchFamily="34" charset="0"/>
                          <a:cs typeface="Segoe UI" panose="020B0502040204020203" pitchFamily="34" charset="0"/>
                        </a:rPr>
                        <a:t>Sum ESR Bids Cleared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50" dirty="0">
                          <a:latin typeface="Segoe UI" panose="020B0502040204020203" pitchFamily="34" charset="0"/>
                          <a:cs typeface="Segoe UI" panose="020B0502040204020203" pitchFamily="34" charset="0"/>
                        </a:rPr>
                        <a:t>Sum ESR Offers Cleared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Column Changes: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DAM Bids to Sum DAM EN Only Bids Cleared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3PO to Sum 3PO Cleared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50" dirty="0">
                          <a:latin typeface="Segoe UI" panose="020B0502040204020203" pitchFamily="34" charset="0"/>
                          <a:cs typeface="Segoe UI" panose="020B0502040204020203" pitchFamily="34" charset="0"/>
                        </a:rPr>
                        <a:t>Sum Cleared Energy Only Offers to Sum DAM EN Only Offers Cleared</a:t>
                      </a:r>
                    </a:p>
                  </a:txBody>
                  <a:tcPr marL="9525" marR="9525" marT="9525" marB="0"/>
                </a:tc>
                <a:extLst>
                  <a:ext uri="{0D108BD9-81ED-4DB2-BD59-A6C34878D82A}">
                    <a16:rowId xmlns:a16="http://schemas.microsoft.com/office/drawing/2014/main" val="1771738325"/>
                  </a:ext>
                </a:extLst>
              </a:tr>
            </a:tbl>
          </a:graphicData>
        </a:graphic>
      </p:graphicFrame>
      <p:graphicFrame>
        <p:nvGraphicFramePr>
          <p:cNvPr id="14" name="Table 13">
            <a:extLst>
              <a:ext uri="{FF2B5EF4-FFF2-40B4-BE49-F238E27FC236}">
                <a16:creationId xmlns:a16="http://schemas.microsoft.com/office/drawing/2014/main" id="{A5FCF490-39AA-07FF-A18F-719B42038B02}"/>
              </a:ext>
            </a:extLst>
          </p:cNvPr>
          <p:cNvGraphicFramePr>
            <a:graphicFrameLocks noGrp="1"/>
          </p:cNvGraphicFramePr>
          <p:nvPr>
            <p:extLst>
              <p:ext uri="{D42A27DB-BD31-4B8C-83A1-F6EECF244321}">
                <p14:modId xmlns:p14="http://schemas.microsoft.com/office/powerpoint/2010/main" val="3412197106"/>
              </p:ext>
            </p:extLst>
          </p:nvPr>
        </p:nvGraphicFramePr>
        <p:xfrm>
          <a:off x="338211" y="3917418"/>
          <a:ext cx="8458151" cy="2473960"/>
        </p:xfrm>
        <a:graphic>
          <a:graphicData uri="http://schemas.openxmlformats.org/drawingml/2006/table">
            <a:tbl>
              <a:tblPr firstRow="1" bandRow="1">
                <a:tableStyleId>{5C22544A-7EE6-4342-B048-85BDC9FD1C3A}</a:tableStyleId>
              </a:tblPr>
              <a:tblGrid>
                <a:gridCol w="4386189">
                  <a:extLst>
                    <a:ext uri="{9D8B030D-6E8A-4147-A177-3AD203B41FA5}">
                      <a16:colId xmlns:a16="http://schemas.microsoft.com/office/drawing/2014/main" val="2812217740"/>
                    </a:ext>
                  </a:extLst>
                </a:gridCol>
                <a:gridCol w="4071962">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76835">
                <a:tc>
                  <a:txBody>
                    <a:bodyPr/>
                    <a:lstStyle/>
                    <a:p>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2-Day Real Time Gen and Load Data Reports</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NP3-910-EX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13056</a:t>
                      </a: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Break Out and Rename</a:t>
                      </a:r>
                    </a:p>
                  </a:txBody>
                  <a:tcPr marL="9525" marR="9525" marT="9525" marB="0"/>
                </a:tc>
                <a:extLst>
                  <a:ext uri="{0D108BD9-81ED-4DB2-BD59-A6C34878D82A}">
                    <a16:rowId xmlns:a16="http://schemas.microsoft.com/office/drawing/2014/main" val="333470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Aggregate Dynamically Scheduled Resources and Loads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Remove Output file</a:t>
                      </a:r>
                    </a:p>
                  </a:txBody>
                  <a:tcPr marL="9525" marR="9525" marT="9525" marB="0"/>
                </a:tc>
                <a:extLst>
                  <a:ext uri="{0D108BD9-81ED-4DB2-BD59-A6C34878D82A}">
                    <a16:rowId xmlns:a16="http://schemas.microsoft.com/office/drawing/2014/main" val="134447024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Aggregate Generation Summary</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Remove HASL/LASL columns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Add Columns: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 Charging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 Discharging</a:t>
                      </a:r>
                    </a:p>
                  </a:txBody>
                  <a:tcPr marL="9525" marR="9525" marT="9525" marB="0"/>
                </a:tc>
                <a:extLst>
                  <a:ext uri="{0D108BD9-81ED-4DB2-BD59-A6C34878D82A}">
                    <a16:rowId xmlns:a16="http://schemas.microsoft.com/office/drawing/2014/main" val="17717383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2-Day Aggregate Generation Summary by Disclosure Areas</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Remove HASL/LASL columns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Add Columns: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 Charging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latin typeface="Segoe UI" panose="020B0502040204020203" pitchFamily="34" charset="0"/>
                          <a:cs typeface="Segoe UI" panose="020B0502040204020203" pitchFamily="34" charset="0"/>
                        </a:rPr>
                        <a:t>Sum Base Point ESR Discharging</a:t>
                      </a:r>
                    </a:p>
                  </a:txBody>
                  <a:tcPr marL="9525" marR="9525" marT="9525" marB="0"/>
                </a:tc>
                <a:extLst>
                  <a:ext uri="{0D108BD9-81ED-4DB2-BD59-A6C34878D82A}">
                    <a16:rowId xmlns:a16="http://schemas.microsoft.com/office/drawing/2014/main" val="3844088383"/>
                  </a:ext>
                </a:extLst>
              </a:tr>
            </a:tbl>
          </a:graphicData>
        </a:graphic>
      </p:graphicFrame>
    </p:spTree>
    <p:extLst>
      <p:ext uri="{BB962C8B-B14F-4D97-AF65-F5344CB8AC3E}">
        <p14:creationId xmlns:p14="http://schemas.microsoft.com/office/powerpoint/2010/main" val="1420495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625B2-7F81-EC2C-686C-D6302E041C0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65601FA-767F-66D9-7A22-729E25FCF1B0}"/>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9" name="Title 1">
            <a:extLst>
              <a:ext uri="{FF2B5EF4-FFF2-40B4-BE49-F238E27FC236}">
                <a16:creationId xmlns:a16="http://schemas.microsoft.com/office/drawing/2014/main" id="{0D89BE7B-FDEA-59C4-A739-E46DC7EA9D94}"/>
              </a:ext>
            </a:extLst>
          </p:cNvPr>
          <p:cNvSpPr>
            <a:spLocks noGrp="1"/>
          </p:cNvSpPr>
          <p:nvPr>
            <p:ph type="title"/>
          </p:nvPr>
        </p:nvSpPr>
        <p:spPr>
          <a:xfrm>
            <a:off x="381000" y="244475"/>
            <a:ext cx="8686800" cy="593725"/>
          </a:xfrm>
        </p:spPr>
        <p:txBody>
          <a:bodyPr/>
          <a:lstStyle/>
          <a:p>
            <a:r>
              <a:rPr lang="en-US" dirty="0"/>
              <a:t>Report Impact Summary: Disclosure Changes</a:t>
            </a:r>
          </a:p>
        </p:txBody>
      </p:sp>
      <p:graphicFrame>
        <p:nvGraphicFramePr>
          <p:cNvPr id="5" name="Table 4">
            <a:extLst>
              <a:ext uri="{FF2B5EF4-FFF2-40B4-BE49-F238E27FC236}">
                <a16:creationId xmlns:a16="http://schemas.microsoft.com/office/drawing/2014/main" id="{743008B2-1FD1-4D09-A65A-1C831BB4568E}"/>
              </a:ext>
            </a:extLst>
          </p:cNvPr>
          <p:cNvGraphicFramePr>
            <a:graphicFrameLocks noGrp="1"/>
          </p:cNvGraphicFramePr>
          <p:nvPr>
            <p:extLst>
              <p:ext uri="{D42A27DB-BD31-4B8C-83A1-F6EECF244321}">
                <p14:modId xmlns:p14="http://schemas.microsoft.com/office/powerpoint/2010/main" val="3273938342"/>
              </p:ext>
            </p:extLst>
          </p:nvPr>
        </p:nvGraphicFramePr>
        <p:xfrm>
          <a:off x="380999" y="4885657"/>
          <a:ext cx="8458151" cy="1199515"/>
        </p:xfrm>
        <a:graphic>
          <a:graphicData uri="http://schemas.openxmlformats.org/drawingml/2006/table">
            <a:tbl>
              <a:tblPr firstRow="1" bandRow="1">
                <a:tableStyleId>{5C22544A-7EE6-4342-B048-85BDC9FD1C3A}</a:tableStyleId>
              </a:tblPr>
              <a:tblGrid>
                <a:gridCol w="4150311">
                  <a:extLst>
                    <a:ext uri="{9D8B030D-6E8A-4147-A177-3AD203B41FA5}">
                      <a16:colId xmlns:a16="http://schemas.microsoft.com/office/drawing/2014/main" val="2812217740"/>
                    </a:ext>
                  </a:extLst>
                </a:gridCol>
                <a:gridCol w="430784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0">
                <a:tc>
                  <a:txBody>
                    <a:bodyPr/>
                    <a:lstStyle/>
                    <a:p>
                      <a:r>
                        <a:rPr lang="en-US" sz="1050" b="1" i="0" kern="1200" dirty="0">
                          <a:solidFill>
                            <a:schemeClr val="dk1"/>
                          </a:solidFill>
                          <a:effectLst/>
                          <a:latin typeface="Segoe UI" panose="020B0502040204020203" pitchFamily="34" charset="0"/>
                          <a:ea typeface="+mn-ea"/>
                          <a:cs typeface="Segoe UI" panose="020B0502040204020203" pitchFamily="34" charset="0"/>
                        </a:rPr>
                        <a:t>7-Day Event Trigger Posting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NP3-987-EX | </a:t>
                      </a:r>
                      <a:r>
                        <a:rPr lang="en-US" sz="1050" b="0" i="0" u="none" strike="noStrike" dirty="0" err="1">
                          <a:solidFill>
                            <a:srgbClr val="000000"/>
                          </a:solidFill>
                          <a:effectLst/>
                          <a:latin typeface="Segoe UI" panose="020B0502040204020203" pitchFamily="34" charset="0"/>
                          <a:cs typeface="Segoe UI" panose="020B0502040204020203" pitchFamily="34" charset="0"/>
                        </a:rPr>
                        <a:t>Rpt</a:t>
                      </a:r>
                      <a:r>
                        <a:rPr lang="en-US" sz="1050" b="0" i="0" u="none" strike="noStrike" dirty="0">
                          <a:solidFill>
                            <a:srgbClr val="000000"/>
                          </a:solidFill>
                          <a:effectLst/>
                          <a:latin typeface="Segoe UI" panose="020B0502040204020203" pitchFamily="34" charset="0"/>
                          <a:cs typeface="Segoe UI" panose="020B0502040204020203" pitchFamily="34" charset="0"/>
                        </a:rPr>
                        <a:t> ID: 10047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Report Changes to existing output files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New output file</a:t>
                      </a:r>
                    </a:p>
                    <a:p>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7-Day Event Trigger Posting When </a:t>
                      </a:r>
                      <a:r>
                        <a:rPr lang="en-US" sz="1000" b="0" dirty="0">
                          <a:latin typeface="Segoe UI" panose="020B0502040204020203" pitchFamily="34" charset="0"/>
                          <a:cs typeface="Segoe UI" panose="020B0502040204020203" pitchFamily="34" charset="0"/>
                        </a:rPr>
                        <a:t>DAM</a:t>
                      </a:r>
                      <a:r>
                        <a:rPr lang="en-US" sz="1000" dirty="0">
                          <a:latin typeface="Segoe UI" panose="020B0502040204020203" pitchFamily="34" charset="0"/>
                          <a:cs typeface="Segoe UI" panose="020B0502040204020203" pitchFamily="34" charset="0"/>
                        </a:rPr>
                        <a:t> MCPC Exceeds 50xFIP</a:t>
                      </a:r>
                    </a:p>
                  </a:txBody>
                  <a:tcPr marL="9525" marR="9525" marT="9525"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kern="1200" dirty="0">
                          <a:solidFill>
                            <a:schemeClr val="dk1"/>
                          </a:solidFill>
                          <a:effectLst/>
                          <a:latin typeface="Segoe UI" panose="020B0502040204020203" pitchFamily="34" charset="0"/>
                          <a:ea typeface="+mn-ea"/>
                          <a:cs typeface="Segoe UI" panose="020B0502040204020203" pitchFamily="34" charset="0"/>
                        </a:rPr>
                        <a:t>Rename to add DAM to file name, remove SASMID and Market Type</a:t>
                      </a:r>
                    </a:p>
                  </a:txBody>
                  <a:tcPr marL="9525" marR="9525" marT="9525" marB="0" anchor="b"/>
                </a:tc>
                <a:extLst>
                  <a:ext uri="{0D108BD9-81ED-4DB2-BD59-A6C34878D82A}">
                    <a16:rowId xmlns:a16="http://schemas.microsoft.com/office/drawing/2014/main" val="85749999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7-Day Event Trigger Posting When RTM MCPC Exceeds 50xFIP</a:t>
                      </a:r>
                    </a:p>
                  </a:txBody>
                  <a:tcPr marL="9525" marR="9525" marT="9525"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kern="1200" dirty="0">
                          <a:solidFill>
                            <a:schemeClr val="dk1"/>
                          </a:solidFill>
                          <a:effectLst/>
                          <a:latin typeface="Segoe UI" panose="020B0502040204020203" pitchFamily="34" charset="0"/>
                          <a:ea typeface="+mn-ea"/>
                          <a:cs typeface="Segoe UI" panose="020B0502040204020203" pitchFamily="34" charset="0"/>
                        </a:rPr>
                        <a:t>New Output file in zip</a:t>
                      </a:r>
                    </a:p>
                  </a:txBody>
                  <a:tcPr marL="9525" marR="9525" marT="9525" marB="0" anchor="b"/>
                </a:tc>
                <a:extLst>
                  <a:ext uri="{0D108BD9-81ED-4DB2-BD59-A6C34878D82A}">
                    <a16:rowId xmlns:a16="http://schemas.microsoft.com/office/drawing/2014/main" val="2312959459"/>
                  </a:ext>
                </a:extLst>
              </a:tr>
            </a:tbl>
          </a:graphicData>
        </a:graphic>
      </p:graphicFrame>
      <p:graphicFrame>
        <p:nvGraphicFramePr>
          <p:cNvPr id="10" name="Table 9">
            <a:extLst>
              <a:ext uri="{FF2B5EF4-FFF2-40B4-BE49-F238E27FC236}">
                <a16:creationId xmlns:a16="http://schemas.microsoft.com/office/drawing/2014/main" id="{2D75BC99-402E-D0FC-1929-521417BD76DA}"/>
              </a:ext>
            </a:extLst>
          </p:cNvPr>
          <p:cNvGraphicFramePr>
            <a:graphicFrameLocks noGrp="1"/>
          </p:cNvGraphicFramePr>
          <p:nvPr>
            <p:extLst>
              <p:ext uri="{D42A27DB-BD31-4B8C-83A1-F6EECF244321}">
                <p14:modId xmlns:p14="http://schemas.microsoft.com/office/powerpoint/2010/main" val="2658085818"/>
              </p:ext>
            </p:extLst>
          </p:nvPr>
        </p:nvGraphicFramePr>
        <p:xfrm>
          <a:off x="380999" y="3731975"/>
          <a:ext cx="8458151" cy="860425"/>
        </p:xfrm>
        <a:graphic>
          <a:graphicData uri="http://schemas.openxmlformats.org/drawingml/2006/table">
            <a:tbl>
              <a:tblPr firstRow="1" bandRow="1">
                <a:tableStyleId>{5C22544A-7EE6-4342-B048-85BDC9FD1C3A}</a:tableStyleId>
              </a:tblPr>
              <a:tblGrid>
                <a:gridCol w="4150311">
                  <a:extLst>
                    <a:ext uri="{9D8B030D-6E8A-4147-A177-3AD203B41FA5}">
                      <a16:colId xmlns:a16="http://schemas.microsoft.com/office/drawing/2014/main" val="2812217740"/>
                    </a:ext>
                  </a:extLst>
                </a:gridCol>
                <a:gridCol w="430784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0">
                <a:tc>
                  <a:txBody>
                    <a:bodyPr/>
                    <a:lstStyle/>
                    <a:p>
                      <a:r>
                        <a:rPr lang="en-US" sz="1050" b="1" i="0" kern="1200" dirty="0">
                          <a:solidFill>
                            <a:schemeClr val="dk1"/>
                          </a:solidFill>
                          <a:effectLst/>
                          <a:latin typeface="Segoe UI" panose="020B0502040204020203" pitchFamily="34" charset="0"/>
                          <a:ea typeface="+mn-ea"/>
                          <a:cs typeface="Segoe UI" panose="020B0502040204020203" pitchFamily="34" charset="0"/>
                        </a:rPr>
                        <a:t>3-Day Highest Price Offered in SCED</a:t>
                      </a:r>
                    </a:p>
                    <a:p>
                      <a:r>
                        <a:rPr lang="en-US" sz="1050" b="0" i="0" u="none" strike="noStrike" dirty="0">
                          <a:solidFill>
                            <a:srgbClr val="000000"/>
                          </a:solidFill>
                          <a:effectLst/>
                          <a:latin typeface="Segoe UI" panose="020B0502040204020203" pitchFamily="34" charset="0"/>
                          <a:cs typeface="Segoe UI" panose="020B0502040204020203" pitchFamily="34" charset="0"/>
                        </a:rPr>
                        <a:t>NP3-916-EX | </a:t>
                      </a:r>
                      <a:r>
                        <a:rPr lang="en-US" sz="1050" b="0" i="0" u="none" strike="noStrike" dirty="0" err="1">
                          <a:solidFill>
                            <a:srgbClr val="000000"/>
                          </a:solidFill>
                          <a:effectLst/>
                          <a:latin typeface="Segoe UI" panose="020B0502040204020203" pitchFamily="34" charset="0"/>
                          <a:cs typeface="Segoe UI" panose="020B0502040204020203" pitchFamily="34" charset="0"/>
                        </a:rPr>
                        <a:t>Rpt</a:t>
                      </a:r>
                      <a:r>
                        <a:rPr lang="en-US" sz="1050" b="0" i="0" u="none" strike="noStrike" dirty="0">
                          <a:solidFill>
                            <a:srgbClr val="000000"/>
                          </a:solidFill>
                          <a:effectLst/>
                          <a:latin typeface="Segoe UI" panose="020B0502040204020203" pitchFamily="34" charset="0"/>
                          <a:cs typeface="Segoe UI" panose="020B0502040204020203" pitchFamily="34" charset="0"/>
                        </a:rPr>
                        <a:t> ID: 13029</a:t>
                      </a:r>
                    </a:p>
                    <a:p>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Remove Batch ID Column</a:t>
                      </a:r>
                    </a:p>
                  </a:txBody>
                  <a:tcPr marL="9525" marR="9525" marT="9525" marB="0"/>
                </a:tc>
                <a:extLst>
                  <a:ext uri="{0D108BD9-81ED-4DB2-BD59-A6C34878D82A}">
                    <a16:rowId xmlns:a16="http://schemas.microsoft.com/office/drawing/2014/main" val="3334708193"/>
                  </a:ext>
                </a:extLst>
              </a:tr>
            </a:tbl>
          </a:graphicData>
        </a:graphic>
      </p:graphicFrame>
      <p:graphicFrame>
        <p:nvGraphicFramePr>
          <p:cNvPr id="13" name="Table 12">
            <a:extLst>
              <a:ext uri="{FF2B5EF4-FFF2-40B4-BE49-F238E27FC236}">
                <a16:creationId xmlns:a16="http://schemas.microsoft.com/office/drawing/2014/main" id="{AC499B33-1000-7070-46F3-2E33914C9428}"/>
              </a:ext>
            </a:extLst>
          </p:cNvPr>
          <p:cNvGraphicFramePr>
            <a:graphicFrameLocks noGrp="1"/>
          </p:cNvGraphicFramePr>
          <p:nvPr>
            <p:extLst>
              <p:ext uri="{D42A27DB-BD31-4B8C-83A1-F6EECF244321}">
                <p14:modId xmlns:p14="http://schemas.microsoft.com/office/powerpoint/2010/main" val="1517276924"/>
              </p:ext>
            </p:extLst>
          </p:nvPr>
        </p:nvGraphicFramePr>
        <p:xfrm>
          <a:off x="380999" y="920591"/>
          <a:ext cx="8458151" cy="2563495"/>
        </p:xfrm>
        <a:graphic>
          <a:graphicData uri="http://schemas.openxmlformats.org/drawingml/2006/table">
            <a:tbl>
              <a:tblPr firstRow="1" bandRow="1">
                <a:tableStyleId>{5C22544A-7EE6-4342-B048-85BDC9FD1C3A}</a:tableStyleId>
              </a:tblPr>
              <a:tblGrid>
                <a:gridCol w="5486401">
                  <a:extLst>
                    <a:ext uri="{9D8B030D-6E8A-4147-A177-3AD203B41FA5}">
                      <a16:colId xmlns:a16="http://schemas.microsoft.com/office/drawing/2014/main" val="2812217740"/>
                    </a:ext>
                  </a:extLst>
                </a:gridCol>
                <a:gridCol w="297175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Report</a:t>
                      </a:r>
                    </a:p>
                  </a:txBody>
                  <a:tcPr/>
                </a:tc>
                <a:tc>
                  <a:txBody>
                    <a:bodyPr/>
                    <a:lstStyle/>
                    <a:p>
                      <a:r>
                        <a:rPr lang="en-US" sz="12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1846218357"/>
                  </a:ext>
                </a:extLst>
              </a:tr>
              <a:tr h="0">
                <a:tc>
                  <a:txBody>
                    <a:bodyPr/>
                    <a:lstStyle/>
                    <a:p>
                      <a:r>
                        <a:rPr lang="en-US" sz="1050" b="1" i="0" kern="1200" dirty="0">
                          <a:solidFill>
                            <a:schemeClr val="dk1"/>
                          </a:solidFill>
                          <a:effectLst/>
                          <a:latin typeface="Segoe UI" panose="020B0502040204020203" pitchFamily="34" charset="0"/>
                          <a:ea typeface="+mn-ea"/>
                          <a:cs typeface="Segoe UI" panose="020B0502040204020203" pitchFamily="34" charset="0"/>
                        </a:rPr>
                        <a:t>3-Day Highest Price AS Offer Selected </a:t>
                      </a:r>
                      <a:r>
                        <a:rPr lang="en-US" sz="1050" b="0" i="0" kern="1200" dirty="0">
                          <a:solidFill>
                            <a:schemeClr val="dk1"/>
                          </a:solidFill>
                          <a:effectLst/>
                          <a:latin typeface="Segoe UI" panose="020B0502040204020203" pitchFamily="34" charset="0"/>
                          <a:ea typeface="+mn-ea"/>
                          <a:cs typeface="Segoe UI" panose="020B0502040204020203" pitchFamily="34" charset="0"/>
                        </a:rPr>
                        <a:t>(previous name)</a:t>
                      </a:r>
                      <a:endParaRPr lang="en-US" sz="1050" b="1"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NP3-915-EX | </a:t>
                      </a:r>
                      <a:r>
                        <a:rPr lang="en-US" sz="1050" b="0" i="0" u="none" strike="noStrike" dirty="0" err="1">
                          <a:solidFill>
                            <a:srgbClr val="000000"/>
                          </a:solidFill>
                          <a:effectLst/>
                          <a:latin typeface="Segoe UI" panose="020B0502040204020203" pitchFamily="34" charset="0"/>
                          <a:cs typeface="Segoe UI" panose="020B0502040204020203" pitchFamily="34" charset="0"/>
                        </a:rPr>
                        <a:t>Rpt</a:t>
                      </a:r>
                      <a:r>
                        <a:rPr lang="en-US" sz="1050" b="0" i="0" u="none" strike="noStrike" dirty="0">
                          <a:solidFill>
                            <a:srgbClr val="000000"/>
                          </a:solidFill>
                          <a:effectLst/>
                          <a:latin typeface="Segoe UI" panose="020B0502040204020203" pitchFamily="34" charset="0"/>
                          <a:cs typeface="Segoe UI" panose="020B0502040204020203" pitchFamily="34" charset="0"/>
                        </a:rPr>
                        <a:t> ID: 13018</a:t>
                      </a:r>
                    </a:p>
                    <a:p>
                      <a:endParaRPr lang="en-US" sz="1050" b="1"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Break Out and Rename</a:t>
                      </a:r>
                    </a:p>
                  </a:txBody>
                  <a:tcPr marL="9525" marR="9525" marT="9525" marB="0"/>
                </a:tc>
                <a:extLst>
                  <a:ext uri="{0D108BD9-81ED-4DB2-BD59-A6C34878D82A}">
                    <a16:rowId xmlns:a16="http://schemas.microsoft.com/office/drawing/2014/main" val="33347081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Segoe UI" panose="020B0502040204020203" pitchFamily="34" charset="0"/>
                          <a:cs typeface="Segoe UI" panose="020B0502040204020203" pitchFamily="34" charset="0"/>
                        </a:rPr>
                        <a:t>3-Day DAM Highest Price AS Offer Selected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NP3-915-EX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Zip File name: </a:t>
                      </a:r>
                      <a:r>
                        <a:rPr lang="en-US" sz="1000" kern="1200" dirty="0">
                          <a:solidFill>
                            <a:schemeClr val="dk1"/>
                          </a:solidFill>
                          <a:latin typeface="Segoe UI" panose="020B0502040204020203" pitchFamily="34" charset="0"/>
                          <a:ea typeface="+mn-ea"/>
                          <a:cs typeface="Segoe UI" panose="020B0502040204020203" pitchFamily="34" charset="0"/>
                        </a:rPr>
                        <a:t>ext.00013018.0000000000000000.YYYYMMDD.HH24missFF3.3_day_DAM_Highest_Price_AS_Offer_Selected.zip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Segoe UI" panose="020B0502040204020203" pitchFamily="34" charset="0"/>
                          <a:cs typeface="Segoe UI" panose="020B0502040204020203" pitchFamily="34" charset="0"/>
                        </a:rPr>
                        <a:t>File within zip: 3d_DAM_Highest_Price_AS_Offer_Selected-DD-MON-YY</a:t>
                      </a:r>
                      <a:endParaRPr lang="en-US" sz="1000" b="1" dirty="0">
                        <a:latin typeface="Segoe UI" panose="020B0502040204020203" pitchFamily="34" charset="0"/>
                        <a:cs typeface="Segoe UI" panose="020B0502040204020203" pitchFamily="34" charset="0"/>
                      </a:endParaRPr>
                    </a:p>
                  </a:txBody>
                  <a:tcPr marL="9525" marR="9525" marT="9525" marB="0"/>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Rename to add DAM to zip and output file</a:t>
                      </a:r>
                    </a:p>
                    <a:p>
                      <a:r>
                        <a:rPr lang="en-US" sz="1050" b="0" i="0" u="none" strike="noStrike" dirty="0">
                          <a:solidFill>
                            <a:srgbClr val="000000"/>
                          </a:solidFill>
                          <a:effectLst/>
                          <a:latin typeface="Segoe UI" panose="020B0502040204020203" pitchFamily="34" charset="0"/>
                          <a:cs typeface="Segoe UI" panose="020B0502040204020203" pitchFamily="34" charset="0"/>
                        </a:rPr>
                        <a:t>Remove SASM Market Type data from report</a:t>
                      </a:r>
                    </a:p>
                    <a:p>
                      <a:r>
                        <a:rPr lang="en-US" sz="1050" b="0" i="0" u="none" strike="noStrike" dirty="0">
                          <a:solidFill>
                            <a:srgbClr val="000000"/>
                          </a:solidFill>
                          <a:effectLst/>
                          <a:latin typeface="Segoe UI" panose="020B0502040204020203" pitchFamily="34" charset="0"/>
                          <a:cs typeface="Segoe UI" panose="020B0502040204020203" pitchFamily="34" charset="0"/>
                        </a:rPr>
                        <a:t>Add AS Only Offers and AS Only Offer Awards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85749999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Segoe UI" panose="020B0502040204020203" pitchFamily="34" charset="0"/>
                          <a:cs typeface="Segoe UI" panose="020B0502040204020203" pitchFamily="34" charset="0"/>
                        </a:rPr>
                        <a:t>3-Day SCED Highest Price AS Offer Selected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NP3-914-EX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25812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Segoe UI" panose="020B0502040204020203" pitchFamily="34" charset="0"/>
                        <a:cs typeface="Segoe UI" panose="020B0502040204020203" pitchFamily="34" charset="0"/>
                      </a:endParaRPr>
                    </a:p>
                  </a:txBody>
                  <a:tcPr marL="9525" marR="9525" marT="9525" marB="0" anchor="b"/>
                </a:tc>
                <a:tc>
                  <a:txBody>
                    <a:bodyPr/>
                    <a:lstStyle/>
                    <a:p>
                      <a:r>
                        <a:rPr lang="en-US" sz="1050" b="0" i="0" u="none" strike="noStrike" dirty="0">
                          <a:solidFill>
                            <a:srgbClr val="000000"/>
                          </a:solidFill>
                          <a:effectLst/>
                          <a:latin typeface="Segoe UI" panose="020B0502040204020203" pitchFamily="34" charset="0"/>
                          <a:cs typeface="Segoe UI" panose="020B0502040204020203" pitchFamily="34" charset="0"/>
                        </a:rPr>
                        <a:t>New Breakout zip file</a:t>
                      </a:r>
                    </a:p>
                  </a:txBody>
                  <a:tcPr marL="9525" marR="9525" marT="9525" marB="0"/>
                </a:tc>
                <a:extLst>
                  <a:ext uri="{0D108BD9-81ED-4DB2-BD59-A6C34878D82A}">
                    <a16:rowId xmlns:a16="http://schemas.microsoft.com/office/drawing/2014/main" val="571525893"/>
                  </a:ext>
                </a:extLst>
              </a:tr>
            </a:tbl>
          </a:graphicData>
        </a:graphic>
      </p:graphicFrame>
    </p:spTree>
    <p:extLst>
      <p:ext uri="{BB962C8B-B14F-4D97-AF65-F5344CB8AC3E}">
        <p14:creationId xmlns:p14="http://schemas.microsoft.com/office/powerpoint/2010/main" val="3760602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 </a:t>
            </a:r>
          </a:p>
          <a:p>
            <a:pPr marL="0" indent="0">
              <a:buNone/>
            </a:pPr>
            <a:endParaRPr lang="en-US" sz="1600" dirty="0">
              <a:effectLst/>
              <a:latin typeface="Segoe UI" panose="020B0502040204020203" pitchFamily="34" charset="0"/>
              <a:ea typeface="Calibri" panose="020F0502020204030204" pitchFamily="34" charset="0"/>
            </a:endParaRPr>
          </a:p>
          <a:p>
            <a:pPr lvl="1"/>
            <a:r>
              <a:rPr lang="en-US" sz="1400" dirty="0">
                <a:latin typeface="Segoe UI" panose="020B0502040204020203" pitchFamily="34" charset="0"/>
                <a:ea typeface="Calibri" panose="020F0502020204030204" pitchFamily="34" charset="0"/>
              </a:rPr>
              <a:t>Target Date 10/15 for the 2/3/7 Day Disclosure Reports</a:t>
            </a:r>
          </a:p>
          <a:p>
            <a:pPr lvl="1"/>
            <a:r>
              <a:rPr lang="en-US" sz="1400" dirty="0">
                <a:effectLst/>
                <a:latin typeface="Segoe UI" panose="020B0502040204020203" pitchFamily="34" charset="0"/>
                <a:ea typeface="Calibri" panose="020F0502020204030204" pitchFamily="34" charset="0"/>
              </a:rPr>
              <a:t>Target </a:t>
            </a:r>
            <a:r>
              <a:rPr lang="en-US" sz="1400" dirty="0">
                <a:latin typeface="Segoe UI" panose="020B0502040204020203" pitchFamily="34" charset="0"/>
                <a:ea typeface="Calibri" panose="020F0502020204030204" pitchFamily="34" charset="0"/>
              </a:rPr>
              <a:t>Date TBD for 60/180 Day Disclosure Reports</a:t>
            </a:r>
            <a:endParaRPr lang="en-US" sz="14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246120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General Information</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190500" y="990600"/>
            <a:ext cx="8763000" cy="5025192"/>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Disclosure and Replicated Data Products will occur at or after Go-Live depending on delivery frequency. These reports will NOT be included in Market Trials.</a:t>
            </a:r>
          </a:p>
          <a:p>
            <a:pPr marL="0" indent="0">
              <a:buNone/>
            </a:pPr>
            <a:endParaRPr lang="en-US" sz="400" dirty="0">
              <a:latin typeface="Segoe UI" panose="020B0502040204020203" pitchFamily="34" charset="0"/>
              <a:ea typeface="Calibri" panose="020F0502020204030204" pitchFamily="34" charset="0"/>
            </a:endParaRPr>
          </a:p>
          <a:p>
            <a:r>
              <a:rPr lang="en-US" sz="1600" dirty="0">
                <a:latin typeface="Segoe UI" panose="020B0502040204020203" pitchFamily="34" charset="0"/>
                <a:ea typeface="Calibri" panose="020F0502020204030204" pitchFamily="34" charset="0"/>
              </a:rPr>
              <a:t>Product changes will consist of new reports, modified reports and report removals</a:t>
            </a:r>
          </a:p>
          <a:p>
            <a:r>
              <a:rPr lang="en-US" sz="1600" dirty="0">
                <a:latin typeface="Segoe UI" panose="020B0502040204020203" pitchFamily="34" charset="0"/>
                <a:ea typeface="Calibri" panose="020F0502020204030204" pitchFamily="34" charset="0"/>
              </a:rPr>
              <a:t>Changes included here are focused on structural changes</a:t>
            </a:r>
          </a:p>
          <a:p>
            <a:pPr lvl="1"/>
            <a:r>
              <a:rPr lang="en-US" sz="1400" dirty="0">
                <a:latin typeface="Segoe UI" panose="020B0502040204020203" pitchFamily="34" charset="0"/>
                <a:ea typeface="Calibri" panose="020F0502020204030204" pitchFamily="34" charset="0"/>
              </a:rPr>
              <a:t>Many products not included in this list will have logic or filter changes for RTC changes</a:t>
            </a:r>
          </a:p>
          <a:p>
            <a:pPr lvl="1"/>
            <a:r>
              <a:rPr lang="en-US" sz="1400" dirty="0">
                <a:latin typeface="Segoe UI" panose="020B0502040204020203" pitchFamily="34" charset="0"/>
                <a:ea typeface="Calibri" panose="020F0502020204030204" pitchFamily="34" charset="0"/>
              </a:rPr>
              <a:t>Example: updated resource statuses</a:t>
            </a:r>
          </a:p>
          <a:p>
            <a:r>
              <a:rPr lang="en-US" sz="1800" dirty="0">
                <a:latin typeface="Segoe UI" panose="020B0502040204020203" pitchFamily="34" charset="0"/>
                <a:ea typeface="Calibri" panose="020F0502020204030204" pitchFamily="34" charset="0"/>
              </a:rPr>
              <a:t>Several products will be delivered Post RTC Go-Live</a:t>
            </a:r>
          </a:p>
          <a:p>
            <a:pPr lvl="1"/>
            <a:r>
              <a:rPr lang="en-US" sz="1400" dirty="0">
                <a:latin typeface="Segoe UI" panose="020B0502040204020203" pitchFamily="34" charset="0"/>
                <a:ea typeface="Calibri" panose="020F0502020204030204" pitchFamily="34" charset="0"/>
              </a:rPr>
              <a:t>Products with a delivery frequency greater than Monthly or a Disclosure period of 60 Days or more</a:t>
            </a:r>
          </a:p>
          <a:p>
            <a:pPr lvl="1"/>
            <a:r>
              <a:rPr lang="en-US" sz="1400" dirty="0">
                <a:latin typeface="Segoe UI" panose="020B0502040204020203" pitchFamily="34" charset="0"/>
                <a:ea typeface="Calibri" panose="020F0502020204030204" pitchFamily="34" charset="0"/>
              </a:rPr>
              <a:t>Information will be provided at a later date</a:t>
            </a:r>
          </a:p>
          <a:p>
            <a:r>
              <a:rPr lang="en-US" sz="1600" dirty="0">
                <a:latin typeface="Segoe UI" panose="020B0502040204020203" pitchFamily="34" charset="0"/>
                <a:ea typeface="Calibri" panose="020F0502020204030204" pitchFamily="34" charset="0"/>
              </a:rPr>
              <a:t>Several Disclosure products are being ‘broken out’ into their respective market types for DAM/ SCED as opposed to being grouped into one zip file</a:t>
            </a:r>
          </a:p>
          <a:p>
            <a:pPr lvl="1"/>
            <a:r>
              <a:rPr lang="en-US" sz="1400" dirty="0">
                <a:latin typeface="Segoe UI" panose="020B0502040204020203" pitchFamily="34" charset="0"/>
                <a:ea typeface="Calibri" panose="020F0502020204030204" pitchFamily="34" charset="0"/>
              </a:rPr>
              <a:t>Reports that do not have structural changes may be included in this breakout but not listed</a:t>
            </a:r>
          </a:p>
          <a:p>
            <a:pPr lvl="1"/>
            <a:r>
              <a:rPr lang="en-US" sz="1400" dirty="0">
                <a:latin typeface="Segoe UI" panose="020B0502040204020203" pitchFamily="34" charset="0"/>
                <a:ea typeface="Calibri" panose="020F0502020204030204" pitchFamily="34" charset="0"/>
              </a:rPr>
              <a:t>DAM reports will be included in the DAM ‘Parent’ zip file</a:t>
            </a:r>
          </a:p>
          <a:p>
            <a:pPr lvl="1"/>
            <a:r>
              <a:rPr lang="en-US" sz="1400" dirty="0">
                <a:latin typeface="Segoe UI" panose="020B0502040204020203" pitchFamily="34" charset="0"/>
                <a:ea typeface="Calibri" panose="020F0502020204030204" pitchFamily="34" charset="0"/>
              </a:rPr>
              <a:t>SCED reports will be included in the SCED ‘Parent’ zip file</a:t>
            </a:r>
          </a:p>
          <a:p>
            <a:r>
              <a:rPr lang="en-US" sz="1600" dirty="0">
                <a:latin typeface="Segoe UI" panose="020B0502040204020203" pitchFamily="34" charset="0"/>
                <a:ea typeface="Calibri" panose="020F0502020204030204" pitchFamily="34" charset="0"/>
              </a:rPr>
              <a:t>SCED Disclosure Products:</a:t>
            </a:r>
          </a:p>
          <a:p>
            <a:pPr lvl="1"/>
            <a:r>
              <a:rPr lang="en-US" sz="1400" dirty="0">
                <a:latin typeface="Segoe UI" panose="020B0502040204020203" pitchFamily="34" charset="0"/>
                <a:ea typeface="Calibri" panose="020F0502020204030204" pitchFamily="34" charset="0"/>
              </a:rPr>
              <a:t>Data must be reported for each SCED execution instead of only the 1st SCED execution of a 15-min settlement interval</a:t>
            </a:r>
          </a:p>
          <a:p>
            <a:pPr lvl="1"/>
            <a:r>
              <a:rPr lang="en-US" sz="1400" dirty="0">
                <a:latin typeface="Segoe UI" panose="020B0502040204020203" pitchFamily="34" charset="0"/>
                <a:ea typeface="Calibri" panose="020F0502020204030204" pitchFamily="34" charset="0"/>
              </a:rPr>
              <a:t>This logic change applies to all SCED Disclosure reports – not just the ones listed here with structural changes</a:t>
            </a:r>
          </a:p>
          <a:p>
            <a:pPr marL="57150" indent="0">
              <a:buNone/>
            </a:pPr>
            <a:endParaRPr lang="en-US" sz="1400" dirty="0">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sz="2400" dirty="0"/>
              <a:t>RTC Report Information: New Non-Disclosure Products</a:t>
            </a:r>
            <a:endParaRPr lang="en-US" dirty="0"/>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5 NEW weekly/monthly Non-Disclosure reporting products:</a:t>
            </a: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68D1035-8D34-90B9-68E4-10F82547ACEE}"/>
              </a:ext>
            </a:extLst>
          </p:cNvPr>
          <p:cNvGraphicFramePr>
            <a:graphicFrameLocks noGrp="1"/>
          </p:cNvGraphicFramePr>
          <p:nvPr>
            <p:extLst>
              <p:ext uri="{D42A27DB-BD31-4B8C-83A1-F6EECF244321}">
                <p14:modId xmlns:p14="http://schemas.microsoft.com/office/powerpoint/2010/main" val="1305064819"/>
              </p:ext>
            </p:extLst>
          </p:nvPr>
        </p:nvGraphicFramePr>
        <p:xfrm>
          <a:off x="381000" y="1765077"/>
          <a:ext cx="8229601" cy="2269206"/>
        </p:xfrm>
        <a:graphic>
          <a:graphicData uri="http://schemas.openxmlformats.org/drawingml/2006/table">
            <a:tbl>
              <a:tblPr>
                <a:tableStyleId>{5C22544A-7EE6-4342-B048-85BDC9FD1C3A}</a:tableStyleId>
              </a:tblPr>
              <a:tblGrid>
                <a:gridCol w="838200">
                  <a:extLst>
                    <a:ext uri="{9D8B030D-6E8A-4147-A177-3AD203B41FA5}">
                      <a16:colId xmlns:a16="http://schemas.microsoft.com/office/drawing/2014/main" val="485906168"/>
                    </a:ext>
                  </a:extLst>
                </a:gridCol>
                <a:gridCol w="4114800">
                  <a:extLst>
                    <a:ext uri="{9D8B030D-6E8A-4147-A177-3AD203B41FA5}">
                      <a16:colId xmlns:a16="http://schemas.microsoft.com/office/drawing/2014/main" val="1843117842"/>
                    </a:ext>
                  </a:extLst>
                </a:gridCol>
                <a:gridCol w="914400">
                  <a:extLst>
                    <a:ext uri="{9D8B030D-6E8A-4147-A177-3AD203B41FA5}">
                      <a16:colId xmlns:a16="http://schemas.microsoft.com/office/drawing/2014/main" val="292265206"/>
                    </a:ext>
                  </a:extLst>
                </a:gridCol>
                <a:gridCol w="609600">
                  <a:extLst>
                    <a:ext uri="{9D8B030D-6E8A-4147-A177-3AD203B41FA5}">
                      <a16:colId xmlns:a16="http://schemas.microsoft.com/office/drawing/2014/main" val="1680795450"/>
                    </a:ext>
                  </a:extLst>
                </a:gridCol>
                <a:gridCol w="914400">
                  <a:extLst>
                    <a:ext uri="{9D8B030D-6E8A-4147-A177-3AD203B41FA5}">
                      <a16:colId xmlns:a16="http://schemas.microsoft.com/office/drawing/2014/main" val="265054529"/>
                    </a:ext>
                  </a:extLst>
                </a:gridCol>
                <a:gridCol w="838201">
                  <a:extLst>
                    <a:ext uri="{9D8B030D-6E8A-4147-A177-3AD203B41FA5}">
                      <a16:colId xmlns:a16="http://schemas.microsoft.com/office/drawing/2014/main" val="3932020666"/>
                    </a:ext>
                  </a:extLst>
                </a:gridCol>
              </a:tblGrid>
              <a:tr h="378201">
                <a:tc>
                  <a:txBody>
                    <a:bodyPr/>
                    <a:lstStyle/>
                    <a:p>
                      <a:pPr algn="l" fontAlgn="b">
                        <a:buNone/>
                      </a:pPr>
                      <a:r>
                        <a:rPr lang="en-US" sz="1200" b="1" i="0" u="none" strike="noStrike" dirty="0">
                          <a:solidFill>
                            <a:srgbClr val="000000"/>
                          </a:solidFill>
                          <a:effectLst/>
                          <a:latin typeface="Aptos Narrow" panose="020B0004020202020204" pitchFamily="34" charset="0"/>
                        </a:rPr>
                        <a:t>Change Type</a:t>
                      </a:r>
                    </a:p>
                  </a:txBody>
                  <a:tcPr marL="7403" marR="7403" marT="7403" marB="0" anchor="b"/>
                </a:tc>
                <a:tc>
                  <a:txBody>
                    <a:bodyPr/>
                    <a:lstStyle/>
                    <a:p>
                      <a:pPr algn="l" fontAlgn="b">
                        <a:buNone/>
                      </a:pPr>
                      <a:r>
                        <a:rPr lang="en-US" sz="1200" b="1" i="0" u="none" strike="noStrike" dirty="0">
                          <a:solidFill>
                            <a:srgbClr val="000000"/>
                          </a:solidFill>
                          <a:effectLst/>
                          <a:latin typeface="Aptos Narrow" panose="020B0004020202020204" pitchFamily="34" charset="0"/>
                        </a:rPr>
                        <a:t>Product Name</a:t>
                      </a:r>
                    </a:p>
                  </a:txBody>
                  <a:tcPr marL="7403" marR="7403" marT="7403"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7403" marR="7403" marT="7403" marB="0" anchor="b"/>
                </a:tc>
                <a:tc>
                  <a:txBody>
                    <a:bodyPr/>
                    <a:lstStyle/>
                    <a:p>
                      <a:pPr algn="l" fontAlgn="b">
                        <a:buNone/>
                      </a:pPr>
                      <a:r>
                        <a:rPr lang="en-US" sz="1200" b="1" i="0" u="sng" strike="noStrike" dirty="0">
                          <a:solidFill>
                            <a:srgbClr val="000000"/>
                          </a:solidFill>
                          <a:effectLst/>
                          <a:latin typeface="Aptos Narrow" panose="020B0004020202020204" pitchFamily="34" charset="0"/>
                        </a:rPr>
                        <a:t>RPT ID</a:t>
                      </a:r>
                    </a:p>
                  </a:txBody>
                  <a:tcPr marL="7403" marR="7403" marT="7403" marB="0" anchor="b"/>
                </a:tc>
                <a:tc>
                  <a:txBody>
                    <a:bodyPr/>
                    <a:lstStyle/>
                    <a:p>
                      <a:pPr algn="l" fontAlgn="b">
                        <a:buNone/>
                      </a:pPr>
                      <a:r>
                        <a:rPr lang="en-US" sz="1200" b="1" i="0" u="sng" strike="noStrike" dirty="0">
                          <a:solidFill>
                            <a:srgbClr val="000000"/>
                          </a:solidFill>
                          <a:effectLst/>
                          <a:latin typeface="Aptos Narrow" panose="020B0004020202020204" pitchFamily="34" charset="0"/>
                        </a:rPr>
                        <a:t>Data Class</a:t>
                      </a:r>
                    </a:p>
                  </a:txBody>
                  <a:tcPr marL="7403" marR="7403" marT="7403" marB="0" anchor="b"/>
                </a:tc>
                <a:tc>
                  <a:txBody>
                    <a:bodyPr/>
                    <a:lstStyle/>
                    <a:p>
                      <a:pPr algn="l" fontAlgn="b">
                        <a:buNone/>
                      </a:pPr>
                      <a:r>
                        <a:rPr lang="en-US" sz="1200" b="1" i="0" u="sng" strike="noStrike" dirty="0">
                          <a:solidFill>
                            <a:srgbClr val="000000"/>
                          </a:solidFill>
                          <a:effectLst/>
                          <a:latin typeface="Aptos Narrow" panose="020B0004020202020204" pitchFamily="34" charset="0"/>
                        </a:rPr>
                        <a:t>Frequency</a:t>
                      </a:r>
                    </a:p>
                  </a:txBody>
                  <a:tcPr marL="7403" marR="7403" marT="7403" marB="0" anchor="b"/>
                </a:tc>
                <a:extLst>
                  <a:ext uri="{0D108BD9-81ED-4DB2-BD59-A6C34878D82A}">
                    <a16:rowId xmlns:a16="http://schemas.microsoft.com/office/drawing/2014/main" val="3111379905"/>
                  </a:ext>
                </a:extLst>
              </a:tr>
              <a:tr h="378201">
                <a:tc>
                  <a:txBody>
                    <a:bodyPr/>
                    <a:lstStyle/>
                    <a:p>
                      <a:pPr algn="l" fontAlgn="b">
                        <a:buNone/>
                      </a:pPr>
                      <a:r>
                        <a:rPr lang="en-US" sz="1200" b="0" i="0" u="none" strike="noStrike" dirty="0">
                          <a:solidFill>
                            <a:srgbClr val="000000"/>
                          </a:solidFill>
                          <a:effectLst/>
                          <a:latin typeface="Aptos Narrow" panose="020B0004020202020204" pitchFamily="34" charset="0"/>
                        </a:rPr>
                        <a:t>NEW</a:t>
                      </a:r>
                    </a:p>
                  </a:txBody>
                  <a:tcPr marL="7403" marR="7403" marT="7403" marB="0" anchor="b"/>
                </a:tc>
                <a:tc>
                  <a:txBody>
                    <a:bodyPr/>
                    <a:lstStyle/>
                    <a:p>
                      <a:pPr algn="l" fontAlgn="b">
                        <a:buNone/>
                      </a:pPr>
                      <a:r>
                        <a:rPr lang="en-US" sz="1200" u="none" strike="noStrike" dirty="0">
                          <a:effectLst/>
                        </a:rPr>
                        <a:t>Monthly ESR Energy Deployment Performance Report</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a:effectLst/>
                        </a:rPr>
                        <a:t>NP8-505-ER</a:t>
                      </a:r>
                      <a:endParaRPr lang="en-US" sz="1200" b="0" i="0" u="none" strike="noStrike">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dirty="0">
                          <a:effectLst/>
                        </a:rPr>
                        <a:t>26622</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a:solidFill>
                            <a:srgbClr val="000000"/>
                          </a:solidFill>
                          <a:effectLst/>
                          <a:latin typeface="Aptos Narrow" panose="020B0004020202020204" pitchFamily="34" charset="0"/>
                        </a:rPr>
                        <a:t>Certified</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Monthly</a:t>
                      </a:r>
                    </a:p>
                  </a:txBody>
                  <a:tcPr marL="7403" marR="7403" marT="7403" marB="0" anchor="b"/>
                </a:tc>
                <a:extLst>
                  <a:ext uri="{0D108BD9-81ED-4DB2-BD59-A6C34878D82A}">
                    <a16:rowId xmlns:a16="http://schemas.microsoft.com/office/drawing/2014/main" val="92254252"/>
                  </a:ext>
                </a:extLst>
              </a:tr>
              <a:tr h="3782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ptos Narrow" panose="020B0004020202020204" pitchFamily="34" charset="0"/>
                        </a:rPr>
                        <a:t>NEW</a:t>
                      </a:r>
                    </a:p>
                  </a:txBody>
                  <a:tcPr marL="7403" marR="7403" marT="7403" marB="0" anchor="b"/>
                </a:tc>
                <a:tc>
                  <a:txBody>
                    <a:bodyPr/>
                    <a:lstStyle/>
                    <a:p>
                      <a:pPr algn="l" fontAlgn="b">
                        <a:buNone/>
                      </a:pPr>
                      <a:r>
                        <a:rPr lang="en-US" sz="1200" u="none" strike="noStrike" dirty="0">
                          <a:effectLst/>
                        </a:rPr>
                        <a:t>Monthly Ancillary Service Deployment Factors</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a:effectLst/>
                        </a:rPr>
                        <a:t>NP5-520-ER</a:t>
                      </a:r>
                      <a:endParaRPr lang="en-US" sz="1200" b="0" i="0" u="none" strike="noStrike">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dirty="0">
                          <a:effectLst/>
                        </a:rPr>
                        <a:t>25822</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Public</a:t>
                      </a: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Monthly</a:t>
                      </a:r>
                    </a:p>
                  </a:txBody>
                  <a:tcPr marL="7403" marR="7403" marT="7403" marB="0" anchor="b"/>
                </a:tc>
                <a:extLst>
                  <a:ext uri="{0D108BD9-81ED-4DB2-BD59-A6C34878D82A}">
                    <a16:rowId xmlns:a16="http://schemas.microsoft.com/office/drawing/2014/main" val="1295411759"/>
                  </a:ext>
                </a:extLst>
              </a:tr>
              <a:tr h="3782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ptos Narrow" panose="020B0004020202020204" pitchFamily="34" charset="0"/>
                        </a:rPr>
                        <a:t>NEW</a:t>
                      </a:r>
                    </a:p>
                  </a:txBody>
                  <a:tcPr marL="7403" marR="7403" marT="7403" marB="0" anchor="b"/>
                </a:tc>
                <a:tc>
                  <a:txBody>
                    <a:bodyPr/>
                    <a:lstStyle/>
                    <a:p>
                      <a:pPr algn="l" fontAlgn="b">
                        <a:buNone/>
                      </a:pPr>
                      <a:r>
                        <a:rPr lang="en-US" sz="1200" u="none" strike="noStrike" dirty="0">
                          <a:effectLst/>
                        </a:rPr>
                        <a:t>Historical Total Capability of Resources Available to Provide Ancillary Services by SCED Interval</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a:effectLst/>
                        </a:rPr>
                        <a:t>NP6-794-ER</a:t>
                      </a:r>
                      <a:endParaRPr lang="en-US" sz="1200" b="0" i="0" u="none" strike="noStrike">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dirty="0">
                          <a:effectLst/>
                        </a:rPr>
                        <a:t>25568</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Public</a:t>
                      </a: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Weekly</a:t>
                      </a:r>
                    </a:p>
                  </a:txBody>
                  <a:tcPr marL="7403" marR="7403" marT="7403" marB="0" anchor="b"/>
                </a:tc>
                <a:extLst>
                  <a:ext uri="{0D108BD9-81ED-4DB2-BD59-A6C34878D82A}">
                    <a16:rowId xmlns:a16="http://schemas.microsoft.com/office/drawing/2014/main" val="2623666067"/>
                  </a:ext>
                </a:extLst>
              </a:tr>
              <a:tr h="3782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ptos Narrow" panose="020B0004020202020204" pitchFamily="34" charset="0"/>
                        </a:rPr>
                        <a:t>NEW</a:t>
                      </a:r>
                    </a:p>
                  </a:txBody>
                  <a:tcPr marL="7403" marR="7403" marT="7403" marB="0" anchor="b"/>
                </a:tc>
                <a:tc>
                  <a:txBody>
                    <a:bodyPr/>
                    <a:lstStyle/>
                    <a:p>
                      <a:pPr algn="l" fontAlgn="b">
                        <a:buNone/>
                      </a:pPr>
                      <a:r>
                        <a:rPr lang="en-US" sz="1200" u="none" strike="noStrike" dirty="0">
                          <a:effectLst/>
                        </a:rPr>
                        <a:t>Historical RTM Clearing Prices for Capacity by SCED Interval </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a:effectLst/>
                        </a:rPr>
                        <a:t>NP6-795-ER</a:t>
                      </a:r>
                      <a:endParaRPr lang="en-US" sz="1200" b="0" i="0" u="none" strike="noStrike">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dirty="0">
                          <a:effectLst/>
                        </a:rPr>
                        <a:t>25569</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Public</a:t>
                      </a: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Weekly</a:t>
                      </a:r>
                    </a:p>
                  </a:txBody>
                  <a:tcPr marL="7403" marR="7403" marT="7403" marB="0" anchor="b"/>
                </a:tc>
                <a:extLst>
                  <a:ext uri="{0D108BD9-81ED-4DB2-BD59-A6C34878D82A}">
                    <a16:rowId xmlns:a16="http://schemas.microsoft.com/office/drawing/2014/main" val="2564224126"/>
                  </a:ext>
                </a:extLst>
              </a:tr>
              <a:tr h="378201">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ptos Narrow" panose="020B0004020202020204" pitchFamily="34" charset="0"/>
                        </a:rPr>
                        <a:t>NEW</a:t>
                      </a:r>
                    </a:p>
                  </a:txBody>
                  <a:tcPr marL="7403" marR="7403" marT="7403" marB="0" anchor="b"/>
                </a:tc>
                <a:tc>
                  <a:txBody>
                    <a:bodyPr/>
                    <a:lstStyle/>
                    <a:p>
                      <a:pPr algn="l" fontAlgn="b">
                        <a:buNone/>
                      </a:pPr>
                      <a:r>
                        <a:rPr lang="en-US" sz="1200" u="none" strike="noStrike" dirty="0">
                          <a:effectLst/>
                        </a:rPr>
                        <a:t>Historical RTM Clearing Prices for Capacity by 15-Minute Settlement Interval</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a:effectLst/>
                        </a:rPr>
                        <a:t>NP6-796-ER</a:t>
                      </a:r>
                      <a:endParaRPr lang="en-US" sz="1200" b="0" i="0" u="none" strike="noStrike">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u="none" strike="noStrike" dirty="0">
                          <a:effectLst/>
                        </a:rPr>
                        <a:t>25570</a:t>
                      </a:r>
                      <a:endParaRPr lang="en-US" sz="1200" b="0" i="0" u="none" strike="noStrike" dirty="0">
                        <a:solidFill>
                          <a:srgbClr val="000000"/>
                        </a:solidFill>
                        <a:effectLst/>
                        <a:latin typeface="Aptos Narrow" panose="020B0004020202020204" pitchFamily="34" charset="0"/>
                      </a:endParaRP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Public</a:t>
                      </a:r>
                    </a:p>
                  </a:txBody>
                  <a:tcPr marL="7403" marR="7403" marT="7403"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Weekly</a:t>
                      </a:r>
                    </a:p>
                  </a:txBody>
                  <a:tcPr marL="7403" marR="7403" marT="7403" marB="0" anchor="b"/>
                </a:tc>
                <a:extLst>
                  <a:ext uri="{0D108BD9-81ED-4DB2-BD59-A6C34878D82A}">
                    <a16:rowId xmlns:a16="http://schemas.microsoft.com/office/drawing/2014/main" val="2548609861"/>
                  </a:ext>
                </a:extLst>
              </a:tr>
            </a:tbl>
          </a:graphicData>
        </a:graphic>
      </p:graphicFrame>
    </p:spTree>
    <p:extLst>
      <p:ext uri="{BB962C8B-B14F-4D97-AF65-F5344CB8AC3E}">
        <p14:creationId xmlns:p14="http://schemas.microsoft.com/office/powerpoint/2010/main" val="1300248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Renames &amp; Break Outs</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228600" y="855981"/>
            <a:ext cx="8648700" cy="5392001"/>
          </a:xfrm>
        </p:spPr>
        <p:txBody>
          <a:bodyPr/>
          <a:lstStyle/>
          <a:p>
            <a:pPr marL="0" indent="0">
              <a:buNone/>
            </a:pPr>
            <a:r>
              <a:rPr lang="en-US" sz="1600" dirty="0">
                <a:effectLst/>
                <a:latin typeface="Segoe UI" panose="020B0502040204020203" pitchFamily="34" charset="0"/>
                <a:ea typeface="Calibri" panose="020F0502020204030204" pitchFamily="34" charset="0"/>
              </a:rPr>
              <a:t>The following reports are listed here for quick reference of name changes – they will be later listed with report modifications</a:t>
            </a:r>
          </a:p>
          <a:p>
            <a:r>
              <a:rPr lang="en-US" sz="1500" dirty="0">
                <a:latin typeface="Segoe UI" panose="020B0502040204020203" pitchFamily="34" charset="0"/>
                <a:ea typeface="Calibri" panose="020F0502020204030204" pitchFamily="34" charset="0"/>
              </a:rPr>
              <a:t>Renamed Products are those that have a new name but the same EMIL ID, Report ID and general purpose</a:t>
            </a:r>
          </a:p>
          <a:p>
            <a:r>
              <a:rPr lang="en-US" sz="1500" dirty="0">
                <a:latin typeface="Segoe UI" panose="020B0502040204020203" pitchFamily="34" charset="0"/>
                <a:ea typeface="Calibri" panose="020F0502020204030204" pitchFamily="34" charset="0"/>
              </a:rPr>
              <a:t>Renames with break outs apply to disclosure reports that were previously ‘all inclusive’ or referred to only one market type within a zipped ‘Parent’ file and are now being modified to reflect the appropriate market type or to break into separate market type ‘Parent’ zip files</a:t>
            </a: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977886365"/>
              </p:ext>
            </p:extLst>
          </p:nvPr>
        </p:nvGraphicFramePr>
        <p:xfrm>
          <a:off x="266700" y="2895600"/>
          <a:ext cx="8610600" cy="1224915"/>
        </p:xfrm>
        <a:graphic>
          <a:graphicData uri="http://schemas.openxmlformats.org/drawingml/2006/table">
            <a:tbl>
              <a:tblPr>
                <a:tableStyleId>{5C22544A-7EE6-4342-B048-85BDC9FD1C3A}</a:tableStyleId>
              </a:tblPr>
              <a:tblGrid>
                <a:gridCol w="838200">
                  <a:extLst>
                    <a:ext uri="{9D8B030D-6E8A-4147-A177-3AD203B41FA5}">
                      <a16:colId xmlns:a16="http://schemas.microsoft.com/office/drawing/2014/main" val="752221144"/>
                    </a:ext>
                  </a:extLst>
                </a:gridCol>
                <a:gridCol w="533400">
                  <a:extLst>
                    <a:ext uri="{9D8B030D-6E8A-4147-A177-3AD203B41FA5}">
                      <a16:colId xmlns:a16="http://schemas.microsoft.com/office/drawing/2014/main" val="4146742910"/>
                    </a:ext>
                  </a:extLst>
                </a:gridCol>
                <a:gridCol w="7239000">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Renames</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NP6-792-ER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13231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Historical Real-Time Price Adders by SCED Interval </a:t>
                      </a:r>
                    </a:p>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(Previously: Historical Real Time ORDC and Reliability Deployment Price Adders and Reserves)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NP6-793-ER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13240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Historical Real-Time Price Adders for 15-minute Settlement Interval</a:t>
                      </a:r>
                    </a:p>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(Previously: Historical Real-Time ORDC and Reliability Deployment Prices for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NP8-385-ER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22069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Monthly Deployment Performance Report for Resource Specific Non-CLRs Providing Non-Spinning Reserve Service</a:t>
                      </a:r>
                    </a:p>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(Previously: Monthly Non-Spin NCLR Performance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bl>
          </a:graphicData>
        </a:graphic>
      </p:graphicFrame>
      <p:graphicFrame>
        <p:nvGraphicFramePr>
          <p:cNvPr id="5" name="Table 4">
            <a:extLst>
              <a:ext uri="{FF2B5EF4-FFF2-40B4-BE49-F238E27FC236}">
                <a16:creationId xmlns:a16="http://schemas.microsoft.com/office/drawing/2014/main" id="{420F2FDA-28D1-FB48-C7A8-E9D18230E61A}"/>
              </a:ext>
            </a:extLst>
          </p:cNvPr>
          <p:cNvGraphicFramePr>
            <a:graphicFrameLocks noGrp="1"/>
          </p:cNvGraphicFramePr>
          <p:nvPr>
            <p:extLst>
              <p:ext uri="{D42A27DB-BD31-4B8C-83A1-F6EECF244321}">
                <p14:modId xmlns:p14="http://schemas.microsoft.com/office/powerpoint/2010/main" val="3335179039"/>
              </p:ext>
            </p:extLst>
          </p:nvPr>
        </p:nvGraphicFramePr>
        <p:xfrm>
          <a:off x="647700" y="4260164"/>
          <a:ext cx="7848600" cy="1983105"/>
        </p:xfrm>
        <a:graphic>
          <a:graphicData uri="http://schemas.openxmlformats.org/drawingml/2006/table">
            <a:tbl>
              <a:tblPr>
                <a:tableStyleId>{5C22544A-7EE6-4342-B048-85BDC9FD1C3A}</a:tableStyleId>
              </a:tblPr>
              <a:tblGrid>
                <a:gridCol w="1299649">
                  <a:extLst>
                    <a:ext uri="{9D8B030D-6E8A-4147-A177-3AD203B41FA5}">
                      <a16:colId xmlns:a16="http://schemas.microsoft.com/office/drawing/2014/main" val="3524577252"/>
                    </a:ext>
                  </a:extLst>
                </a:gridCol>
                <a:gridCol w="617739">
                  <a:extLst>
                    <a:ext uri="{9D8B030D-6E8A-4147-A177-3AD203B41FA5}">
                      <a16:colId xmlns:a16="http://schemas.microsoft.com/office/drawing/2014/main" val="1867231570"/>
                    </a:ext>
                  </a:extLst>
                </a:gridCol>
                <a:gridCol w="5931212">
                  <a:extLst>
                    <a:ext uri="{9D8B030D-6E8A-4147-A177-3AD203B41FA5}">
                      <a16:colId xmlns:a16="http://schemas.microsoft.com/office/drawing/2014/main" val="2314175918"/>
                    </a:ext>
                  </a:extLst>
                </a:gridCol>
              </a:tblGrid>
              <a:tr h="268605">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err="1">
                          <a:effectLst/>
                          <a:latin typeface="Segoe UI" panose="020B0502040204020203" pitchFamily="34" charset="0"/>
                          <a:cs typeface="Segoe UI" panose="020B0502040204020203" pitchFamily="34" charset="0"/>
                        </a:rPr>
                        <a:t>Rpt</a:t>
                      </a:r>
                      <a:r>
                        <a:rPr lang="en-US" sz="1100" b="1" u="sng" strike="noStrike" dirty="0">
                          <a:effectLst/>
                          <a:latin typeface="Segoe UI" panose="020B0502040204020203" pitchFamily="34" charset="0"/>
                          <a:cs typeface="Segoe UI" panose="020B0502040204020203" pitchFamily="34" charset="0"/>
                        </a:rPr>
                        <a:t>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Rename and Break Outs</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96868285"/>
                  </a:ext>
                </a:extLst>
              </a:tr>
              <a:tr h="190500">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NP3-911-ER</a:t>
                      </a:r>
                    </a:p>
                  </a:txBody>
                  <a:tcPr marL="9525" marR="9525" marT="9525" marB="0" anchor="b"/>
                </a:tc>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13057</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Ancillary Services Reports </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(Previous Name)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01168772"/>
                  </a:ext>
                </a:extLst>
              </a:tr>
              <a:tr h="190500">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NP3-911-ER</a:t>
                      </a:r>
                    </a:p>
                  </a:txBody>
                  <a:tcPr marL="9525" marR="9525" marT="9525" marB="0" anchor="b"/>
                </a:tc>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13057</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DAM Ancillary Services Reports</a:t>
                      </a:r>
                    </a:p>
                  </a:txBody>
                  <a:tcPr marL="9525" marR="9525" marT="9525" marB="0" anchor="b"/>
                </a:tc>
                <a:extLst>
                  <a:ext uri="{0D108BD9-81ED-4DB2-BD59-A6C34878D82A}">
                    <a16:rowId xmlns:a16="http://schemas.microsoft.com/office/drawing/2014/main" val="1190662884"/>
                  </a:ext>
                </a:extLst>
              </a:tr>
              <a:tr h="190500">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NP3-906-ER</a:t>
                      </a:r>
                    </a:p>
                  </a:txBody>
                  <a:tcPr marL="9525" marR="9525" marT="9525" marB="0" anchor="b"/>
                </a:tc>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25814</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SCED Ancillary Services Reports (New)</a:t>
                      </a:r>
                    </a:p>
                  </a:txBody>
                  <a:tcPr marL="9525" marR="9525" marT="9525" marB="0" anchor="b"/>
                </a:tc>
                <a:extLst>
                  <a:ext uri="{0D108BD9-81ED-4DB2-BD59-A6C34878D82A}">
                    <a16:rowId xmlns:a16="http://schemas.microsoft.com/office/drawing/2014/main" val="1588553184"/>
                  </a:ext>
                </a:extLst>
              </a:tr>
              <a:tr h="190500">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NP3-908-ER</a:t>
                      </a:r>
                    </a:p>
                  </a:txBody>
                  <a:tcPr marL="9525" marR="9525" marT="9525" marB="0" anchor="b"/>
                </a:tc>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13054</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DAM &amp; SCED Energy Curves </a:t>
                      </a: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(Previous Name)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47814608"/>
                  </a:ext>
                </a:extLst>
              </a:tr>
              <a:tr h="190500">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NP3-908-ER</a:t>
                      </a:r>
                    </a:p>
                  </a:txBody>
                  <a:tcPr marL="9525" marR="9525" marT="9525" marB="0" anchor="b"/>
                </a:tc>
                <a:tc>
                  <a:txBody>
                    <a:bodyPr/>
                    <a:lstStyle/>
                    <a:p>
                      <a:pPr marL="0" algn="l" defTabSz="914400" rtl="0" eaLnBrk="1" fontAlgn="b" latinLnBrk="0" hangingPunct="1">
                        <a:buNone/>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13054</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SCED Energy Curves</a:t>
                      </a:r>
                    </a:p>
                  </a:txBody>
                  <a:tcPr marL="9525" marR="9525" marT="9525" marB="0" anchor="b"/>
                </a:tc>
                <a:extLst>
                  <a:ext uri="{0D108BD9-81ED-4DB2-BD59-A6C34878D82A}">
                    <a16:rowId xmlns:a16="http://schemas.microsoft.com/office/drawing/2014/main" val="2370074459"/>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kern="1200" dirty="0">
                          <a:solidFill>
                            <a:schemeClr val="dk1"/>
                          </a:solidFill>
                          <a:effectLst/>
                          <a:latin typeface="Segoe UI" panose="020B0502040204020203" pitchFamily="34" charset="0"/>
                          <a:ea typeface="+mn-ea"/>
                          <a:cs typeface="Segoe UI" panose="020B0502040204020203" pitchFamily="34" charset="0"/>
                        </a:rPr>
                        <a:t>NP3-907-ER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25813</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2-Day DAM Energy Curves</a:t>
                      </a:r>
                    </a:p>
                  </a:txBody>
                  <a:tcPr marL="9525" marR="9525" marT="9525" marB="0" anchor="b"/>
                </a:tc>
                <a:extLst>
                  <a:ext uri="{0D108BD9-81ED-4DB2-BD59-A6C34878D82A}">
                    <a16:rowId xmlns:a16="http://schemas.microsoft.com/office/drawing/2014/main" val="1142344761"/>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NP3-915-EX</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13018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3-Day Highest Price AS Offer Selected (Previous Name)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371844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NP3-915-EX</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13018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3-Day DAM Highest Price AS Offer Selected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57160184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NP3-314-EX</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25812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3-Day SCED Highest Price AS Offer Selected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928828916"/>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Removals</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04800" y="950798"/>
            <a:ext cx="86106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will be decommissioned with RTC</a:t>
            </a: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r>
              <a:rPr lang="en-US" sz="1800" dirty="0">
                <a:latin typeface="Segoe UI" panose="020B0502040204020203" pitchFamily="34" charset="0"/>
                <a:ea typeface="Calibri" panose="020F0502020204030204" pitchFamily="34" charset="0"/>
              </a:rPr>
              <a:t>The following ‘Child’/Output files will be removed from their ‘Parent’/zip files</a:t>
            </a: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4134867185"/>
              </p:ext>
            </p:extLst>
          </p:nvPr>
        </p:nvGraphicFramePr>
        <p:xfrm>
          <a:off x="647699" y="1524000"/>
          <a:ext cx="6705601" cy="1377315"/>
        </p:xfrm>
        <a:graphic>
          <a:graphicData uri="http://schemas.openxmlformats.org/drawingml/2006/table">
            <a:tbl>
              <a:tblPr>
                <a:tableStyleId>{5C22544A-7EE6-4342-B048-85BDC9FD1C3A}</a:tableStyleId>
              </a:tblPr>
              <a:tblGrid>
                <a:gridCol w="924561">
                  <a:extLst>
                    <a:ext uri="{9D8B030D-6E8A-4147-A177-3AD203B41FA5}">
                      <a16:colId xmlns:a16="http://schemas.microsoft.com/office/drawing/2014/main" val="3092067992"/>
                    </a:ext>
                  </a:extLst>
                </a:gridCol>
                <a:gridCol w="568960">
                  <a:extLst>
                    <a:ext uri="{9D8B030D-6E8A-4147-A177-3AD203B41FA5}">
                      <a16:colId xmlns:a16="http://schemas.microsoft.com/office/drawing/2014/main" val="4064691450"/>
                    </a:ext>
                  </a:extLst>
                </a:gridCol>
                <a:gridCol w="5212080">
                  <a:extLst>
                    <a:ext uri="{9D8B030D-6E8A-4147-A177-3AD203B41FA5}">
                      <a16:colId xmlns:a16="http://schemas.microsoft.com/office/drawing/2014/main" val="56019910"/>
                    </a:ext>
                  </a:extLst>
                </a:gridCol>
              </a:tblGrid>
              <a:tr h="190500">
                <a:tc>
                  <a:txBody>
                    <a:bodyPr/>
                    <a:lstStyle/>
                    <a:p>
                      <a:pPr algn="l" fontAlgn="b"/>
                      <a:r>
                        <a:rPr lang="en-US" sz="1400" b="1" u="sng" strike="noStrike" dirty="0">
                          <a:effectLst/>
                          <a:latin typeface="Segoe UI" panose="020B0502040204020203" pitchFamily="34" charset="0"/>
                          <a:cs typeface="Segoe UI" panose="020B0502040204020203" pitchFamily="34" charset="0"/>
                        </a:rPr>
                        <a:t>EMIL ID</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400" b="1" u="sng" strike="noStrike" dirty="0" err="1">
                          <a:effectLst/>
                          <a:latin typeface="Segoe UI" panose="020B0502040204020203" pitchFamily="34" charset="0"/>
                          <a:cs typeface="Segoe UI" panose="020B0502040204020203" pitchFamily="34" charset="0"/>
                        </a:rPr>
                        <a:t>Rpt</a:t>
                      </a:r>
                      <a:r>
                        <a:rPr lang="en-US" sz="1400" b="1" u="sng" strike="noStrike" dirty="0">
                          <a:effectLst/>
                          <a:latin typeface="Segoe UI" panose="020B0502040204020203" pitchFamily="34" charset="0"/>
                          <a:cs typeface="Segoe UI" panose="020B0502040204020203" pitchFamily="34" charset="0"/>
                        </a:rPr>
                        <a:t> ID</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400" b="1" u="sng" strike="noStrike" dirty="0">
                          <a:effectLst/>
                          <a:latin typeface="Segoe UI" panose="020B0502040204020203" pitchFamily="34" charset="0"/>
                          <a:cs typeface="Segoe UI" panose="020B0502040204020203" pitchFamily="34" charset="0"/>
                        </a:rPr>
                        <a:t>Product Name</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buNone/>
                      </a:pPr>
                      <a:r>
                        <a:rPr lang="en-US" sz="1200" b="0" i="0" u="none" strike="noStrike">
                          <a:solidFill>
                            <a:srgbClr val="000000"/>
                          </a:solidFill>
                          <a:effectLst/>
                          <a:latin typeface="Aptos Narrow" panose="020B0004020202020204" pitchFamily="34" charset="0"/>
                        </a:rPr>
                        <a:t>NP3-990-EX</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15833</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60-Day SASM Disclosure Reports</a:t>
                      </a:r>
                    </a:p>
                  </a:txBody>
                  <a:tcPr marL="9525" marR="9525" marT="9525" marB="0" anchor="b"/>
                </a:tc>
                <a:extLst>
                  <a:ext uri="{0D108BD9-81ED-4DB2-BD59-A6C34878D82A}">
                    <a16:rowId xmlns:a16="http://schemas.microsoft.com/office/drawing/2014/main" val="3030003653"/>
                  </a:ext>
                </a:extLst>
              </a:tr>
              <a:tr h="190500">
                <a:tc>
                  <a:txBody>
                    <a:bodyPr/>
                    <a:lstStyle/>
                    <a:p>
                      <a:pPr algn="l" fontAlgn="b">
                        <a:buNone/>
                      </a:pPr>
                      <a:r>
                        <a:rPr lang="en-US" sz="1200" b="0" i="0" u="none" strike="noStrike">
                          <a:solidFill>
                            <a:srgbClr val="000000"/>
                          </a:solidFill>
                          <a:effectLst/>
                          <a:latin typeface="Aptos Narrow" panose="020B0004020202020204" pitchFamily="34" charset="0"/>
                        </a:rPr>
                        <a:t>NP8-117-ER</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23353</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ERCOT Contingency Reserve Service Performance Report for Generators and CLRs</a:t>
                      </a:r>
                    </a:p>
                  </a:txBody>
                  <a:tcPr marL="9525" marR="9525" marT="9525" marB="0" anchor="b"/>
                </a:tc>
                <a:extLst>
                  <a:ext uri="{0D108BD9-81ED-4DB2-BD59-A6C34878D82A}">
                    <a16:rowId xmlns:a16="http://schemas.microsoft.com/office/drawing/2014/main" val="2452756252"/>
                  </a:ext>
                </a:extLst>
              </a:tr>
              <a:tr h="190500">
                <a:tc>
                  <a:txBody>
                    <a:bodyPr/>
                    <a:lstStyle/>
                    <a:p>
                      <a:pPr algn="l" fontAlgn="b">
                        <a:buNone/>
                      </a:pPr>
                      <a:r>
                        <a:rPr lang="en-US" sz="1200" b="0" i="0" u="none" strike="noStrike">
                          <a:solidFill>
                            <a:srgbClr val="000000"/>
                          </a:solidFill>
                          <a:effectLst/>
                          <a:latin typeface="Aptos Narrow" panose="020B0004020202020204" pitchFamily="34" charset="0"/>
                        </a:rPr>
                        <a:t>NP6-576-ER </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13233</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LOLP Distribution by Season and TOD Block</a:t>
                      </a:r>
                    </a:p>
                  </a:txBody>
                  <a:tcPr marL="9525" marR="9525" marT="9525" marB="0" anchor="b"/>
                </a:tc>
                <a:extLst>
                  <a:ext uri="{0D108BD9-81ED-4DB2-BD59-A6C34878D82A}">
                    <a16:rowId xmlns:a16="http://schemas.microsoft.com/office/drawing/2014/main" val="2697720936"/>
                  </a:ext>
                </a:extLst>
              </a:tr>
              <a:tr h="188595">
                <a:tc>
                  <a:txBody>
                    <a:bodyPr/>
                    <a:lstStyle/>
                    <a:p>
                      <a:pPr algn="l" fontAlgn="b">
                        <a:buNone/>
                      </a:pPr>
                      <a:r>
                        <a:rPr lang="en-US" sz="1200" b="0" i="0" u="none" strike="noStrike">
                          <a:solidFill>
                            <a:srgbClr val="000000"/>
                          </a:solidFill>
                          <a:effectLst/>
                          <a:latin typeface="Aptos Narrow" panose="020B0004020202020204" pitchFamily="34" charset="0"/>
                        </a:rPr>
                        <a:t>NP8-141</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10051</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Monthly Summary Resource Ancillary Service Supply Insufficiency at 14:30</a:t>
                      </a:r>
                    </a:p>
                  </a:txBody>
                  <a:tcPr marL="9525" marR="9525" marT="9525" marB="0" anchor="b"/>
                </a:tc>
                <a:extLst>
                  <a:ext uri="{0D108BD9-81ED-4DB2-BD59-A6C34878D82A}">
                    <a16:rowId xmlns:a16="http://schemas.microsoft.com/office/drawing/2014/main" val="2590993327"/>
                  </a:ext>
                </a:extLst>
              </a:tr>
              <a:tr h="190500">
                <a:tc>
                  <a:txBody>
                    <a:bodyPr/>
                    <a:lstStyle/>
                    <a:p>
                      <a:pPr algn="l" fontAlgn="b">
                        <a:buNone/>
                      </a:pPr>
                      <a:r>
                        <a:rPr lang="en-US" sz="1200" b="0" i="0" u="none" strike="noStrike">
                          <a:solidFill>
                            <a:srgbClr val="000000"/>
                          </a:solidFill>
                          <a:effectLst/>
                          <a:latin typeface="Aptos Narrow" panose="020B0004020202020204" pitchFamily="34" charset="0"/>
                        </a:rPr>
                        <a:t>NP8-140</a:t>
                      </a:r>
                    </a:p>
                  </a:txBody>
                  <a:tcPr marL="9525" marR="9525" marT="9525" marB="0" anchor="b"/>
                </a:tc>
                <a:tc>
                  <a:txBody>
                    <a:bodyPr/>
                    <a:lstStyle/>
                    <a:p>
                      <a:pPr algn="l" fontAlgn="b">
                        <a:buNone/>
                      </a:pPr>
                      <a:r>
                        <a:rPr lang="en-US" sz="1200" b="0" i="0" u="none" strike="noStrike">
                          <a:solidFill>
                            <a:srgbClr val="000000"/>
                          </a:solidFill>
                          <a:effectLst/>
                          <a:latin typeface="Aptos Narrow" panose="020B0004020202020204" pitchFamily="34" charset="0"/>
                        </a:rPr>
                        <a:t>10044</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Monthly Summary of Ancillary Service Supply Responsibility Failure</a:t>
                      </a:r>
                    </a:p>
                  </a:txBody>
                  <a:tcPr marL="9525" marR="9525" marT="9525" marB="0" anchor="b"/>
                </a:tc>
                <a:extLst>
                  <a:ext uri="{0D108BD9-81ED-4DB2-BD59-A6C34878D82A}">
                    <a16:rowId xmlns:a16="http://schemas.microsoft.com/office/drawing/2014/main" val="1472804466"/>
                  </a:ext>
                </a:extLst>
              </a:tr>
              <a:tr h="190500">
                <a:tc>
                  <a:txBody>
                    <a:bodyPr/>
                    <a:lstStyle/>
                    <a:p>
                      <a:pPr algn="l" fontAlgn="b">
                        <a:buNone/>
                      </a:pPr>
                      <a:r>
                        <a:rPr lang="en-US" sz="1200" b="0" i="0" u="none" strike="noStrike" dirty="0">
                          <a:solidFill>
                            <a:srgbClr val="000000"/>
                          </a:solidFill>
                          <a:effectLst/>
                          <a:latin typeface="Aptos Narrow" panose="020B0004020202020204" pitchFamily="34" charset="0"/>
                        </a:rPr>
                        <a:t>NP8-541-ER</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11027</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Responsive Reserve Performance Report for Generators and CLRs</a:t>
                      </a:r>
                    </a:p>
                  </a:txBody>
                  <a:tcPr marL="9525" marR="9525" marT="9525" marB="0" anchor="b"/>
                </a:tc>
                <a:extLst>
                  <a:ext uri="{0D108BD9-81ED-4DB2-BD59-A6C34878D82A}">
                    <a16:rowId xmlns:a16="http://schemas.microsoft.com/office/drawing/2014/main" val="1986521969"/>
                  </a:ext>
                </a:extLst>
              </a:tr>
            </a:tbl>
          </a:graphicData>
        </a:graphic>
      </p:graphicFrame>
      <p:graphicFrame>
        <p:nvGraphicFramePr>
          <p:cNvPr id="6" name="Table 5">
            <a:extLst>
              <a:ext uri="{FF2B5EF4-FFF2-40B4-BE49-F238E27FC236}">
                <a16:creationId xmlns:a16="http://schemas.microsoft.com/office/drawing/2014/main" id="{5099310F-2E98-CBBE-3D72-E80DF8C4254A}"/>
              </a:ext>
            </a:extLst>
          </p:cNvPr>
          <p:cNvGraphicFramePr>
            <a:graphicFrameLocks noGrp="1"/>
          </p:cNvGraphicFramePr>
          <p:nvPr>
            <p:extLst>
              <p:ext uri="{D42A27DB-BD31-4B8C-83A1-F6EECF244321}">
                <p14:modId xmlns:p14="http://schemas.microsoft.com/office/powerpoint/2010/main" val="3744430869"/>
              </p:ext>
            </p:extLst>
          </p:nvPr>
        </p:nvGraphicFramePr>
        <p:xfrm>
          <a:off x="647699" y="3733800"/>
          <a:ext cx="7848601" cy="992505"/>
        </p:xfrm>
        <a:graphic>
          <a:graphicData uri="http://schemas.openxmlformats.org/drawingml/2006/table">
            <a:tbl>
              <a:tblPr>
                <a:tableStyleId>{5C22544A-7EE6-4342-B048-85BDC9FD1C3A}</a:tableStyleId>
              </a:tblPr>
              <a:tblGrid>
                <a:gridCol w="792061">
                  <a:extLst>
                    <a:ext uri="{9D8B030D-6E8A-4147-A177-3AD203B41FA5}">
                      <a16:colId xmlns:a16="http://schemas.microsoft.com/office/drawing/2014/main" val="3996875680"/>
                    </a:ext>
                  </a:extLst>
                </a:gridCol>
                <a:gridCol w="648050">
                  <a:extLst>
                    <a:ext uri="{9D8B030D-6E8A-4147-A177-3AD203B41FA5}">
                      <a16:colId xmlns:a16="http://schemas.microsoft.com/office/drawing/2014/main" val="2444954930"/>
                    </a:ext>
                  </a:extLst>
                </a:gridCol>
                <a:gridCol w="6408490">
                  <a:extLst>
                    <a:ext uri="{9D8B030D-6E8A-4147-A177-3AD203B41FA5}">
                      <a16:colId xmlns:a16="http://schemas.microsoft.com/office/drawing/2014/main" val="977753801"/>
                    </a:ext>
                  </a:extLst>
                </a:gridCol>
              </a:tblGrid>
              <a:tr h="190500">
                <a:tc>
                  <a:txBody>
                    <a:bodyPr/>
                    <a:lstStyle/>
                    <a:p>
                      <a:pPr algn="l" fontAlgn="b"/>
                      <a:r>
                        <a:rPr lang="en-US" sz="1400" b="1" u="sng" strike="noStrike" dirty="0">
                          <a:effectLst/>
                          <a:latin typeface="Segoe UI" panose="020B0502040204020203" pitchFamily="34" charset="0"/>
                          <a:cs typeface="Segoe UI" panose="020B0502040204020203" pitchFamily="34" charset="0"/>
                        </a:rPr>
                        <a:t>EMIL ID</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400" b="1" u="sng" strike="noStrike" dirty="0" err="1">
                          <a:effectLst/>
                          <a:latin typeface="Segoe UI" panose="020B0502040204020203" pitchFamily="34" charset="0"/>
                          <a:cs typeface="Segoe UI" panose="020B0502040204020203" pitchFamily="34" charset="0"/>
                        </a:rPr>
                        <a:t>Rpt</a:t>
                      </a:r>
                      <a:r>
                        <a:rPr lang="en-US" sz="1400" b="1" u="sng" strike="noStrike" dirty="0">
                          <a:effectLst/>
                          <a:latin typeface="Segoe UI" panose="020B0502040204020203" pitchFamily="34" charset="0"/>
                          <a:cs typeface="Segoe UI" panose="020B0502040204020203" pitchFamily="34" charset="0"/>
                        </a:rPr>
                        <a:t> ID</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400" b="1" u="sng" strike="noStrike" dirty="0">
                          <a:effectLst/>
                          <a:latin typeface="Segoe UI" panose="020B0502040204020203" pitchFamily="34" charset="0"/>
                          <a:cs typeface="Segoe UI" panose="020B0502040204020203" pitchFamily="34" charset="0"/>
                        </a:rPr>
                        <a:t>Product Name</a:t>
                      </a:r>
                      <a:endParaRPr lang="en-US" sz="14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60111023"/>
                  </a:ext>
                </a:extLst>
              </a:tr>
              <a:tr h="190500">
                <a:tc>
                  <a:txBody>
                    <a:bodyPr/>
                    <a:lstStyle/>
                    <a:p>
                      <a:pPr algn="l" fontAlgn="b">
                        <a:buNone/>
                      </a:pPr>
                      <a:r>
                        <a:rPr lang="en-US" sz="1200" b="0" i="0" u="none" strike="noStrike" dirty="0">
                          <a:solidFill>
                            <a:srgbClr val="000000"/>
                          </a:solidFill>
                          <a:effectLst/>
                          <a:latin typeface="Aptos Narrow" panose="020B0004020202020204" pitchFamily="34" charset="0"/>
                        </a:rPr>
                        <a:t>NP3-911-ER</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13057</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2-Day DAM Ancillary Services Reports</a:t>
                      </a:r>
                    </a:p>
                  </a:txBody>
                  <a:tcPr marL="9525" marR="9525" marT="9525" marB="0" anchor="b"/>
                </a:tc>
                <a:extLst>
                  <a:ext uri="{0D108BD9-81ED-4DB2-BD59-A6C34878D82A}">
                    <a16:rowId xmlns:a16="http://schemas.microsoft.com/office/drawing/2014/main" val="3740353812"/>
                  </a:ext>
                </a:extLst>
              </a:tr>
              <a:tr h="190500">
                <a:tc>
                  <a:txBody>
                    <a:bodyPr/>
                    <a:lstStyle/>
                    <a:p>
                      <a:pPr algn="l" fontAlgn="b">
                        <a:buNone/>
                      </a:pPr>
                      <a:endParaRPr lang="en-US" sz="12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endParaRPr lang="en-US" sz="12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2-Day Aggregate AS Offers - Remove OFFEC, OFFNS, ONNS output files</a:t>
                      </a:r>
                    </a:p>
                  </a:txBody>
                  <a:tcPr marL="9525" marR="9525" marT="9525" marB="0" anchor="b"/>
                </a:tc>
                <a:extLst>
                  <a:ext uri="{0D108BD9-81ED-4DB2-BD59-A6C34878D82A}">
                    <a16:rowId xmlns:a16="http://schemas.microsoft.com/office/drawing/2014/main" val="2384763659"/>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Aptos Narrow" panose="020B0004020202020204" pitchFamily="34" charset="0"/>
                        </a:rPr>
                        <a:t>NP3-910-ER </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13056</a:t>
                      </a: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2-Day Real Time Gen and Load Data Reports</a:t>
                      </a:r>
                    </a:p>
                  </a:txBody>
                  <a:tcPr marL="9525" marR="9525" marT="9525" marB="0" anchor="b"/>
                </a:tc>
                <a:extLst>
                  <a:ext uri="{0D108BD9-81ED-4DB2-BD59-A6C34878D82A}">
                    <a16:rowId xmlns:a16="http://schemas.microsoft.com/office/drawing/2014/main" val="4104145075"/>
                  </a:ext>
                </a:extLst>
              </a:tr>
              <a:tr h="188595">
                <a:tc>
                  <a:txBody>
                    <a:bodyPr/>
                    <a:lstStyle/>
                    <a:p>
                      <a:pPr algn="l" fontAlgn="b">
                        <a:buNone/>
                      </a:pPr>
                      <a:endParaRPr lang="en-US" sz="12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endParaRPr lang="en-US" sz="12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buNone/>
                      </a:pPr>
                      <a:r>
                        <a:rPr lang="en-US" sz="1200" b="0" i="0" u="none" strike="noStrike" dirty="0">
                          <a:solidFill>
                            <a:srgbClr val="000000"/>
                          </a:solidFill>
                          <a:effectLst/>
                          <a:latin typeface="Aptos Narrow" panose="020B0004020202020204" pitchFamily="34" charset="0"/>
                        </a:rPr>
                        <a:t>2-Day Aggregate Dynamically Scheduled Resources and Loads – Remove 2d_Agg_DSR_Loads output file</a:t>
                      </a:r>
                    </a:p>
                  </a:txBody>
                  <a:tcPr marL="9525" marR="9525" marT="9525" marB="0" anchor="b"/>
                </a:tc>
                <a:extLst>
                  <a:ext uri="{0D108BD9-81ED-4DB2-BD59-A6C34878D82A}">
                    <a16:rowId xmlns:a16="http://schemas.microsoft.com/office/drawing/2014/main" val="3506415737"/>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686800" cy="694285"/>
          </a:xfrm>
        </p:spPr>
        <p:txBody>
          <a:bodyPr/>
          <a:lstStyle/>
          <a:p>
            <a:r>
              <a:rPr lang="en-US" sz="2400" dirty="0"/>
              <a:t>RTC Report Information: Non-Disclosure Report Mods</a:t>
            </a:r>
            <a:endParaRPr lang="en-US" dirty="0"/>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t>
            </a:r>
            <a:r>
              <a:rPr lang="en-US" sz="1800" dirty="0">
                <a:latin typeface="Segoe UI" panose="020B0502040204020203" pitchFamily="34" charset="0"/>
                <a:ea typeface="Calibri" panose="020F0502020204030204" pitchFamily="34" charset="0"/>
              </a:rPr>
              <a:t>will be modified with RTC</a:t>
            </a:r>
            <a:endParaRPr lang="en-US" sz="14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750845349"/>
              </p:ext>
            </p:extLst>
          </p:nvPr>
        </p:nvGraphicFramePr>
        <p:xfrm>
          <a:off x="304800" y="1633183"/>
          <a:ext cx="8534400" cy="2726055"/>
        </p:xfrm>
        <a:graphic>
          <a:graphicData uri="http://schemas.openxmlformats.org/drawingml/2006/table">
            <a:tbl>
              <a:tblPr>
                <a:tableStyleId>{5C22544A-7EE6-4342-B048-85BDC9FD1C3A}</a:tableStyleId>
              </a:tblPr>
              <a:tblGrid>
                <a:gridCol w="922638">
                  <a:extLst>
                    <a:ext uri="{9D8B030D-6E8A-4147-A177-3AD203B41FA5}">
                      <a16:colId xmlns:a16="http://schemas.microsoft.com/office/drawing/2014/main" val="752221144"/>
                    </a:ext>
                  </a:extLst>
                </a:gridCol>
                <a:gridCol w="615092">
                  <a:extLst>
                    <a:ext uri="{9D8B030D-6E8A-4147-A177-3AD203B41FA5}">
                      <a16:colId xmlns:a16="http://schemas.microsoft.com/office/drawing/2014/main" val="4146742910"/>
                    </a:ext>
                  </a:extLst>
                </a:gridCol>
                <a:gridCol w="922638">
                  <a:extLst>
                    <a:ext uri="{9D8B030D-6E8A-4147-A177-3AD203B41FA5}">
                      <a16:colId xmlns:a16="http://schemas.microsoft.com/office/drawing/2014/main" val="279891872"/>
                    </a:ext>
                  </a:extLst>
                </a:gridCol>
                <a:gridCol w="6074032">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NP6-792-ER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13231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Historical Real-Time Price Adders by SCED Interval </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(Previously: Historical Real Time ORDC and Reliability Deployment Price Adders and Reserves)</a:t>
                      </a:r>
                    </a:p>
                  </a:txBody>
                  <a:tcPr marL="9525" marR="9525" marT="9525" marB="0" anchor="b"/>
                </a:tc>
                <a:extLst>
                  <a:ext uri="{0D108BD9-81ED-4DB2-BD59-A6C34878D82A}">
                    <a16:rowId xmlns:a16="http://schemas.microsoft.com/office/drawing/2014/main" val="2844004222"/>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NP6-793-ER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13240</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Historical Real-Time Price Adders for 15-minute Settlement Interval</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(Previously: Historical Real-Time ORDC and Reliability Deployment Prices for 15-minute Settlement Interval)</a:t>
                      </a:r>
                    </a:p>
                  </a:txBody>
                  <a:tcPr marL="9525" marR="9525" marT="9525" marB="0" anchor="b"/>
                </a:tc>
                <a:extLst>
                  <a:ext uri="{0D108BD9-81ED-4DB2-BD59-A6C34878D82A}">
                    <a16:rowId xmlns:a16="http://schemas.microsoft.com/office/drawing/2014/main" val="2839217524"/>
                  </a:ext>
                </a:extLst>
              </a:tr>
              <a:tr h="190500">
                <a:tc>
                  <a:txBody>
                    <a:bodyPr/>
                    <a:lstStyle/>
                    <a:p>
                      <a:pPr algn="l" fontAlgn="b">
                        <a:buNone/>
                      </a:pPr>
                      <a:r>
                        <a:rPr lang="en-US" sz="1100" b="0" i="0" u="none" strike="noStrike" dirty="0">
                          <a:solidFill>
                            <a:srgbClr val="000000"/>
                          </a:solidFill>
                          <a:effectLst/>
                          <a:latin typeface="Aptos Narrow" panose="020B0004020202020204" pitchFamily="34" charset="0"/>
                        </a:rPr>
                        <a:t>NP8-385-ER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22069</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Monthly Deployment Performance Report for Resource Specific Non-CLRs Providing Non-Spinning Reserve Service</a:t>
                      </a:r>
                      <a:br>
                        <a:rPr lang="en-US" sz="1100" b="0" i="0" u="none" strike="noStrike" dirty="0">
                          <a:solidFill>
                            <a:srgbClr val="000000"/>
                          </a:solidFill>
                          <a:effectLst/>
                          <a:latin typeface="Aptos Narrow" panose="020B0004020202020204" pitchFamily="34" charset="0"/>
                        </a:rPr>
                      </a:br>
                      <a:r>
                        <a:rPr lang="en-US" sz="1100" b="0" i="0" u="none" strike="noStrike" dirty="0">
                          <a:solidFill>
                            <a:srgbClr val="000000"/>
                          </a:solidFill>
                          <a:effectLst/>
                          <a:latin typeface="Aptos Narrow" panose="020B0004020202020204" pitchFamily="34" charset="0"/>
                        </a:rPr>
                        <a:t>(Previously: Monthly Non-Spin NCLR Performance Report)</a:t>
                      </a:r>
                    </a:p>
                  </a:txBody>
                  <a:tcPr marL="9525" marR="9525" marT="9525" marB="0" anchor="b"/>
                </a:tc>
                <a:extLst>
                  <a:ext uri="{0D108BD9-81ED-4DB2-BD59-A6C34878D82A}">
                    <a16:rowId xmlns:a16="http://schemas.microsoft.com/office/drawing/2014/main" val="1491873586"/>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NP3-108</a:t>
                      </a:r>
                    </a:p>
                  </a:txBody>
                  <a:tcPr marL="9525" marR="9525" marT="9525" marB="0" anchor="b"/>
                </a:tc>
                <a:tc>
                  <a:txBody>
                    <a:bodyPr/>
                    <a:lstStyle/>
                    <a:p>
                      <a:pPr algn="l" fontAlgn="b">
                        <a:buNone/>
                      </a:pPr>
                      <a:r>
                        <a:rPr lang="en-US" sz="1100" b="0" i="0" u="none" strike="noStrike">
                          <a:solidFill>
                            <a:srgbClr val="000000"/>
                          </a:solidFill>
                          <a:effectLst/>
                          <a:latin typeface="Aptos Narrow" panose="020B0004020202020204" pitchFamily="34" charset="0"/>
                        </a:rPr>
                        <a:t>13242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a:solidFill>
                            <a:srgbClr val="000000"/>
                          </a:solidFill>
                          <a:effectLst/>
                          <a:latin typeface="Aptos Narrow" panose="020B0004020202020204" pitchFamily="34" charset="0"/>
                        </a:rPr>
                        <a:t>Monthly ERCOT Demand Response from Load Resources</a:t>
                      </a:r>
                    </a:p>
                  </a:txBody>
                  <a:tcPr marL="9525" marR="9525" marT="9525" marB="0" anchor="b"/>
                </a:tc>
                <a:extLst>
                  <a:ext uri="{0D108BD9-81ED-4DB2-BD59-A6C34878D82A}">
                    <a16:rowId xmlns:a16="http://schemas.microsoft.com/office/drawing/2014/main" val="2562758044"/>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NP4-765-ER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23794</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a:solidFill>
                            <a:srgbClr val="000000"/>
                          </a:solidFill>
                          <a:effectLst/>
                          <a:latin typeface="Aptos Narrow" panose="020B0004020202020204" pitchFamily="34" charset="0"/>
                        </a:rPr>
                        <a:t>ESR Integration Report</a:t>
                      </a:r>
                    </a:p>
                  </a:txBody>
                  <a:tcPr marL="9525" marR="9525" marT="9525" marB="0" anchor="b"/>
                </a:tc>
                <a:extLst>
                  <a:ext uri="{0D108BD9-81ED-4DB2-BD59-A6C34878D82A}">
                    <a16:rowId xmlns:a16="http://schemas.microsoft.com/office/drawing/2014/main" val="1608188977"/>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NP8-383</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11026</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a:solidFill>
                            <a:srgbClr val="000000"/>
                          </a:solidFill>
                          <a:effectLst/>
                          <a:latin typeface="Aptos Narrow" panose="020B0004020202020204" pitchFamily="34" charset="0"/>
                        </a:rPr>
                        <a:t>Monthly Non-Spin Generation Performance Report</a:t>
                      </a:r>
                    </a:p>
                  </a:txBody>
                  <a:tcPr marL="9525" marR="9525" marT="9525" marB="0" anchor="b"/>
                </a:tc>
                <a:extLst>
                  <a:ext uri="{0D108BD9-81ED-4DB2-BD59-A6C34878D82A}">
                    <a16:rowId xmlns:a16="http://schemas.microsoft.com/office/drawing/2014/main" val="3760194319"/>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NP8-500-ER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13225</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Monthly CLR Energy Deployment Performance Report</a:t>
                      </a:r>
                    </a:p>
                  </a:txBody>
                  <a:tcPr marL="9525" marR="9525" marT="9525" marB="0" anchor="b"/>
                </a:tc>
                <a:extLst>
                  <a:ext uri="{0D108BD9-81ED-4DB2-BD59-A6C34878D82A}">
                    <a16:rowId xmlns:a16="http://schemas.microsoft.com/office/drawing/2014/main" val="601843224"/>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NP8-501-ER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11022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a:solidFill>
                            <a:srgbClr val="000000"/>
                          </a:solidFill>
                          <a:effectLst/>
                          <a:latin typeface="Aptos Narrow" panose="020B0004020202020204" pitchFamily="34" charset="0"/>
                        </a:rPr>
                        <a:t>Monthly Generation Resource Energy Deployment Performance Report</a:t>
                      </a:r>
                    </a:p>
                  </a:txBody>
                  <a:tcPr marL="9525" marR="9525" marT="9525" marB="0" anchor="b"/>
                </a:tc>
                <a:extLst>
                  <a:ext uri="{0D108BD9-81ED-4DB2-BD59-A6C34878D82A}">
                    <a16:rowId xmlns:a16="http://schemas.microsoft.com/office/drawing/2014/main" val="945936516"/>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NP8-544-ER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23363</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sng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Monthly Deployment Performance QSE Summary Report for Non-CLRs Providing RRS and ECRS</a:t>
                      </a:r>
                    </a:p>
                  </a:txBody>
                  <a:tcPr marL="9525" marR="9525" marT="9525" marB="0" anchor="b"/>
                </a:tc>
                <a:extLst>
                  <a:ext uri="{0D108BD9-81ED-4DB2-BD59-A6C34878D82A}">
                    <a16:rowId xmlns:a16="http://schemas.microsoft.com/office/drawing/2014/main" val="4104433009"/>
                  </a:ext>
                </a:extLst>
              </a:tr>
              <a:tr h="190500">
                <a:tc>
                  <a:txBody>
                    <a:bodyPr/>
                    <a:lstStyle/>
                    <a:p>
                      <a:pPr algn="l" fontAlgn="b">
                        <a:buNone/>
                      </a:pPr>
                      <a:r>
                        <a:rPr lang="en-US" sz="1100" b="0" i="0" u="none" strike="noStrike">
                          <a:solidFill>
                            <a:srgbClr val="000000"/>
                          </a:solidFill>
                          <a:effectLst/>
                          <a:latin typeface="Aptos Narrow" panose="020B0004020202020204" pitchFamily="34" charset="0"/>
                        </a:rPr>
                        <a:t>NP8-545-ER</a:t>
                      </a:r>
                    </a:p>
                  </a:txBody>
                  <a:tcPr marL="9525" marR="9525" marT="9525" marB="0" anchor="b"/>
                </a:tc>
                <a:tc>
                  <a:txBody>
                    <a:bodyPr/>
                    <a:lstStyle/>
                    <a:p>
                      <a:pPr algn="l" fontAlgn="b">
                        <a:buNone/>
                      </a:pPr>
                      <a:r>
                        <a:rPr lang="en-US" sz="1100" b="0" i="0" u="none" strike="noStrike" dirty="0">
                          <a:solidFill>
                            <a:srgbClr val="000000"/>
                          </a:solidFill>
                          <a:effectLst/>
                          <a:latin typeface="Aptos Narrow" panose="020B0004020202020204" pitchFamily="34" charset="0"/>
                        </a:rPr>
                        <a:t>23263</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buNone/>
                      </a:pPr>
                      <a:r>
                        <a:rPr lang="en-US" sz="1100" b="0" i="0" u="none" strike="noStrike" dirty="0">
                          <a:solidFill>
                            <a:srgbClr val="000000"/>
                          </a:solidFill>
                          <a:effectLst/>
                          <a:latin typeface="Aptos Narrow" panose="020B0004020202020204" pitchFamily="34" charset="0"/>
                        </a:rPr>
                        <a:t>Monthly Deployment Performance Report for Resource Specific Non-CLRs Providing RRS and ECRS</a:t>
                      </a:r>
                    </a:p>
                  </a:txBody>
                  <a:tcPr marL="9525" marR="9525" marT="9525" marB="0" anchor="b"/>
                </a:tc>
                <a:extLst>
                  <a:ext uri="{0D108BD9-81ED-4DB2-BD59-A6C34878D82A}">
                    <a16:rowId xmlns:a16="http://schemas.microsoft.com/office/drawing/2014/main" val="2272679980"/>
                  </a:ext>
                </a:extLst>
              </a:tr>
            </a:tbl>
          </a:graphicData>
        </a:graphic>
      </p:graphicFrame>
    </p:spTree>
    <p:extLst>
      <p:ext uri="{BB962C8B-B14F-4D97-AF65-F5344CB8AC3E}">
        <p14:creationId xmlns:p14="http://schemas.microsoft.com/office/powerpoint/2010/main" val="240268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Report Impact Summary: Modifications</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574626626"/>
              </p:ext>
            </p:extLst>
          </p:nvPr>
        </p:nvGraphicFramePr>
        <p:xfrm>
          <a:off x="228600" y="762000"/>
          <a:ext cx="8686798" cy="5560695"/>
        </p:xfrm>
        <a:graphic>
          <a:graphicData uri="http://schemas.openxmlformats.org/drawingml/2006/table">
            <a:tbl>
              <a:tblPr firstRow="1" bandRow="1">
                <a:tableStyleId>{5C22544A-7EE6-4342-B048-85BDC9FD1C3A}</a:tableStyleId>
              </a:tblPr>
              <a:tblGrid>
                <a:gridCol w="5506810">
                  <a:extLst>
                    <a:ext uri="{9D8B030D-6E8A-4147-A177-3AD203B41FA5}">
                      <a16:colId xmlns:a16="http://schemas.microsoft.com/office/drawing/2014/main" val="1446383811"/>
                    </a:ext>
                  </a:extLst>
                </a:gridCol>
                <a:gridCol w="1198790">
                  <a:extLst>
                    <a:ext uri="{9D8B030D-6E8A-4147-A177-3AD203B41FA5}">
                      <a16:colId xmlns:a16="http://schemas.microsoft.com/office/drawing/2014/main" val="3147703138"/>
                    </a:ext>
                  </a:extLst>
                </a:gridCol>
                <a:gridCol w="817788">
                  <a:extLst>
                    <a:ext uri="{9D8B030D-6E8A-4147-A177-3AD203B41FA5}">
                      <a16:colId xmlns:a16="http://schemas.microsoft.com/office/drawing/2014/main" val="3285038702"/>
                    </a:ext>
                  </a:extLst>
                </a:gridCol>
                <a:gridCol w="1163410">
                  <a:extLst>
                    <a:ext uri="{9D8B030D-6E8A-4147-A177-3AD203B41FA5}">
                      <a16:colId xmlns:a16="http://schemas.microsoft.com/office/drawing/2014/main" val="2890874032"/>
                    </a:ext>
                  </a:extLst>
                </a:gridCol>
              </a:tblGrid>
              <a:tr h="12319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Removed Columns</a:t>
                      </a:r>
                    </a:p>
                  </a:txBody>
                  <a:tcPr/>
                </a:tc>
                <a:tc hMerge="1">
                  <a:txBody>
                    <a:bodyPr/>
                    <a:lstStyle/>
                    <a:p>
                      <a:endParaRPr lang="en-US"/>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Historical Real-Time Price Adders by SCED Interval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(Previously: Historical Real Time ORDC and Reliability Deployment Price Adders and Reserves)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NP6-792-ER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13231</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Report rename, file rename, and report column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rpt.00013231.0000000000000000.YYYYMMDD.HH24missFF3.HIST_RT_SCED_PRC_ADDR_YYYY.zip</a:t>
                      </a:r>
                    </a:p>
                    <a:p>
                      <a:pPr algn="l" fontAlgn="b"/>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within Zip: HIST_RT_SCED_PRC_ADDR_YYYY.xlsx</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RTCST30HSL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RTOLHASL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txBody>
                  <a:tcPr marL="9525" marR="9525" marT="9525" marB="0"/>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Historical Real-Time Price Adders for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(Previously: Historical Real-Time ORDC and Reliability Deployment Prices for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NP6-793-ER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13240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Summary: Report rename, file rename, and report column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rpt.13240.0000000000000000.YYYYMMDD.HHMISSsss.HIST_RT15MPRICEADDER_YYYY.zip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 HIST_RT15MPRICEADDER_YYYY.XLSX</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RTRDPRU</a:t>
                      </a:r>
                    </a:p>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RTRDPRD</a:t>
                      </a:r>
                    </a:p>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RTRDPRRS</a:t>
                      </a:r>
                    </a:p>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RTRDPECR</a:t>
                      </a:r>
                    </a:p>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RTRDPNS</a:t>
                      </a:r>
                    </a:p>
                  </a:txBody>
                  <a:tcPr marL="9525" marR="9525" marT="9525" marB="0"/>
                </a:tc>
                <a:tc gridSpan="2">
                  <a:txBody>
                    <a:bodyPr/>
                    <a:lstStyle/>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RTRSVPOR</a:t>
                      </a:r>
                    </a:p>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RTRSVPOFF</a:t>
                      </a:r>
                    </a:p>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RTRDP</a:t>
                      </a:r>
                    </a:p>
                  </a:txBody>
                  <a:tcPr marL="9525" marR="9525" marT="9525" marB="0"/>
                </a:tc>
                <a:tc hMerge="1">
                  <a:txBody>
                    <a:bodyPr/>
                    <a:lstStyle/>
                    <a:p>
                      <a:pPr algn="l"/>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8495255"/>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Deployment Performance Report for Resource Specific Non-CLRs Providing Non-Spinning Reserve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(Previously: Monthly Non-Spin NCLR Performance Report)</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NP8-385-ER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22069</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Report rename, report column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rpt.00022069.DUNSNUMBER.YYYYMMDD.HHMMSS.NS_NCLR_PERF_M.xlsx</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3">
                  <a:txBody>
                    <a:bodyPr/>
                    <a:lstStyle/>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Removed the following columns: </a:t>
                      </a:r>
                    </a:p>
                    <a:p>
                      <a:pPr algn="l"/>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Resource Status at Time of Deployment</a:t>
                      </a:r>
                    </a:p>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NSRS Schedule Change Within 1 Minute</a:t>
                      </a:r>
                    </a:p>
                    <a:p>
                      <a:pPr algn="l"/>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Resource Return to Service Performance</a:t>
                      </a:r>
                    </a:p>
                  </a:txBody>
                  <a:tcPr marL="9525" marR="9525" marT="9525" marB="0"/>
                </a:tc>
                <a:tc hMerge="1">
                  <a:txBody>
                    <a:bodyPr/>
                    <a:lstStyle/>
                    <a:p>
                      <a:endParaRPr dirty="0"/>
                    </a:p>
                  </a:txBody>
                  <a:tcPr marL="9525" marR="9525" marT="9525" marB="0"/>
                </a:tc>
                <a:tc hMerge="1">
                  <a:txBody>
                    <a:bodyPr/>
                    <a:lstStyle/>
                    <a:p>
                      <a:pPr algn="l"/>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14833729"/>
                  </a:ext>
                </a:extLst>
              </a:tr>
            </a:tbl>
          </a:graphicData>
        </a:graphic>
      </p:graphicFrame>
    </p:spTree>
    <p:extLst>
      <p:ext uri="{BB962C8B-B14F-4D97-AF65-F5344CB8AC3E}">
        <p14:creationId xmlns:p14="http://schemas.microsoft.com/office/powerpoint/2010/main" val="304961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0EF6D5-D9E2-EEA8-7E4A-D5BBD383EE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B23959-82EE-30AE-6FA5-3A85EB6AE9F8}"/>
              </a:ext>
            </a:extLst>
          </p:cNvPr>
          <p:cNvSpPr>
            <a:spLocks noGrp="1"/>
          </p:cNvSpPr>
          <p:nvPr>
            <p:ph type="title"/>
          </p:nvPr>
        </p:nvSpPr>
        <p:spPr>
          <a:xfrm>
            <a:off x="381000" y="243682"/>
            <a:ext cx="8458200" cy="594518"/>
          </a:xfrm>
        </p:spPr>
        <p:txBody>
          <a:bodyPr/>
          <a:lstStyle/>
          <a:p>
            <a:r>
              <a:rPr lang="en-US" dirty="0"/>
              <a:t>Report Impact Summary: Modifications</a:t>
            </a:r>
          </a:p>
        </p:txBody>
      </p:sp>
      <p:sp>
        <p:nvSpPr>
          <p:cNvPr id="4" name="Slide Number Placeholder 3">
            <a:extLst>
              <a:ext uri="{FF2B5EF4-FFF2-40B4-BE49-F238E27FC236}">
                <a16:creationId xmlns:a16="http://schemas.microsoft.com/office/drawing/2014/main" id="{D420CC8D-2B1F-A18D-3580-4FD17C4E1F2B}"/>
              </a:ext>
            </a:extLst>
          </p:cNvPr>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7" name="Table 6">
            <a:extLst>
              <a:ext uri="{FF2B5EF4-FFF2-40B4-BE49-F238E27FC236}">
                <a16:creationId xmlns:a16="http://schemas.microsoft.com/office/drawing/2014/main" id="{F6D0380F-9DAB-DC69-AFFE-82C9F1F25F4C}"/>
              </a:ext>
            </a:extLst>
          </p:cNvPr>
          <p:cNvGraphicFramePr>
            <a:graphicFrameLocks/>
          </p:cNvGraphicFramePr>
          <p:nvPr>
            <p:extLst>
              <p:ext uri="{D42A27DB-BD31-4B8C-83A1-F6EECF244321}">
                <p14:modId xmlns:p14="http://schemas.microsoft.com/office/powerpoint/2010/main" val="634771577"/>
              </p:ext>
            </p:extLst>
          </p:nvPr>
        </p:nvGraphicFramePr>
        <p:xfrm>
          <a:off x="342900" y="838200"/>
          <a:ext cx="8534400" cy="4326255"/>
        </p:xfrm>
        <a:graphic>
          <a:graphicData uri="http://schemas.openxmlformats.org/drawingml/2006/table">
            <a:tbl>
              <a:tblPr firstRow="1" bandRow="1">
                <a:tableStyleId>{5C22544A-7EE6-4342-B048-85BDC9FD1C3A}</a:tableStyleId>
              </a:tblPr>
              <a:tblGrid>
                <a:gridCol w="5333999">
                  <a:extLst>
                    <a:ext uri="{9D8B030D-6E8A-4147-A177-3AD203B41FA5}">
                      <a16:colId xmlns:a16="http://schemas.microsoft.com/office/drawing/2014/main" val="1446383811"/>
                    </a:ext>
                  </a:extLst>
                </a:gridCol>
                <a:gridCol w="3200401">
                  <a:extLst>
                    <a:ext uri="{9D8B030D-6E8A-4147-A177-3AD203B41FA5}">
                      <a16:colId xmlns:a16="http://schemas.microsoft.com/office/drawing/2014/main" val="3147703138"/>
                    </a:ext>
                  </a:extLst>
                </a:gridCol>
              </a:tblGrid>
              <a:tr h="12319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Column Changes</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ESR Integration Report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NP4-765-ER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23794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New output section and logic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rpt.000XXXXX.0000000000000000.YYYYMMDD. HH24missFF3.ESRIntegrationReport.pdf</a:t>
                      </a:r>
                    </a:p>
                    <a:p>
                      <a:pPr algn="l" fontAlgn="b"/>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Add All Time Record section for ESRs</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Record Max MW stats</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ESR Discharge Generation</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ESR Charge Load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Record Penetration stats</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ESR Discharge Penetration</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ESR Charge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Genetration</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Non-Spin Generation Performance Report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NP8-383-ER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11026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Column Removal</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rpt.00013224.0000000000000000.YYYYMMDD. HH24missFF3.NS_PERF_M.zip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 NS_PERF_M</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algn="l" defTabSz="914400" rtl="0" eaLnBrk="1" latinLnBrk="0" hangingPunct="1"/>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Remove 'Resource Schedule Update Performance' column</a:t>
                      </a:r>
                    </a:p>
                  </a:txBody>
                  <a:tcPr marL="9525" marR="9525" marT="9525" marB="0"/>
                </a:tc>
                <a:extLst>
                  <a:ext uri="{0D108BD9-81ED-4DB2-BD59-A6C34878D82A}">
                    <a16:rowId xmlns:a16="http://schemas.microsoft.com/office/drawing/2014/main" val="868495255"/>
                  </a:ext>
                </a:extLst>
              </a:tr>
              <a:tr h="370840">
                <a:tc gridSpan="2">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ERCOT Demand Response from Load Resources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NP3-108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13242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Logic changes, CLR/NCLR now split across two tabs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 A/S Responsibility is discontinued and replaced with A/S Resource Awards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rpt.00013242.0000000000000000.yyyymmdd.HH24missFF3.Monthly_ERCOT_LoadResourceDR_YY_MM.xlsx</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within Zip: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Monthly_ERCOT_LoadResourceDR_YY_MM</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hMerge="1">
                  <a:txBody>
                    <a:bodyPr/>
                    <a:lstStyle/>
                    <a:p>
                      <a:pPr marL="0" algn="l" defTabSz="914400" rtl="0" eaLnBrk="1" latinLnBrk="0" hangingPunct="1"/>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518018823"/>
                  </a:ext>
                </a:extLst>
              </a:tr>
            </a:tbl>
          </a:graphicData>
        </a:graphic>
      </p:graphicFrame>
    </p:spTree>
    <p:extLst>
      <p:ext uri="{BB962C8B-B14F-4D97-AF65-F5344CB8AC3E}">
        <p14:creationId xmlns:p14="http://schemas.microsoft.com/office/powerpoint/2010/main" val="386450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B4FD98-39AF-9E61-0D0F-709C1AF580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A626D3-36B8-2F41-7051-D40286343B80}"/>
              </a:ext>
            </a:extLst>
          </p:cNvPr>
          <p:cNvSpPr>
            <a:spLocks noGrp="1"/>
          </p:cNvSpPr>
          <p:nvPr>
            <p:ph type="title"/>
          </p:nvPr>
        </p:nvSpPr>
        <p:spPr>
          <a:xfrm>
            <a:off x="381000" y="243682"/>
            <a:ext cx="8458200" cy="594518"/>
          </a:xfrm>
        </p:spPr>
        <p:txBody>
          <a:bodyPr/>
          <a:lstStyle/>
          <a:p>
            <a:r>
              <a:rPr lang="en-US" dirty="0"/>
              <a:t>Report Impact Summary: Modifications</a:t>
            </a:r>
          </a:p>
        </p:txBody>
      </p:sp>
      <p:sp>
        <p:nvSpPr>
          <p:cNvPr id="4" name="Slide Number Placeholder 3">
            <a:extLst>
              <a:ext uri="{FF2B5EF4-FFF2-40B4-BE49-F238E27FC236}">
                <a16:creationId xmlns:a16="http://schemas.microsoft.com/office/drawing/2014/main" id="{4420E1C1-5AAE-ADA4-7744-B37C5EDC8BBC}"/>
              </a:ext>
            </a:extLst>
          </p:cNvPr>
          <p:cNvSpPr>
            <a:spLocks noGrp="1"/>
          </p:cNvSpPr>
          <p:nvPr>
            <p:ph type="sldNum" sz="quarter" idx="4"/>
          </p:nvPr>
        </p:nvSpPr>
        <p:spPr/>
        <p:txBody>
          <a:bodyPr/>
          <a:lstStyle/>
          <a:p>
            <a:fld id="{1D93BD3E-1E9A-4970-A6F7-E7AC52762E0C}" type="slidenum">
              <a:rPr lang="en-US" smtClean="0"/>
              <a:pPr/>
              <a:t>9</a:t>
            </a:fld>
            <a:endParaRPr lang="en-US"/>
          </a:p>
        </p:txBody>
      </p:sp>
      <p:graphicFrame>
        <p:nvGraphicFramePr>
          <p:cNvPr id="7" name="Table 6">
            <a:extLst>
              <a:ext uri="{FF2B5EF4-FFF2-40B4-BE49-F238E27FC236}">
                <a16:creationId xmlns:a16="http://schemas.microsoft.com/office/drawing/2014/main" id="{F22FEBC6-65EE-FC93-B885-BABE99E5DF26}"/>
              </a:ext>
            </a:extLst>
          </p:cNvPr>
          <p:cNvGraphicFramePr>
            <a:graphicFrameLocks/>
          </p:cNvGraphicFramePr>
          <p:nvPr>
            <p:extLst>
              <p:ext uri="{D42A27DB-BD31-4B8C-83A1-F6EECF244321}">
                <p14:modId xmlns:p14="http://schemas.microsoft.com/office/powerpoint/2010/main" val="1850886075"/>
              </p:ext>
            </p:extLst>
          </p:nvPr>
        </p:nvGraphicFramePr>
        <p:xfrm>
          <a:off x="228600" y="838200"/>
          <a:ext cx="8648700" cy="4945380"/>
        </p:xfrm>
        <a:graphic>
          <a:graphicData uri="http://schemas.openxmlformats.org/drawingml/2006/table">
            <a:tbl>
              <a:tblPr firstRow="1" bandRow="1">
                <a:tableStyleId>{5C22544A-7EE6-4342-B048-85BDC9FD1C3A}</a:tableStyleId>
              </a:tblPr>
              <a:tblGrid>
                <a:gridCol w="5562600">
                  <a:extLst>
                    <a:ext uri="{9D8B030D-6E8A-4147-A177-3AD203B41FA5}">
                      <a16:colId xmlns:a16="http://schemas.microsoft.com/office/drawing/2014/main" val="1446383811"/>
                    </a:ext>
                  </a:extLst>
                </a:gridCol>
                <a:gridCol w="3086100">
                  <a:extLst>
                    <a:ext uri="{9D8B030D-6E8A-4147-A177-3AD203B41FA5}">
                      <a16:colId xmlns:a16="http://schemas.microsoft.com/office/drawing/2014/main" val="3147703138"/>
                    </a:ext>
                  </a:extLst>
                </a:gridCol>
              </a:tblGrid>
              <a:tr h="12319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Column Changes</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CLR Energy Deployment Performance Report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NP8-500-ER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13225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Column/Tab changes and logic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rpt.00013225.DUNSNUMBER.YYYYMMDD. HH24missFF3.CLREDP_M.xlsx</a:t>
                      </a:r>
                    </a:p>
                  </a:txBody>
                  <a:tcPr marL="9525" marR="9525" marT="9525" marB="0"/>
                </a:tc>
                <a:tc>
                  <a:txBody>
                    <a:bodyPr/>
                    <a:lstStyle/>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CLREDP formulas (MW and percent) changes</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Column and Tab name changes ('Responsibility' to be replaced with 'Awards')</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Providing RGS criteria changes</a:t>
                      </a:r>
                    </a:p>
                    <a:p>
                      <a:pPr marL="171450" indent="-171450">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EEA tab changes - follow same changes as above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Generation Resource Energy Deployment Performance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NP8-501-ER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11022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Column/Tab changes and logic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rpt.00011022.DUNSNUMBER.YYYYMMDD. HH24missFF3.REDP_M.xlsx</a:t>
                      </a:r>
                    </a:p>
                  </a:txBody>
                  <a:tcPr marL="9525" marR="9525" marT="9525" marB="0"/>
                </a:tc>
                <a:tc>
                  <a:txBody>
                    <a:bodyPr/>
                    <a:lstStyle/>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GREDP formulas (MW and percent) changes</a:t>
                      </a:r>
                    </a:p>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Column and Tab changes ('Responsibility' to be replaced with 'Awards')</a:t>
                      </a:r>
                    </a:p>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Providing RGS criteria changed</a:t>
                      </a:r>
                    </a:p>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Removal of DSR tabs from report (GREDP DSR Port and EEA GREDP DSR Port)</a:t>
                      </a:r>
                    </a:p>
                  </a:txBody>
                  <a:tcPr marL="9525" marR="9525" marT="9525" marB="0"/>
                </a:tc>
                <a:extLst>
                  <a:ext uri="{0D108BD9-81ED-4DB2-BD59-A6C34878D82A}">
                    <a16:rowId xmlns:a16="http://schemas.microsoft.com/office/drawing/2014/main" val="868495255"/>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Deployment Performance QSE Summary Report for Non-CLRs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NP8-544-ER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23363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Column Removal</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rpt.00023363.0000000000000000.yyyymmdd.HH24missFF3.YY_MM_Monthly_QSE_Level_NCLR_RRS_ECRS_Deployment_Perf.xlsx</a:t>
                      </a:r>
                    </a:p>
                  </a:txBody>
                  <a:tcPr marL="9525" marR="9525" marT="9525" marB="0"/>
                </a:tc>
                <a:tc>
                  <a:txBody>
                    <a:bodyPr/>
                    <a:lstStyle/>
                    <a:p>
                      <a:pPr marL="0" algn="l" defTabSz="914400" rtl="0" eaLnBrk="1" latinLnBrk="0" hangingPunct="1"/>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Remove 'Resource Schedule Update Performance' column</a:t>
                      </a:r>
                    </a:p>
                  </a:txBody>
                  <a:tcPr marL="9525" marR="9525" marT="9525" marB="0"/>
                </a:tc>
                <a:extLst>
                  <a:ext uri="{0D108BD9-81ED-4DB2-BD59-A6C34878D82A}">
                    <a16:rowId xmlns:a16="http://schemas.microsoft.com/office/drawing/2014/main" val="3324448239"/>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Monthly Deployment Performance Report for Resource Specific Non-CLRs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NP8-545-ER |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23263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Summary: Column Changes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Zip Filename: </a:t>
                      </a:r>
                    </a:p>
                    <a:p>
                      <a:pPr algn="l" fontAlgn="b"/>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rpt.00023263.DUNSNUMBER.yyyymmdd.HH24missFF3.RRS_ECRS_NCLR_PERF_M.xlsx</a:t>
                      </a:r>
                    </a:p>
                  </a:txBody>
                  <a:tcPr marL="9525" marR="9525" marT="9525" marB="0"/>
                </a:tc>
                <a:tc>
                  <a:txBody>
                    <a:bodyPr/>
                    <a:lstStyle/>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Remove 'RRS Schedule Change within 1 minute' column</a:t>
                      </a:r>
                    </a:p>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Remove 'Resource Return to Service Performance' column</a:t>
                      </a:r>
                    </a:p>
                    <a:p>
                      <a:pPr marL="171450" indent="-171450" algn="l" defTabSz="914400" rtl="0" eaLnBrk="1" latinLnBrk="0" hangingPunct="1">
                        <a:buFont typeface="Arial" panose="020B0604020202020204" pitchFamily="34" charset="0"/>
                        <a:buChar cha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Replace 'Responsibility' with 'Awards'</a:t>
                      </a:r>
                    </a:p>
                  </a:txBody>
                  <a:tcPr marL="9525" marR="9525" marT="9525" marB="0"/>
                </a:tc>
                <a:extLst>
                  <a:ext uri="{0D108BD9-81ED-4DB2-BD59-A6C34878D82A}">
                    <a16:rowId xmlns:a16="http://schemas.microsoft.com/office/drawing/2014/main" val="3393403091"/>
                  </a:ext>
                </a:extLst>
              </a:tr>
            </a:tbl>
          </a:graphicData>
        </a:graphic>
      </p:graphicFrame>
    </p:spTree>
    <p:extLst>
      <p:ext uri="{BB962C8B-B14F-4D97-AF65-F5344CB8AC3E}">
        <p14:creationId xmlns:p14="http://schemas.microsoft.com/office/powerpoint/2010/main" val="30990594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c34af464-7aa1-4edd-9be4-83dffc1cb926"/>
    <ds:schemaRef ds:uri="http://www.w3.org/XML/1998/namespace"/>
    <ds:schemaRef ds:uri="http://purl.org/dc/elements/1.1/"/>
    <ds:schemaRef ds:uri="http://schemas.microsoft.com/office/2006/documentManagement/typ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284235</TotalTime>
  <Words>2514</Words>
  <Application>Microsoft Office PowerPoint</Application>
  <PresentationFormat>On-screen Show (4:3)</PresentationFormat>
  <Paragraphs>486</Paragraphs>
  <Slides>13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13</vt:i4>
      </vt:variant>
    </vt:vector>
  </HeadingPairs>
  <TitlesOfParts>
    <vt:vector size="20" baseType="lpstr">
      <vt:lpstr>Aptos Narrow</vt:lpstr>
      <vt:lpstr>Arial</vt:lpstr>
      <vt:lpstr>Calibri</vt:lpstr>
      <vt:lpstr>Segoe UI</vt:lpstr>
      <vt:lpstr>1_Custom Design</vt:lpstr>
      <vt:lpstr>Office Theme</vt:lpstr>
      <vt:lpstr>Custom Design</vt:lpstr>
      <vt:lpstr>PowerPoint Presentation</vt:lpstr>
      <vt:lpstr>RTC Report Information: General Information</vt:lpstr>
      <vt:lpstr>RTC Report Information: New Non-Disclosure Products</vt:lpstr>
      <vt:lpstr>RTC Report Information: Renames &amp; Break Outs</vt:lpstr>
      <vt:lpstr>RTC Report Information: Removals</vt:lpstr>
      <vt:lpstr>RTC Report Information: Non-Disclosure Report Mods</vt:lpstr>
      <vt:lpstr>Report Impact Summary: Modifications</vt:lpstr>
      <vt:lpstr>Report Impact Summary: Modifications</vt:lpstr>
      <vt:lpstr>Report Impact Summary: Modifications</vt:lpstr>
      <vt:lpstr>Report Impact Summary: Disclosure Changes</vt:lpstr>
      <vt:lpstr>Report Impact Summary: Disclosure Changes</vt:lpstr>
      <vt:lpstr>Report Impact Summary: Disclosure Changes</vt:lpstr>
      <vt:lpstr>Supplemental Posting Information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2766</cp:revision>
  <cp:lastPrinted>2020-02-05T17:47:59Z</cp:lastPrinted>
  <dcterms:created xsi:type="dcterms:W3CDTF">2016-01-21T15:20:31Z</dcterms:created>
  <dcterms:modified xsi:type="dcterms:W3CDTF">2025-09-25T17:29:43Z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