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30"/>
  </p:notesMasterIdLst>
  <p:handoutMasterIdLst>
    <p:handoutMasterId r:id="rId31"/>
  </p:handoutMasterIdLst>
  <p:sldIdLst>
    <p:sldId id="260" r:id="rId6"/>
    <p:sldId id="584" r:id="rId7"/>
    <p:sldId id="581" r:id="rId8"/>
    <p:sldId id="585" r:id="rId9"/>
    <p:sldId id="589" r:id="rId10"/>
    <p:sldId id="588" r:id="rId11"/>
    <p:sldId id="614" r:id="rId12"/>
    <p:sldId id="612" r:id="rId13"/>
    <p:sldId id="591" r:id="rId14"/>
    <p:sldId id="606" r:id="rId15"/>
    <p:sldId id="608" r:id="rId16"/>
    <p:sldId id="609" r:id="rId17"/>
    <p:sldId id="597" r:id="rId18"/>
    <p:sldId id="615" r:id="rId19"/>
    <p:sldId id="611" r:id="rId20"/>
    <p:sldId id="613" r:id="rId21"/>
    <p:sldId id="590" r:id="rId22"/>
    <p:sldId id="593" r:id="rId23"/>
    <p:sldId id="607" r:id="rId24"/>
    <p:sldId id="592" r:id="rId25"/>
    <p:sldId id="594" r:id="rId26"/>
    <p:sldId id="603" r:id="rId27"/>
    <p:sldId id="605" r:id="rId28"/>
    <p:sldId id="587"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614"/>
            <p14:sldId id="612"/>
            <p14:sldId id="591"/>
            <p14:sldId id="606"/>
            <p14:sldId id="608"/>
            <p14:sldId id="609"/>
            <p14:sldId id="597"/>
            <p14:sldId id="615"/>
            <p14:sldId id="611"/>
            <p14:sldId id="613"/>
            <p14:sldId id="590"/>
            <p14:sldId id="593"/>
            <p14:sldId id="607"/>
            <p14:sldId id="592"/>
            <p14:sldId id="594"/>
            <p14:sldId id="603"/>
            <p14:sldId id="605"/>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E46664-F12B-098F-F2ED-B37B267F78C9}" name="Hariharan, Sruthi" initials="SH" userId="S::Sruthi.Hariharan@ercot.com::1b4b04c2-1748-4b7a-accb-40e24f34151a" providerId="AD"/>
  <p188:author id="{455F78AF-19B2-55D8-4E6E-F53A554BB6DA}" name="Badri, Sreenivas" initials="SB" userId="S::Sreenivas.Badri@ercot.com::0b43dccd-042e-4be0-871d-afa1d90d6a2e"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AEC7"/>
    <a:srgbClr val="26D07C"/>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1D8452-0F5C-47C7-89FE-0D9E7788BE11}" v="14" dt="2025-09-25T17:07:46.696"/>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2004" y="30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45620CC9-00C4-481B-A75E-00D5C73D93D3}"/>
    <pc:docChg chg="undo custSel addSld modSld">
      <pc:chgData name="Badri, Sreenivas" userId="0b43dccd-042e-4be0-871d-afa1d90d6a2e" providerId="ADAL" clId="{45620CC9-00C4-481B-A75E-00D5C73D93D3}" dt="2025-06-27T13:16:41.444" v="3405" actId="20577"/>
      <pc:docMkLst>
        <pc:docMk/>
      </pc:docMkLst>
      <pc:sldChg chg="modSp mod">
        <pc:chgData name="Badri, Sreenivas" userId="0b43dccd-042e-4be0-871d-afa1d90d6a2e" providerId="ADAL" clId="{45620CC9-00C4-481B-A75E-00D5C73D93D3}" dt="2025-06-25T11:51:57.834" v="1628" actId="20577"/>
        <pc:sldMkLst>
          <pc:docMk/>
          <pc:sldMk cId="418804686" sldId="581"/>
        </pc:sldMkLst>
      </pc:sldChg>
      <pc:sldChg chg="addSp delSp modSp mod">
        <pc:chgData name="Badri, Sreenivas" userId="0b43dccd-042e-4be0-871d-afa1d90d6a2e" providerId="ADAL" clId="{45620CC9-00C4-481B-A75E-00D5C73D93D3}" dt="2025-06-25T11:50:46.840" v="1586" actId="1076"/>
        <pc:sldMkLst>
          <pc:docMk/>
          <pc:sldMk cId="667771685" sldId="584"/>
        </pc:sldMkLst>
      </pc:sldChg>
      <pc:sldChg chg="modSp mod">
        <pc:chgData name="Badri, Sreenivas" userId="0b43dccd-042e-4be0-871d-afa1d90d6a2e" providerId="ADAL" clId="{45620CC9-00C4-481B-A75E-00D5C73D93D3}" dt="2025-06-27T13:16:41.444" v="3405" actId="20577"/>
        <pc:sldMkLst>
          <pc:docMk/>
          <pc:sldMk cId="2518961665" sldId="589"/>
        </pc:sldMkLst>
      </pc:sldChg>
      <pc:sldChg chg="modSp mod">
        <pc:chgData name="Badri, Sreenivas" userId="0b43dccd-042e-4be0-871d-afa1d90d6a2e" providerId="ADAL" clId="{45620CC9-00C4-481B-A75E-00D5C73D93D3}" dt="2025-06-26T11:09:25.758" v="3403" actId="20577"/>
        <pc:sldMkLst>
          <pc:docMk/>
          <pc:sldMk cId="4272829967" sldId="597"/>
        </pc:sldMkLst>
      </pc:sldChg>
      <pc:sldChg chg="modSp mod">
        <pc:chgData name="Badri, Sreenivas" userId="0b43dccd-042e-4be0-871d-afa1d90d6a2e" providerId="ADAL" clId="{45620CC9-00C4-481B-A75E-00D5C73D93D3}" dt="2025-06-25T23:58:50.618" v="3340" actId="20577"/>
        <pc:sldMkLst>
          <pc:docMk/>
          <pc:sldMk cId="3783573396" sldId="606"/>
        </pc:sldMkLst>
      </pc:sldChg>
      <pc:sldChg chg="modSp add mod">
        <pc:chgData name="Badri, Sreenivas" userId="0b43dccd-042e-4be0-871d-afa1d90d6a2e" providerId="ADAL" clId="{45620CC9-00C4-481B-A75E-00D5C73D93D3}" dt="2025-06-26T11:10:26.106" v="3404" actId="1076"/>
        <pc:sldMkLst>
          <pc:docMk/>
          <pc:sldMk cId="1934425776" sldId="608"/>
        </pc:sldMkLst>
      </pc:sldChg>
      <pc:sldChg chg="modSp add mod">
        <pc:chgData name="Badri, Sreenivas" userId="0b43dccd-042e-4be0-871d-afa1d90d6a2e" providerId="ADAL" clId="{45620CC9-00C4-481B-A75E-00D5C73D93D3}" dt="2025-06-26T11:07:45.457" v="3387" actId="20577"/>
        <pc:sldMkLst>
          <pc:docMk/>
          <pc:sldMk cId="523291190" sldId="609"/>
        </pc:sldMkLst>
      </pc:sldChg>
    </pc:docChg>
  </pc:docChgLst>
  <pc:docChgLst>
    <pc:chgData name="Badri, Sreenivas" userId="0b43dccd-042e-4be0-871d-afa1d90d6a2e" providerId="ADAL" clId="{EB1D8452-0F5C-47C7-89FE-0D9E7788BE11}"/>
    <pc:docChg chg="undo custSel addSld delSld modSld modSection">
      <pc:chgData name="Badri, Sreenivas" userId="0b43dccd-042e-4be0-871d-afa1d90d6a2e" providerId="ADAL" clId="{EB1D8452-0F5C-47C7-89FE-0D9E7788BE11}" dt="2025-09-25T17:07:49.363" v="2820" actId="20577"/>
      <pc:docMkLst>
        <pc:docMk/>
      </pc:docMkLst>
      <pc:sldChg chg="modSp mod">
        <pc:chgData name="Badri, Sreenivas" userId="0b43dccd-042e-4be0-871d-afa1d90d6a2e" providerId="ADAL" clId="{EB1D8452-0F5C-47C7-89FE-0D9E7788BE11}" dt="2025-09-25T12:25:29.495" v="44" actId="20577"/>
        <pc:sldMkLst>
          <pc:docMk/>
          <pc:sldMk cId="730603795" sldId="260"/>
        </pc:sldMkLst>
        <pc:spChg chg="mod">
          <ac:chgData name="Badri, Sreenivas" userId="0b43dccd-042e-4be0-871d-afa1d90d6a2e" providerId="ADAL" clId="{EB1D8452-0F5C-47C7-89FE-0D9E7788BE11}" dt="2025-09-25T12:25:29.495" v="44" actId="20577"/>
          <ac:spMkLst>
            <pc:docMk/>
            <pc:sldMk cId="730603795" sldId="260"/>
            <ac:spMk id="7" creationId="{00000000-0000-0000-0000-000000000000}"/>
          </ac:spMkLst>
        </pc:spChg>
      </pc:sldChg>
      <pc:sldChg chg="modSp mod">
        <pc:chgData name="Badri, Sreenivas" userId="0b43dccd-042e-4be0-871d-afa1d90d6a2e" providerId="ADAL" clId="{EB1D8452-0F5C-47C7-89FE-0D9E7788BE11}" dt="2025-09-25T17:05:52.396" v="2758" actId="20577"/>
        <pc:sldMkLst>
          <pc:docMk/>
          <pc:sldMk cId="1404225605" sldId="585"/>
        </pc:sldMkLst>
        <pc:graphicFrameChg chg="modGraphic">
          <ac:chgData name="Badri, Sreenivas" userId="0b43dccd-042e-4be0-871d-afa1d90d6a2e" providerId="ADAL" clId="{EB1D8452-0F5C-47C7-89FE-0D9E7788BE11}" dt="2025-09-25T17:05:52.396" v="2758" actId="20577"/>
          <ac:graphicFrameMkLst>
            <pc:docMk/>
            <pc:sldMk cId="1404225605" sldId="585"/>
            <ac:graphicFrameMk id="6" creationId="{3E059CBF-1175-9A77-21F8-BB408DE548A5}"/>
          </ac:graphicFrameMkLst>
        </pc:graphicFrameChg>
      </pc:sldChg>
      <pc:sldChg chg="modSp mod">
        <pc:chgData name="Badri, Sreenivas" userId="0b43dccd-042e-4be0-871d-afa1d90d6a2e" providerId="ADAL" clId="{EB1D8452-0F5C-47C7-89FE-0D9E7788BE11}" dt="2025-09-25T13:20:24.794" v="933" actId="5793"/>
        <pc:sldMkLst>
          <pc:docMk/>
          <pc:sldMk cId="1902031711" sldId="591"/>
        </pc:sldMkLst>
        <pc:spChg chg="mod">
          <ac:chgData name="Badri, Sreenivas" userId="0b43dccd-042e-4be0-871d-afa1d90d6a2e" providerId="ADAL" clId="{EB1D8452-0F5C-47C7-89FE-0D9E7788BE11}" dt="2025-09-25T13:20:24.794" v="933" actId="5793"/>
          <ac:spMkLst>
            <pc:docMk/>
            <pc:sldMk cId="1902031711" sldId="591"/>
            <ac:spMk id="10" creationId="{E3208117-FCBF-86B6-E8F1-E9022CB759B2}"/>
          </ac:spMkLst>
        </pc:spChg>
      </pc:sldChg>
      <pc:sldChg chg="modSp mod">
        <pc:chgData name="Badri, Sreenivas" userId="0b43dccd-042e-4be0-871d-afa1d90d6a2e" providerId="ADAL" clId="{EB1D8452-0F5C-47C7-89FE-0D9E7788BE11}" dt="2025-09-25T13:44:56.846" v="1791" actId="13926"/>
        <pc:sldMkLst>
          <pc:docMk/>
          <pc:sldMk cId="4272829967" sldId="597"/>
        </pc:sldMkLst>
        <pc:spChg chg="mod">
          <ac:chgData name="Badri, Sreenivas" userId="0b43dccd-042e-4be0-871d-afa1d90d6a2e" providerId="ADAL" clId="{EB1D8452-0F5C-47C7-89FE-0D9E7788BE11}" dt="2025-09-25T13:44:56.846" v="1791" actId="13926"/>
          <ac:spMkLst>
            <pc:docMk/>
            <pc:sldMk cId="4272829967" sldId="597"/>
            <ac:spMk id="2" creationId="{DEEAB704-E1FC-5CCA-84C5-D6FA3AAA5DD5}"/>
          </ac:spMkLst>
        </pc:spChg>
        <pc:spChg chg="mod">
          <ac:chgData name="Badri, Sreenivas" userId="0b43dccd-042e-4be0-871d-afa1d90d6a2e" providerId="ADAL" clId="{EB1D8452-0F5C-47C7-89FE-0D9E7788BE11}" dt="2025-09-25T13:44:50.641" v="1790" actId="5793"/>
          <ac:spMkLst>
            <pc:docMk/>
            <pc:sldMk cId="4272829967" sldId="597"/>
            <ac:spMk id="3" creationId="{B10EFFBC-10B6-45F9-AB09-C472D3FDD6CF}"/>
          </ac:spMkLst>
        </pc:spChg>
      </pc:sldChg>
      <pc:sldChg chg="modSp mod">
        <pc:chgData name="Badri, Sreenivas" userId="0b43dccd-042e-4be0-871d-afa1d90d6a2e" providerId="ADAL" clId="{EB1D8452-0F5C-47C7-89FE-0D9E7788BE11}" dt="2025-09-24T17:28:33.493" v="3" actId="13926"/>
        <pc:sldMkLst>
          <pc:docMk/>
          <pc:sldMk cId="1934425776" sldId="608"/>
        </pc:sldMkLst>
        <pc:spChg chg="mod">
          <ac:chgData name="Badri, Sreenivas" userId="0b43dccd-042e-4be0-871d-afa1d90d6a2e" providerId="ADAL" clId="{EB1D8452-0F5C-47C7-89FE-0D9E7788BE11}" dt="2025-09-24T17:28:33.493" v="3" actId="13926"/>
          <ac:spMkLst>
            <pc:docMk/>
            <pc:sldMk cId="1934425776" sldId="608"/>
            <ac:spMk id="2" creationId="{307AB00A-7525-E716-FC4F-41F9C4482DF5}"/>
          </ac:spMkLst>
        </pc:spChg>
      </pc:sldChg>
      <pc:sldChg chg="del">
        <pc:chgData name="Badri, Sreenivas" userId="0b43dccd-042e-4be0-871d-afa1d90d6a2e" providerId="ADAL" clId="{EB1D8452-0F5C-47C7-89FE-0D9E7788BE11}" dt="2025-09-25T13:27:10.831" v="981" actId="47"/>
        <pc:sldMkLst>
          <pc:docMk/>
          <pc:sldMk cId="2198817000" sldId="610"/>
        </pc:sldMkLst>
      </pc:sldChg>
      <pc:sldChg chg="modSp mod">
        <pc:chgData name="Badri, Sreenivas" userId="0b43dccd-042e-4be0-871d-afa1d90d6a2e" providerId="ADAL" clId="{EB1D8452-0F5C-47C7-89FE-0D9E7788BE11}" dt="2025-09-24T17:25:41.724" v="2" actId="20577"/>
        <pc:sldMkLst>
          <pc:docMk/>
          <pc:sldMk cId="2649187991" sldId="612"/>
        </pc:sldMkLst>
        <pc:graphicFrameChg chg="modGraphic">
          <ac:chgData name="Badri, Sreenivas" userId="0b43dccd-042e-4be0-871d-afa1d90d6a2e" providerId="ADAL" clId="{EB1D8452-0F5C-47C7-89FE-0D9E7788BE11}" dt="2025-09-24T17:25:41.724" v="2" actId="20577"/>
          <ac:graphicFrameMkLst>
            <pc:docMk/>
            <pc:sldMk cId="2649187991" sldId="612"/>
            <ac:graphicFrameMk id="3" creationId="{8BD72AF9-30E9-959D-4899-8184D12BA792}"/>
          </ac:graphicFrameMkLst>
        </pc:graphicFrameChg>
      </pc:sldChg>
      <pc:sldChg chg="modSp mod">
        <pc:chgData name="Badri, Sreenivas" userId="0b43dccd-042e-4be0-871d-afa1d90d6a2e" providerId="ADAL" clId="{EB1D8452-0F5C-47C7-89FE-0D9E7788BE11}" dt="2025-09-24T17:28:44.823" v="4" actId="13926"/>
        <pc:sldMkLst>
          <pc:docMk/>
          <pc:sldMk cId="244149848" sldId="613"/>
        </pc:sldMkLst>
        <pc:spChg chg="mod">
          <ac:chgData name="Badri, Sreenivas" userId="0b43dccd-042e-4be0-871d-afa1d90d6a2e" providerId="ADAL" clId="{EB1D8452-0F5C-47C7-89FE-0D9E7788BE11}" dt="2025-09-24T17:28:44.823" v="4" actId="13926"/>
          <ac:spMkLst>
            <pc:docMk/>
            <pc:sldMk cId="244149848" sldId="613"/>
            <ac:spMk id="2" creationId="{56B196A9-C2BD-882E-1D61-48C3D6F9172A}"/>
          </ac:spMkLst>
        </pc:spChg>
      </pc:sldChg>
      <pc:sldChg chg="delSp modSp add mod">
        <pc:chgData name="Badri, Sreenivas" userId="0b43dccd-042e-4be0-871d-afa1d90d6a2e" providerId="ADAL" clId="{EB1D8452-0F5C-47C7-89FE-0D9E7788BE11}" dt="2025-09-25T17:00:08.778" v="2599" actId="20577"/>
        <pc:sldMkLst>
          <pc:docMk/>
          <pc:sldMk cId="1187163379" sldId="614"/>
        </pc:sldMkLst>
        <pc:spChg chg="mod">
          <ac:chgData name="Badri, Sreenivas" userId="0b43dccd-042e-4be0-871d-afa1d90d6a2e" providerId="ADAL" clId="{EB1D8452-0F5C-47C7-89FE-0D9E7788BE11}" dt="2025-09-25T12:57:24.393" v="83" actId="13926"/>
          <ac:spMkLst>
            <pc:docMk/>
            <pc:sldMk cId="1187163379" sldId="614"/>
            <ac:spMk id="2" creationId="{B7BC80C4-B725-DF09-2247-1667C85BDDD1}"/>
          </ac:spMkLst>
        </pc:spChg>
        <pc:spChg chg="mod">
          <ac:chgData name="Badri, Sreenivas" userId="0b43dccd-042e-4be0-871d-afa1d90d6a2e" providerId="ADAL" clId="{EB1D8452-0F5C-47C7-89FE-0D9E7788BE11}" dt="2025-09-25T17:00:08.778" v="2599" actId="20577"/>
          <ac:spMkLst>
            <pc:docMk/>
            <pc:sldMk cId="1187163379" sldId="614"/>
            <ac:spMk id="10" creationId="{19D460EA-157D-4B2E-C4EF-2E177B479CB9}"/>
          </ac:spMkLst>
        </pc:spChg>
        <pc:picChg chg="del">
          <ac:chgData name="Badri, Sreenivas" userId="0b43dccd-042e-4be0-871d-afa1d90d6a2e" providerId="ADAL" clId="{EB1D8452-0F5C-47C7-89FE-0D9E7788BE11}" dt="2025-09-25T12:59:09.667" v="165" actId="478"/>
          <ac:picMkLst>
            <pc:docMk/>
            <pc:sldMk cId="1187163379" sldId="614"/>
            <ac:picMk id="1030" creationId="{3B23BCAB-21AC-17AE-DE38-894A4B7A7EC5}"/>
          </ac:picMkLst>
        </pc:picChg>
      </pc:sldChg>
      <pc:sldChg chg="modSp add mod">
        <pc:chgData name="Badri, Sreenivas" userId="0b43dccd-042e-4be0-871d-afa1d90d6a2e" providerId="ADAL" clId="{EB1D8452-0F5C-47C7-89FE-0D9E7788BE11}" dt="2025-09-25T17:07:49.363" v="2820" actId="20577"/>
        <pc:sldMkLst>
          <pc:docMk/>
          <pc:sldMk cId="630178800" sldId="615"/>
        </pc:sldMkLst>
        <pc:spChg chg="mod">
          <ac:chgData name="Badri, Sreenivas" userId="0b43dccd-042e-4be0-871d-afa1d90d6a2e" providerId="ADAL" clId="{EB1D8452-0F5C-47C7-89FE-0D9E7788BE11}" dt="2025-09-25T13:44:40.732" v="1786" actId="20577"/>
          <ac:spMkLst>
            <pc:docMk/>
            <pc:sldMk cId="630178800" sldId="615"/>
            <ac:spMk id="2" creationId="{DAB5F859-ABFC-F3BD-9E2F-D541985855FB}"/>
          </ac:spMkLst>
        </pc:spChg>
        <pc:spChg chg="mod">
          <ac:chgData name="Badri, Sreenivas" userId="0b43dccd-042e-4be0-871d-afa1d90d6a2e" providerId="ADAL" clId="{EB1D8452-0F5C-47C7-89FE-0D9E7788BE11}" dt="2025-09-25T17:07:49.363" v="2820" actId="20577"/>
          <ac:spMkLst>
            <pc:docMk/>
            <pc:sldMk cId="630178800" sldId="615"/>
            <ac:spMk id="3" creationId="{20724552-8F7F-239E-4863-7F95C1779F00}"/>
          </ac:spMkLst>
        </pc:spChg>
      </pc:sldChg>
    </pc:docChg>
  </pc:docChgLst>
  <pc:docChgLst>
    <pc:chgData name="Badri, Sreenivas" userId="0b43dccd-042e-4be0-871d-afa1d90d6a2e" providerId="ADAL" clId="{B4D2635E-9DF3-4DEC-BA18-241AE52B4563}"/>
    <pc:docChg chg="undo custSel addSld delSld modSld sldOrd delSection modSection">
      <pc:chgData name="Badri, Sreenivas" userId="0b43dccd-042e-4be0-871d-afa1d90d6a2e" providerId="ADAL" clId="{B4D2635E-9DF3-4DEC-BA18-241AE52B4563}" dt="2025-06-25T04:40:30.463" v="3044" actId="20577"/>
      <pc:docMkLst>
        <pc:docMk/>
      </pc:docMkLst>
      <pc:sldChg chg="modSp mod">
        <pc:chgData name="Badri, Sreenivas" userId="0b43dccd-042e-4be0-871d-afa1d90d6a2e" providerId="ADAL" clId="{B4D2635E-9DF3-4DEC-BA18-241AE52B4563}" dt="2025-06-25T04:09:21.293" v="2573" actId="20577"/>
        <pc:sldMkLst>
          <pc:docMk/>
          <pc:sldMk cId="730603795" sldId="260"/>
        </pc:sldMkLst>
      </pc:sldChg>
      <pc:sldChg chg="modSp mod">
        <pc:chgData name="Badri, Sreenivas" userId="0b43dccd-042e-4be0-871d-afa1d90d6a2e" providerId="ADAL" clId="{B4D2635E-9DF3-4DEC-BA18-241AE52B4563}" dt="2025-06-25T04:40:30.463" v="3044" actId="20577"/>
        <pc:sldMkLst>
          <pc:docMk/>
          <pc:sldMk cId="418804686" sldId="581"/>
        </pc:sldMkLst>
      </pc:sldChg>
      <pc:sldChg chg="addSp delSp modSp mod">
        <pc:chgData name="Badri, Sreenivas" userId="0b43dccd-042e-4be0-871d-afa1d90d6a2e" providerId="ADAL" clId="{B4D2635E-9DF3-4DEC-BA18-241AE52B4563}" dt="2025-06-25T04:39:58.235" v="3025" actId="255"/>
        <pc:sldMkLst>
          <pc:docMk/>
          <pc:sldMk cId="667771685" sldId="584"/>
        </pc:sldMkLst>
      </pc:sldChg>
      <pc:sldChg chg="modSp mod">
        <pc:chgData name="Badri, Sreenivas" userId="0b43dccd-042e-4be0-871d-afa1d90d6a2e" providerId="ADAL" clId="{B4D2635E-9DF3-4DEC-BA18-241AE52B4563}" dt="2025-06-25T04:06:44.529" v="2534" actId="6549"/>
        <pc:sldMkLst>
          <pc:docMk/>
          <pc:sldMk cId="1091436284" sldId="587"/>
        </pc:sldMkLst>
      </pc:sldChg>
      <pc:sldChg chg="modSp mod">
        <pc:chgData name="Badri, Sreenivas" userId="0b43dccd-042e-4be0-871d-afa1d90d6a2e" providerId="ADAL" clId="{B4D2635E-9DF3-4DEC-BA18-241AE52B4563}" dt="2025-06-25T01:27:07.363" v="256" actId="20577"/>
        <pc:sldMkLst>
          <pc:docMk/>
          <pc:sldMk cId="3682451539" sldId="588"/>
        </pc:sldMkLst>
      </pc:sldChg>
      <pc:sldChg chg="addSp modSp mod">
        <pc:chgData name="Badri, Sreenivas" userId="0b43dccd-042e-4be0-871d-afa1d90d6a2e" providerId="ADAL" clId="{B4D2635E-9DF3-4DEC-BA18-241AE52B4563}" dt="2025-06-25T04:22:14.769" v="2765" actId="120"/>
        <pc:sldMkLst>
          <pc:docMk/>
          <pc:sldMk cId="2518961665" sldId="589"/>
        </pc:sldMkLst>
      </pc:sldChg>
      <pc:sldChg chg="modSp mod ord">
        <pc:chgData name="Badri, Sreenivas" userId="0b43dccd-042e-4be0-871d-afa1d90d6a2e" providerId="ADAL" clId="{B4D2635E-9DF3-4DEC-BA18-241AE52B4563}" dt="2025-06-25T04:29:48.048" v="2821" actId="20577"/>
        <pc:sldMkLst>
          <pc:docMk/>
          <pc:sldMk cId="1367297713" sldId="590"/>
        </pc:sldMkLst>
      </pc:sldChg>
      <pc:sldChg chg="modSp mod">
        <pc:chgData name="Badri, Sreenivas" userId="0b43dccd-042e-4be0-871d-afa1d90d6a2e" providerId="ADAL" clId="{B4D2635E-9DF3-4DEC-BA18-241AE52B4563}" dt="2025-06-25T04:16:28.168" v="2682" actId="255"/>
        <pc:sldMkLst>
          <pc:docMk/>
          <pc:sldMk cId="1902031711" sldId="591"/>
        </pc:sldMkLst>
      </pc:sldChg>
      <pc:sldChg chg="ord">
        <pc:chgData name="Badri, Sreenivas" userId="0b43dccd-042e-4be0-871d-afa1d90d6a2e" providerId="ADAL" clId="{B4D2635E-9DF3-4DEC-BA18-241AE52B4563}" dt="2025-06-25T04:05:58.211" v="2532"/>
        <pc:sldMkLst>
          <pc:docMk/>
          <pc:sldMk cId="492532002" sldId="592"/>
        </pc:sldMkLst>
      </pc:sldChg>
      <pc:sldChg chg="addSp delSp modSp mod ord">
        <pc:chgData name="Badri, Sreenivas" userId="0b43dccd-042e-4be0-871d-afa1d90d6a2e" providerId="ADAL" clId="{B4D2635E-9DF3-4DEC-BA18-241AE52B4563}" dt="2025-06-25T04:29:33.581" v="2806" actId="20577"/>
        <pc:sldMkLst>
          <pc:docMk/>
          <pc:sldMk cId="1977841253" sldId="593"/>
        </pc:sldMkLst>
      </pc:sldChg>
      <pc:sldChg chg="modSp mod ord">
        <pc:chgData name="Badri, Sreenivas" userId="0b43dccd-042e-4be0-871d-afa1d90d6a2e" providerId="ADAL" clId="{B4D2635E-9DF3-4DEC-BA18-241AE52B4563}" dt="2025-06-25T04:17:35.864" v="2694" actId="20577"/>
        <pc:sldMkLst>
          <pc:docMk/>
          <pc:sldMk cId="4272829967" sldId="597"/>
        </pc:sldMkLst>
      </pc:sldChg>
      <pc:sldChg chg="del ord">
        <pc:chgData name="Badri, Sreenivas" userId="0b43dccd-042e-4be0-871d-afa1d90d6a2e" providerId="ADAL" clId="{B4D2635E-9DF3-4DEC-BA18-241AE52B4563}" dt="2025-06-25T04:11:18.816" v="2598" actId="47"/>
        <pc:sldMkLst>
          <pc:docMk/>
          <pc:sldMk cId="2423186416" sldId="599"/>
        </pc:sldMkLst>
      </pc:sldChg>
      <pc:sldChg chg="del ord">
        <pc:chgData name="Badri, Sreenivas" userId="0b43dccd-042e-4be0-871d-afa1d90d6a2e" providerId="ADAL" clId="{B4D2635E-9DF3-4DEC-BA18-241AE52B4563}" dt="2025-06-25T04:11:17.607" v="2597" actId="47"/>
        <pc:sldMkLst>
          <pc:docMk/>
          <pc:sldMk cId="2899265279" sldId="600"/>
        </pc:sldMkLst>
      </pc:sldChg>
      <pc:sldChg chg="del ord">
        <pc:chgData name="Badri, Sreenivas" userId="0b43dccd-042e-4be0-871d-afa1d90d6a2e" providerId="ADAL" clId="{B4D2635E-9DF3-4DEC-BA18-241AE52B4563}" dt="2025-06-25T04:11:20.356" v="2599" actId="47"/>
        <pc:sldMkLst>
          <pc:docMk/>
          <pc:sldMk cId="2737384030" sldId="601"/>
        </pc:sldMkLst>
      </pc:sldChg>
      <pc:sldChg chg="del ord">
        <pc:chgData name="Badri, Sreenivas" userId="0b43dccd-042e-4be0-871d-afa1d90d6a2e" providerId="ADAL" clId="{B4D2635E-9DF3-4DEC-BA18-241AE52B4563}" dt="2025-06-25T04:11:11.499" v="2596" actId="47"/>
        <pc:sldMkLst>
          <pc:docMk/>
          <pc:sldMk cId="2861533269" sldId="602"/>
        </pc:sldMkLst>
      </pc:sldChg>
      <pc:sldChg chg="modSp mod">
        <pc:chgData name="Badri, Sreenivas" userId="0b43dccd-042e-4be0-871d-afa1d90d6a2e" providerId="ADAL" clId="{B4D2635E-9DF3-4DEC-BA18-241AE52B4563}" dt="2025-06-25T01:28:30.423" v="257" actId="13926"/>
        <pc:sldMkLst>
          <pc:docMk/>
          <pc:sldMk cId="3832406332" sldId="603"/>
        </pc:sldMkLst>
      </pc:sldChg>
      <pc:sldChg chg="modSp mod">
        <pc:chgData name="Badri, Sreenivas" userId="0b43dccd-042e-4be0-871d-afa1d90d6a2e" providerId="ADAL" clId="{B4D2635E-9DF3-4DEC-BA18-241AE52B4563}" dt="2025-06-25T01:28:34.273" v="258" actId="13926"/>
        <pc:sldMkLst>
          <pc:docMk/>
          <pc:sldMk cId="394043" sldId="605"/>
        </pc:sldMkLst>
      </pc:sldChg>
      <pc:sldChg chg="modSp add mod">
        <pc:chgData name="Badri, Sreenivas" userId="0b43dccd-042e-4be0-871d-afa1d90d6a2e" providerId="ADAL" clId="{B4D2635E-9DF3-4DEC-BA18-241AE52B4563}" dt="2025-06-25T04:21:49.498" v="2764" actId="20577"/>
        <pc:sldMkLst>
          <pc:docMk/>
          <pc:sldMk cId="3783573396" sldId="606"/>
        </pc:sldMkLst>
      </pc:sldChg>
      <pc:sldChg chg="addSp delSp modSp add mod">
        <pc:chgData name="Badri, Sreenivas" userId="0b43dccd-042e-4be0-871d-afa1d90d6a2e" providerId="ADAL" clId="{B4D2635E-9DF3-4DEC-BA18-241AE52B4563}" dt="2025-06-25T04:30:11.741" v="2837" actId="20577"/>
        <pc:sldMkLst>
          <pc:docMk/>
          <pc:sldMk cId="1704521118" sldId="607"/>
        </pc:sldMkLst>
      </pc:sldChg>
    </pc:docChg>
  </pc:docChgLst>
  <pc:docChgLst>
    <pc:chgData name="Badri, Sreenivas" userId="0b43dccd-042e-4be0-871d-afa1d90d6a2e" providerId="ADAL" clId="{C8BC2E5B-0839-477A-9D8D-FBE464356569}"/>
    <pc:docChg chg="custSel addSld modSld">
      <pc:chgData name="Badri, Sreenivas" userId="0b43dccd-042e-4be0-871d-afa1d90d6a2e" providerId="ADAL" clId="{C8BC2E5B-0839-477A-9D8D-FBE464356569}" dt="2025-07-30T19:10:25.540" v="439" actId="108"/>
      <pc:docMkLst>
        <pc:docMk/>
      </pc:docMkLst>
      <pc:sldChg chg="modSp mod">
        <pc:chgData name="Badri, Sreenivas" userId="0b43dccd-042e-4be0-871d-afa1d90d6a2e" providerId="ADAL" clId="{C8BC2E5B-0839-477A-9D8D-FBE464356569}" dt="2025-07-30T12:25:07.652" v="7" actId="20577"/>
        <pc:sldMkLst>
          <pc:docMk/>
          <pc:sldMk cId="730603795" sldId="260"/>
        </pc:sldMkLst>
      </pc:sldChg>
      <pc:sldChg chg="delSp modSp mod">
        <pc:chgData name="Badri, Sreenivas" userId="0b43dccd-042e-4be0-871d-afa1d90d6a2e" providerId="ADAL" clId="{C8BC2E5B-0839-477A-9D8D-FBE464356569}" dt="2025-07-30T18:57:57.651" v="97" actId="13926"/>
        <pc:sldMkLst>
          <pc:docMk/>
          <pc:sldMk cId="2518961665" sldId="589"/>
        </pc:sldMkLst>
      </pc:sldChg>
      <pc:sldChg chg="modSp mod">
        <pc:chgData name="Badri, Sreenivas" userId="0b43dccd-042e-4be0-871d-afa1d90d6a2e" providerId="ADAL" clId="{C8BC2E5B-0839-477A-9D8D-FBE464356569}" dt="2025-07-30T18:46:07.038" v="79" actId="1076"/>
        <pc:sldMkLst>
          <pc:docMk/>
          <pc:sldMk cId="1367297713" sldId="590"/>
        </pc:sldMkLst>
      </pc:sldChg>
      <pc:sldChg chg="addSp delSp modSp mod">
        <pc:chgData name="Badri, Sreenivas" userId="0b43dccd-042e-4be0-871d-afa1d90d6a2e" providerId="ADAL" clId="{C8BC2E5B-0839-477A-9D8D-FBE464356569}" dt="2025-07-30T18:44:35.244" v="70" actId="1076"/>
        <pc:sldMkLst>
          <pc:docMk/>
          <pc:sldMk cId="1977841253" sldId="593"/>
        </pc:sldMkLst>
      </pc:sldChg>
      <pc:sldChg chg="modSp mod">
        <pc:chgData name="Badri, Sreenivas" userId="0b43dccd-042e-4be0-871d-afa1d90d6a2e" providerId="ADAL" clId="{C8BC2E5B-0839-477A-9D8D-FBE464356569}" dt="2025-07-30T18:55:59.826" v="85" actId="13926"/>
        <pc:sldMkLst>
          <pc:docMk/>
          <pc:sldMk cId="4272829967" sldId="597"/>
        </pc:sldMkLst>
      </pc:sldChg>
      <pc:sldChg chg="modSp mod">
        <pc:chgData name="Badri, Sreenivas" userId="0b43dccd-042e-4be0-871d-afa1d90d6a2e" providerId="ADAL" clId="{C8BC2E5B-0839-477A-9D8D-FBE464356569}" dt="2025-07-30T18:57:36.696" v="95" actId="1076"/>
        <pc:sldMkLst>
          <pc:docMk/>
          <pc:sldMk cId="3783573396" sldId="606"/>
        </pc:sldMkLst>
      </pc:sldChg>
      <pc:sldChg chg="modSp mod">
        <pc:chgData name="Badri, Sreenivas" userId="0b43dccd-042e-4be0-871d-afa1d90d6a2e" providerId="ADAL" clId="{C8BC2E5B-0839-477A-9D8D-FBE464356569}" dt="2025-07-30T18:58:29.979" v="98" actId="13926"/>
        <pc:sldMkLst>
          <pc:docMk/>
          <pc:sldMk cId="1934425776" sldId="608"/>
        </pc:sldMkLst>
      </pc:sldChg>
      <pc:sldChg chg="modSp mod">
        <pc:chgData name="Badri, Sreenivas" userId="0b43dccd-042e-4be0-871d-afa1d90d6a2e" providerId="ADAL" clId="{C8BC2E5B-0839-477A-9D8D-FBE464356569}" dt="2025-07-30T18:56:19.831" v="86" actId="13926"/>
        <pc:sldMkLst>
          <pc:docMk/>
          <pc:sldMk cId="523291190" sldId="609"/>
        </pc:sldMkLst>
      </pc:sldChg>
      <pc:sldChg chg="modSp add mod">
        <pc:chgData name="Badri, Sreenivas" userId="0b43dccd-042e-4be0-871d-afa1d90d6a2e" providerId="ADAL" clId="{C8BC2E5B-0839-477A-9D8D-FBE464356569}" dt="2025-07-30T19:10:25.540" v="439" actId="108"/>
        <pc:sldMkLst>
          <pc:docMk/>
          <pc:sldMk cId="2198817000" sldId="610"/>
        </pc:sldMkLst>
      </pc:sldChg>
      <pc:sldChg chg="modSp add mod">
        <pc:chgData name="Badri, Sreenivas" userId="0b43dccd-042e-4be0-871d-afa1d90d6a2e" providerId="ADAL" clId="{C8BC2E5B-0839-477A-9D8D-FBE464356569}" dt="2025-07-30T19:09:45.357" v="437" actId="20577"/>
        <pc:sldMkLst>
          <pc:docMk/>
          <pc:sldMk cId="2200912900" sldId="611"/>
        </pc:sldMkLst>
      </pc:sldChg>
    </pc:docChg>
  </pc:docChgLst>
  <pc:docChgLst>
    <pc:chgData name="Badri, Sreenivas" userId="0b43dccd-042e-4be0-871d-afa1d90d6a2e" providerId="ADAL" clId="{FA6A85D0-DD30-4F94-A892-49866A2A3AD6}"/>
    <pc:docChg chg="undo custSel addSld modSld">
      <pc:chgData name="Badri, Sreenivas" userId="0b43dccd-042e-4be0-871d-afa1d90d6a2e" providerId="ADAL" clId="{FA6A85D0-DD30-4F94-A892-49866A2A3AD6}" dt="2025-08-27T17:00:33.893" v="1353" actId="6549"/>
      <pc:docMkLst>
        <pc:docMk/>
      </pc:docMkLst>
      <pc:sldChg chg="modSp mod">
        <pc:chgData name="Badri, Sreenivas" userId="0b43dccd-042e-4be0-871d-afa1d90d6a2e" providerId="ADAL" clId="{FA6A85D0-DD30-4F94-A892-49866A2A3AD6}" dt="2025-08-27T16:58:42.509" v="1343" actId="20577"/>
        <pc:sldMkLst>
          <pc:docMk/>
          <pc:sldMk cId="730603795" sldId="260"/>
        </pc:sldMkLst>
        <pc:spChg chg="mod">
          <ac:chgData name="Badri, Sreenivas" userId="0b43dccd-042e-4be0-871d-afa1d90d6a2e" providerId="ADAL" clId="{FA6A85D0-DD30-4F94-A892-49866A2A3AD6}" dt="2025-08-27T16:58:42.509" v="1343" actId="20577"/>
          <ac:spMkLst>
            <pc:docMk/>
            <pc:sldMk cId="730603795" sldId="260"/>
            <ac:spMk id="7" creationId="{00000000-0000-0000-0000-000000000000}"/>
          </ac:spMkLst>
        </pc:spChg>
      </pc:sldChg>
      <pc:sldChg chg="modSp mod">
        <pc:chgData name="Badri, Sreenivas" userId="0b43dccd-042e-4be0-871d-afa1d90d6a2e" providerId="ADAL" clId="{FA6A85D0-DD30-4F94-A892-49866A2A3AD6}" dt="2025-08-27T12:31:13.656" v="14" actId="13926"/>
        <pc:sldMkLst>
          <pc:docMk/>
          <pc:sldMk cId="2518961665" sldId="589"/>
        </pc:sldMkLst>
        <pc:spChg chg="mod">
          <ac:chgData name="Badri, Sreenivas" userId="0b43dccd-042e-4be0-871d-afa1d90d6a2e" providerId="ADAL" clId="{FA6A85D0-DD30-4F94-A892-49866A2A3AD6}" dt="2025-08-27T12:31:13.656" v="14" actId="13926"/>
          <ac:spMkLst>
            <pc:docMk/>
            <pc:sldMk cId="2518961665" sldId="589"/>
            <ac:spMk id="2" creationId="{42ADD551-A04F-2165-E81D-E0D8C2678AE1}"/>
          </ac:spMkLst>
        </pc:spChg>
      </pc:sldChg>
      <pc:sldChg chg="modSp mod">
        <pc:chgData name="Badri, Sreenivas" userId="0b43dccd-042e-4be0-871d-afa1d90d6a2e" providerId="ADAL" clId="{FA6A85D0-DD30-4F94-A892-49866A2A3AD6}" dt="2025-08-27T12:33:03.501" v="106" actId="113"/>
        <pc:sldMkLst>
          <pc:docMk/>
          <pc:sldMk cId="1934425776" sldId="608"/>
        </pc:sldMkLst>
        <pc:spChg chg="mod">
          <ac:chgData name="Badri, Sreenivas" userId="0b43dccd-042e-4be0-871d-afa1d90d6a2e" providerId="ADAL" clId="{FA6A85D0-DD30-4F94-A892-49866A2A3AD6}" dt="2025-08-27T12:33:03.501" v="106" actId="113"/>
          <ac:spMkLst>
            <pc:docMk/>
            <pc:sldMk cId="1934425776" sldId="608"/>
            <ac:spMk id="10" creationId="{537A182A-C4D3-2390-B703-793687A0F8D6}"/>
          </ac:spMkLst>
        </pc:spChg>
      </pc:sldChg>
      <pc:sldChg chg="modSp mod">
        <pc:chgData name="Badri, Sreenivas" userId="0b43dccd-042e-4be0-871d-afa1d90d6a2e" providerId="ADAL" clId="{FA6A85D0-DD30-4F94-A892-49866A2A3AD6}" dt="2025-08-27T12:33:20.703" v="107" actId="13926"/>
        <pc:sldMkLst>
          <pc:docMk/>
          <pc:sldMk cId="2198817000" sldId="610"/>
        </pc:sldMkLst>
      </pc:sldChg>
      <pc:sldChg chg="modSp mod">
        <pc:chgData name="Badri, Sreenivas" userId="0b43dccd-042e-4be0-871d-afa1d90d6a2e" providerId="ADAL" clId="{FA6A85D0-DD30-4F94-A892-49866A2A3AD6}" dt="2025-08-27T12:33:24.456" v="108" actId="13926"/>
        <pc:sldMkLst>
          <pc:docMk/>
          <pc:sldMk cId="2200912900" sldId="611"/>
        </pc:sldMkLst>
        <pc:spChg chg="mod">
          <ac:chgData name="Badri, Sreenivas" userId="0b43dccd-042e-4be0-871d-afa1d90d6a2e" providerId="ADAL" clId="{FA6A85D0-DD30-4F94-A892-49866A2A3AD6}" dt="2025-08-27T12:33:24.456" v="108" actId="13926"/>
          <ac:spMkLst>
            <pc:docMk/>
            <pc:sldMk cId="2200912900" sldId="611"/>
            <ac:spMk id="2" creationId="{A5BF9779-AE44-EC20-713C-51B9283D2654}"/>
          </ac:spMkLst>
        </pc:spChg>
      </pc:sldChg>
      <pc:sldChg chg="addSp delSp modSp add mod">
        <pc:chgData name="Badri, Sreenivas" userId="0b43dccd-042e-4be0-871d-afa1d90d6a2e" providerId="ADAL" clId="{FA6A85D0-DD30-4F94-A892-49866A2A3AD6}" dt="2025-08-27T17:00:33.893" v="1353" actId="6549"/>
        <pc:sldMkLst>
          <pc:docMk/>
          <pc:sldMk cId="2649187991" sldId="612"/>
        </pc:sldMkLst>
        <pc:spChg chg="mod">
          <ac:chgData name="Badri, Sreenivas" userId="0b43dccd-042e-4be0-871d-afa1d90d6a2e" providerId="ADAL" clId="{FA6A85D0-DD30-4F94-A892-49866A2A3AD6}" dt="2025-08-27T12:34:12.554" v="170" actId="120"/>
          <ac:spMkLst>
            <pc:docMk/>
            <pc:sldMk cId="2649187991" sldId="612"/>
            <ac:spMk id="2" creationId="{A25B4B26-6E39-EB97-F209-C87BAC2B12CF}"/>
          </ac:spMkLst>
        </pc:spChg>
        <pc:spChg chg="add mod">
          <ac:chgData name="Badri, Sreenivas" userId="0b43dccd-042e-4be0-871d-afa1d90d6a2e" providerId="ADAL" clId="{FA6A85D0-DD30-4F94-A892-49866A2A3AD6}" dt="2025-08-27T16:28:42.748" v="1018" actId="14100"/>
          <ac:spMkLst>
            <pc:docMk/>
            <pc:sldMk cId="2649187991" sldId="612"/>
            <ac:spMk id="6" creationId="{7086E86E-5AD1-6AFD-7765-814D06DFA270}"/>
          </ac:spMkLst>
        </pc:spChg>
        <pc:graphicFrameChg chg="add mod ord modGraphic">
          <ac:chgData name="Badri, Sreenivas" userId="0b43dccd-042e-4be0-871d-afa1d90d6a2e" providerId="ADAL" clId="{FA6A85D0-DD30-4F94-A892-49866A2A3AD6}" dt="2025-08-27T17:00:33.893" v="1353" actId="6549"/>
          <ac:graphicFrameMkLst>
            <pc:docMk/>
            <pc:sldMk cId="2649187991" sldId="612"/>
            <ac:graphicFrameMk id="3" creationId="{8BD72AF9-30E9-959D-4899-8184D12BA792}"/>
          </ac:graphicFrameMkLst>
        </pc:graphicFrameChg>
      </pc:sldChg>
      <pc:sldChg chg="modSp add mod">
        <pc:chgData name="Badri, Sreenivas" userId="0b43dccd-042e-4be0-871d-afa1d90d6a2e" providerId="ADAL" clId="{FA6A85D0-DD30-4F94-A892-49866A2A3AD6}" dt="2025-08-27T16:49:56.968" v="1327" actId="113"/>
        <pc:sldMkLst>
          <pc:docMk/>
          <pc:sldMk cId="244149848" sldId="613"/>
        </pc:sldMkLst>
        <pc:spChg chg="mod">
          <ac:chgData name="Badri, Sreenivas" userId="0b43dccd-042e-4be0-871d-afa1d90d6a2e" providerId="ADAL" clId="{FA6A85D0-DD30-4F94-A892-49866A2A3AD6}" dt="2025-08-27T15:21:23.511" v="607" actId="13926"/>
          <ac:spMkLst>
            <pc:docMk/>
            <pc:sldMk cId="244149848" sldId="613"/>
            <ac:spMk id="2" creationId="{56B196A9-C2BD-882E-1D61-48C3D6F9172A}"/>
          </ac:spMkLst>
        </pc:spChg>
        <pc:spChg chg="mod">
          <ac:chgData name="Badri, Sreenivas" userId="0b43dccd-042e-4be0-871d-afa1d90d6a2e" providerId="ADAL" clId="{FA6A85D0-DD30-4F94-A892-49866A2A3AD6}" dt="2025-08-27T16:49:56.968" v="1327" actId="113"/>
          <ac:spMkLst>
            <pc:docMk/>
            <pc:sldMk cId="244149848" sldId="613"/>
            <ac:spMk id="3" creationId="{5E0B73B3-1274-180F-EE36-DA398102F3A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www.ercot.com/files/docs/2025/04/07/RTCB_Market_Trials_Handbook_1_MarketSubmissions.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files/docs/2025/04/07/RTCB_Market_Trials_Handbook_3_OpenLoop_RTC_SCED_04182025_FINAL_Revised_071125.doc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ercot.com/files/docs/2025/04/28/RTCB_Market_Trials_Handbook_6_DayAheadMarket_06132025_FINAL.docx"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5" Type="http://schemas.openxmlformats.org/officeDocument/2006/relationships/hyperlink" Target="https://www.ercot.com/mp/data-products/data-product-details?id=NP4-450-M" TargetMode="External"/><Relationship Id="rId4" Type="http://schemas.openxmlformats.org/officeDocument/2006/relationships/hyperlink" Target="https://www.ercot.com/files/docs/2024/06/24/EIP_External_Interfaces_Specification_RTCB_v1.0.zip"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www.ercot.com/committees/tac/rtcbtf/training" TargetMode="External"/><Relationship Id="rId2" Type="http://schemas.openxmlformats.org/officeDocument/2006/relationships/hyperlink" Target="https://www.ercot.com/calendar/05212025-RTCBTF-Meeting" TargetMode="Externa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s://misapi.ercot.com/NodalAPI/EWS/" TargetMode="External"/><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 Id="rId9" Type="http://schemas.openxmlformats.org/officeDocument/2006/relationships/hyperlink" Target="https://api.wan.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api.wan.ercot.com/NodalAPI/EWS/" TargetMode="External"/><Relationship Id="rId2" Type="http://schemas.openxmlformats.org/officeDocument/2006/relationships/hyperlink" Target="https://misapi.ercot.com/NodalAPI/EWS/" TargetMode="External"/><Relationship Id="rId1" Type="http://schemas.openxmlformats.org/officeDocument/2006/relationships/slideLayout" Target="../slideLayouts/slideLayout5.xml"/><Relationship Id="rId5" Type="http://schemas.openxmlformats.org/officeDocument/2006/relationships/hyperlink" Target="https://markettrialsapi.wan.ercot.com/NodalAPI/EWS/" TargetMode="External"/><Relationship Id="rId4" Type="http://schemas.openxmlformats.org/officeDocument/2006/relationships/hyperlink" Target="https://markettrialsapi.ercot.com/NodalAPI/EW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 Id="rId4" Type="http://schemas.openxmlformats.org/officeDocument/2006/relationships/hyperlink" Target="https://www.ercot.com/services/comm/mkt_notices/M-A041625-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2308324"/>
          </a:xfrm>
          <a:prstGeom prst="rect">
            <a:avLst/>
          </a:prstGeom>
          <a:noFill/>
        </p:spPr>
        <p:txBody>
          <a:bodyPr wrap="square" rtlCol="0">
            <a:spAutoFit/>
          </a:bodyPr>
          <a:lstStyle/>
          <a:p>
            <a:r>
              <a:rPr lang="en-US" b="1" dirty="0">
                <a:solidFill>
                  <a:schemeClr val="tx2"/>
                </a:solidFill>
              </a:rPr>
              <a:t>RTC+B Market Trials - Market Submissions</a:t>
            </a:r>
          </a:p>
          <a:p>
            <a:endParaRPr lang="en-US" dirty="0">
              <a:solidFill>
                <a:schemeClr val="tx2"/>
              </a:solidFill>
            </a:endParaRPr>
          </a:p>
          <a:p>
            <a:r>
              <a:rPr lang="en-US" dirty="0">
                <a:solidFill>
                  <a:schemeClr val="tx2"/>
                </a:solidFill>
              </a:rPr>
              <a:t>Sreenivas Badri</a:t>
            </a:r>
          </a:p>
          <a:p>
            <a:r>
              <a:rPr lang="en-US" dirty="0">
                <a:solidFill>
                  <a:schemeClr val="tx2"/>
                </a:solidFill>
              </a:rPr>
              <a:t>Nathan Smith</a:t>
            </a:r>
            <a:br>
              <a:rPr lang="en-US" dirty="0">
                <a:solidFill>
                  <a:schemeClr val="tx2"/>
                </a:solidFill>
              </a:rPr>
            </a:br>
            <a:r>
              <a:rPr lang="en-US" dirty="0">
                <a:solidFill>
                  <a:schemeClr val="tx2"/>
                </a:solidFill>
              </a:rPr>
              <a:t>Sruthi Hariharan</a:t>
            </a:r>
          </a:p>
          <a:p>
            <a:endParaRPr lang="en-US" dirty="0">
              <a:solidFill>
                <a:schemeClr val="tx2"/>
              </a:solidFill>
            </a:endParaRPr>
          </a:p>
          <a:p>
            <a:r>
              <a:rPr lang="en-US" dirty="0">
                <a:solidFill>
                  <a:schemeClr val="tx2"/>
                </a:solidFill>
              </a:rPr>
              <a:t>September 25,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C47CD-C240-045B-70E6-96CD5340A4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A1E7E8-8E9F-97BF-AC56-33E256014314}"/>
              </a:ext>
            </a:extLst>
          </p:cNvPr>
          <p:cNvSpPr>
            <a:spLocks noGrp="1"/>
          </p:cNvSpPr>
          <p:nvPr>
            <p:ph type="title"/>
          </p:nvPr>
        </p:nvSpPr>
        <p:spPr/>
        <p:txBody>
          <a:bodyPr/>
          <a:lstStyle/>
          <a:p>
            <a:r>
              <a:rPr lang="en-US" sz="1600" dirty="0"/>
              <a:t>RTC+B Market Trials Systems Readiness for Open Loop and Closed Loop Testing Market Submissions</a:t>
            </a:r>
            <a:endParaRPr lang="en-US" sz="1600" u="sng" dirty="0"/>
          </a:p>
        </p:txBody>
      </p:sp>
      <p:sp>
        <p:nvSpPr>
          <p:cNvPr id="10" name="Content Placeholder 9">
            <a:extLst>
              <a:ext uri="{FF2B5EF4-FFF2-40B4-BE49-F238E27FC236}">
                <a16:creationId xmlns:a16="http://schemas.microsoft.com/office/drawing/2014/main" id="{76688F63-24F9-7E73-986C-4788E8981DF5}"/>
              </a:ext>
            </a:extLst>
          </p:cNvPr>
          <p:cNvSpPr>
            <a:spLocks noGrp="1"/>
          </p:cNvSpPr>
          <p:nvPr>
            <p:ph idx="1"/>
          </p:nvPr>
        </p:nvSpPr>
        <p:spPr>
          <a:xfrm>
            <a:off x="0" y="502841"/>
            <a:ext cx="8534400" cy="5096525"/>
          </a:xfrm>
        </p:spPr>
        <p:txBody>
          <a:bodyPr/>
          <a:lstStyle/>
          <a:p>
            <a:pPr marL="0" indent="0">
              <a:buNone/>
            </a:pPr>
            <a:endParaRPr lang="en-US" sz="1400" dirty="0"/>
          </a:p>
          <a:p>
            <a:r>
              <a:rPr lang="en-US" sz="1400" b="1" dirty="0"/>
              <a:t>06/30/2025 5:00 PM </a:t>
            </a:r>
            <a:r>
              <a:rPr lang="en-US" sz="1400" dirty="0"/>
              <a:t>- RTC+B Market Trials MOTE URLs (UIs/APIs) </a:t>
            </a:r>
            <a:r>
              <a:rPr lang="en-US" sz="1400" b="1" dirty="0"/>
              <a:t>will be disabled permanently.</a:t>
            </a:r>
          </a:p>
          <a:p>
            <a:pPr lvl="1">
              <a:buFont typeface="Courier New" panose="02070309020205020404" pitchFamily="49" charset="0"/>
              <a:buChar char="o"/>
            </a:pPr>
            <a:r>
              <a:rPr lang="en-US" sz="1200" dirty="0"/>
              <a:t>RTC+B MOTE will be available </a:t>
            </a:r>
            <a:r>
              <a:rPr lang="en-US" sz="1200" b="1" u="sng" dirty="0"/>
              <a:t>only</a:t>
            </a:r>
            <a:r>
              <a:rPr lang="en-US" sz="1200" dirty="0"/>
              <a:t> from Go Live for normal MOTE testing activities.</a:t>
            </a:r>
          </a:p>
          <a:p>
            <a:pPr lvl="1">
              <a:buFont typeface="Courier New" panose="02070309020205020404" pitchFamily="49" charset="0"/>
              <a:buChar char="o"/>
            </a:pPr>
            <a:r>
              <a:rPr lang="en-US" sz="1200" dirty="0"/>
              <a:t>QSEs can use non-monitoring days (Mon/Wed/Fri) to make test submissions into RTC+B Market Trials Production System to test software changes until Go-Live. </a:t>
            </a:r>
          </a:p>
          <a:p>
            <a:pPr lvl="2">
              <a:buFont typeface="Wingdings" panose="05000000000000000000" pitchFamily="2" charset="2"/>
              <a:buChar char="Ø"/>
            </a:pPr>
            <a:r>
              <a:rPr lang="en-US" sz="1000" dirty="0"/>
              <a:t>Once testing is completed, cancel the test submission or update test submission with production quality market data.</a:t>
            </a:r>
          </a:p>
          <a:p>
            <a:pPr marL="0" indent="0">
              <a:buNone/>
            </a:pPr>
            <a:endParaRPr lang="en-US" sz="1400" dirty="0"/>
          </a:p>
          <a:p>
            <a:r>
              <a:rPr lang="en-US" sz="1400" b="1" dirty="0"/>
              <a:t>07/01/2025 – 07/06/2025 </a:t>
            </a:r>
            <a:r>
              <a:rPr lang="en-US" sz="1400" dirty="0"/>
              <a:t>– Configure RTC+B Market Trials System with Market Trials Production System URLs, deploy latest RTC+B code and perform site failover testing.  </a:t>
            </a:r>
          </a:p>
          <a:p>
            <a:pPr lvl="1">
              <a:buFont typeface="Courier New" panose="02070309020205020404" pitchFamily="49" charset="0"/>
              <a:buChar char="o"/>
            </a:pPr>
            <a:r>
              <a:rPr lang="en-US" sz="1200" dirty="0"/>
              <a:t>During this time, Market Trials Market and Outage Submissions systems (APIs/UIs) will be unavailable for market submissions.</a:t>
            </a:r>
          </a:p>
          <a:p>
            <a:pPr marL="0" indent="0">
              <a:buNone/>
            </a:pPr>
            <a:endParaRPr lang="en-US" sz="1400" dirty="0"/>
          </a:p>
          <a:p>
            <a:r>
              <a:rPr lang="en-US" sz="1400" b="1" dirty="0"/>
              <a:t>07/07/2025 08:00 AM </a:t>
            </a:r>
            <a:r>
              <a:rPr lang="en-US" sz="1400" dirty="0"/>
              <a:t>– RTC+B Market Trials Production Systems will be up and running for Open Loop Testing.</a:t>
            </a:r>
          </a:p>
          <a:p>
            <a:endParaRPr lang="en-US" sz="1400" dirty="0"/>
          </a:p>
          <a:p>
            <a:r>
              <a:rPr lang="en-US" sz="1400" dirty="0"/>
              <a:t>Same Market Trials Production System configuration will be used for Day-Ahead Market Submissions (Sept – Oct) and for Closed Loop Testing as well.</a:t>
            </a:r>
          </a:p>
          <a:p>
            <a:pPr marL="0" indent="0">
              <a:buNone/>
            </a:pPr>
            <a:endParaRPr lang="en-US" sz="1400" dirty="0"/>
          </a:p>
          <a:p>
            <a:r>
              <a:rPr lang="en-US" sz="1400" b="1" u="sng" dirty="0"/>
              <a:t>QSE Activities</a:t>
            </a:r>
          </a:p>
          <a:p>
            <a:pPr lvl="1">
              <a:buFont typeface="Courier New" panose="02070309020205020404" pitchFamily="49" charset="0"/>
              <a:buChar char="o"/>
            </a:pPr>
            <a:r>
              <a:rPr lang="en-US" sz="1150" dirty="0"/>
              <a:t>Update RTC+B Market Trials – Market Submission Systems with ERCOT RTC+B Market Trials Production Systems Internet/Wan API URLs and certs to support Open Loop Testing from 07/07 and Closed Loop Testing.</a:t>
            </a:r>
          </a:p>
          <a:p>
            <a:pPr lvl="1">
              <a:buFont typeface="Courier New" panose="02070309020205020404" pitchFamily="49" charset="0"/>
              <a:buChar char="o"/>
            </a:pPr>
            <a:r>
              <a:rPr lang="en-US" sz="1150" dirty="0"/>
              <a:t>Set up the listeners in RTC+B environment to receive notifications from ERCOT during open loop and closed loop testing and provide listener URLs to ERCOT </a:t>
            </a:r>
          </a:p>
          <a:p>
            <a:pPr marL="0" indent="0">
              <a:buNone/>
            </a:pPr>
            <a:endParaRPr lang="en-US" sz="1400" dirty="0"/>
          </a:p>
        </p:txBody>
      </p:sp>
      <p:sp>
        <p:nvSpPr>
          <p:cNvPr id="4" name="Slide Number Placeholder 3">
            <a:extLst>
              <a:ext uri="{FF2B5EF4-FFF2-40B4-BE49-F238E27FC236}">
                <a16:creationId xmlns:a16="http://schemas.microsoft.com/office/drawing/2014/main" id="{0446ADDC-8C62-1B32-A6C9-1E2F3DAEDFE1}"/>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C3673C0-E522-9C78-78C5-82A6B903FC07}"/>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783573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322A3-1D29-634B-7168-AB85BC3F5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7AB00A-7525-E716-FC4F-41F9C4482DF5}"/>
              </a:ext>
            </a:extLst>
          </p:cNvPr>
          <p:cNvSpPr>
            <a:spLocks noGrp="1"/>
          </p:cNvSpPr>
          <p:nvPr>
            <p:ph type="title"/>
          </p:nvPr>
        </p:nvSpPr>
        <p:spPr/>
        <p:txBody>
          <a:bodyPr/>
          <a:lstStyle/>
          <a:p>
            <a:r>
              <a:rPr lang="en-US" sz="1800" dirty="0"/>
              <a:t>Dual Market Submissions</a:t>
            </a:r>
            <a:endParaRPr lang="en-US" sz="1800" u="sng" dirty="0"/>
          </a:p>
        </p:txBody>
      </p:sp>
      <p:sp>
        <p:nvSpPr>
          <p:cNvPr id="10" name="Content Placeholder 9">
            <a:extLst>
              <a:ext uri="{FF2B5EF4-FFF2-40B4-BE49-F238E27FC236}">
                <a16:creationId xmlns:a16="http://schemas.microsoft.com/office/drawing/2014/main" id="{537A182A-C4D3-2390-B703-793687A0F8D6}"/>
              </a:ext>
            </a:extLst>
          </p:cNvPr>
          <p:cNvSpPr>
            <a:spLocks noGrp="1"/>
          </p:cNvSpPr>
          <p:nvPr>
            <p:ph idx="1"/>
          </p:nvPr>
        </p:nvSpPr>
        <p:spPr>
          <a:xfrm>
            <a:off x="73516" y="490884"/>
            <a:ext cx="8534400" cy="5096525"/>
          </a:xfrm>
        </p:spPr>
        <p:txBody>
          <a:bodyPr/>
          <a:lstStyle/>
          <a:p>
            <a:pPr marL="0" indent="0">
              <a:buNone/>
            </a:pPr>
            <a:r>
              <a:rPr lang="en-US" sz="1400" dirty="0"/>
              <a:t> </a:t>
            </a:r>
          </a:p>
          <a:p>
            <a:r>
              <a:rPr lang="en-US" sz="1400" dirty="0"/>
              <a:t>Market Submissions to Current Production should not be impacted until Go-Live.</a:t>
            </a:r>
          </a:p>
          <a:p>
            <a:pPr marL="0" indent="0">
              <a:buNone/>
            </a:pPr>
            <a:endParaRPr lang="en-US" sz="1400" dirty="0"/>
          </a:p>
          <a:p>
            <a:r>
              <a:rPr lang="en-US" sz="1400" b="1" dirty="0"/>
              <a:t>Open Loop Testing (07/07 – 08/29)</a:t>
            </a:r>
          </a:p>
          <a:p>
            <a:pPr lvl="1">
              <a:buFont typeface="Courier New" panose="02070309020205020404" pitchFamily="49" charset="0"/>
              <a:buChar char="o"/>
            </a:pPr>
            <a:r>
              <a:rPr lang="en-US" sz="1200" dirty="0"/>
              <a:t>Dual Market Submissions – QSEs are expected to submit following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for the monitoring days (Tuesday/Thursday) 09:00 AM – 5:00 PM as indicated in Handbook#3.</a:t>
            </a:r>
          </a:p>
          <a:p>
            <a:pPr lvl="2">
              <a:buFont typeface="Wingdings" panose="05000000000000000000" pitchFamily="2" charset="2"/>
              <a:buChar char="ü"/>
            </a:pPr>
            <a:r>
              <a:rPr lang="en-US" sz="900" dirty="0"/>
              <a:t>COPs</a:t>
            </a:r>
          </a:p>
          <a:p>
            <a:pPr lvl="2">
              <a:buFont typeface="Wingdings" panose="05000000000000000000" pitchFamily="2" charset="2"/>
              <a:buChar char="ü"/>
            </a:pPr>
            <a:r>
              <a:rPr lang="en-US" sz="900" dirty="0"/>
              <a:t>TPOs</a:t>
            </a:r>
          </a:p>
          <a:p>
            <a:pPr lvl="2">
              <a:buFont typeface="Wingdings" panose="05000000000000000000" pitchFamily="2" charset="2"/>
              <a:buChar char="ü"/>
            </a:pPr>
            <a:r>
              <a:rPr lang="en-US" sz="900" dirty="0"/>
              <a:t>AS Offers</a:t>
            </a:r>
          </a:p>
          <a:p>
            <a:pPr lvl="2">
              <a:buFont typeface="Wingdings" panose="05000000000000000000" pitchFamily="2" charset="2"/>
              <a:buChar char="ü"/>
            </a:pPr>
            <a:r>
              <a:rPr lang="en-US" sz="900" dirty="0"/>
              <a:t>ESR Energy Bid/Offer Curves</a:t>
            </a:r>
          </a:p>
          <a:p>
            <a:pPr lvl="2">
              <a:buFont typeface="Wingdings" panose="05000000000000000000" pitchFamily="2" charset="2"/>
              <a:buChar char="ü"/>
            </a:pPr>
            <a:r>
              <a:rPr lang="en-US" sz="900" dirty="0"/>
              <a:t>RTM Bids and Offers</a:t>
            </a:r>
          </a:p>
          <a:p>
            <a:pPr lvl="2">
              <a:buFont typeface="Wingdings" panose="05000000000000000000" pitchFamily="2" charset="2"/>
              <a:buChar char="ü"/>
            </a:pPr>
            <a:r>
              <a:rPr lang="en-US" sz="900" dirty="0"/>
              <a:t>Output Schedules</a:t>
            </a:r>
          </a:p>
          <a:p>
            <a:pPr marL="571500" lvl="1" indent="-171450">
              <a:buFont typeface="Courier New" panose="02070309020205020404" pitchFamily="49" charset="0"/>
              <a:buChar char="o"/>
            </a:pPr>
            <a:r>
              <a:rPr lang="en-US" sz="1200" dirty="0"/>
              <a:t>Market Submissions quality will be validated during monitoring days</a:t>
            </a:r>
          </a:p>
          <a:p>
            <a:pPr marL="571500" lvl="1" indent="-171450">
              <a:buFont typeface="Courier New" panose="02070309020205020404" pitchFamily="49" charset="0"/>
              <a:buChar char="o"/>
            </a:pPr>
            <a:r>
              <a:rPr lang="en-US" sz="1200" dirty="0"/>
              <a:t>RTC+B SCED will be run on </a:t>
            </a:r>
            <a:r>
              <a:rPr lang="en-US" sz="1200" b="1" dirty="0"/>
              <a:t>these monitoring days (Tuesday/Thursday) </a:t>
            </a:r>
            <a:r>
              <a:rPr lang="en-US" sz="1200" dirty="0"/>
              <a:t>with above production quality market submissions and expect to produce production quality SCED results (Energy Base points,  AS Awards, congestion management etc.).</a:t>
            </a:r>
          </a:p>
          <a:p>
            <a:pPr marL="571500" lvl="1" indent="-171450">
              <a:buFont typeface="Courier New" panose="02070309020205020404" pitchFamily="49" charset="0"/>
              <a:buChar char="o"/>
            </a:pPr>
            <a:endParaRPr lang="en-US" sz="1200" dirty="0"/>
          </a:p>
          <a:p>
            <a:r>
              <a:rPr lang="en-US" sz="1400" b="1" dirty="0"/>
              <a:t>Closed Loop Testing (Sept – November)</a:t>
            </a:r>
          </a:p>
          <a:p>
            <a:pPr lvl="1">
              <a:buFont typeface="Courier New" panose="02070309020205020404" pitchFamily="49" charset="0"/>
              <a:buChar char="o"/>
            </a:pPr>
            <a:r>
              <a:rPr lang="en-US" sz="1200" dirty="0"/>
              <a:t>1</a:t>
            </a:r>
            <a:r>
              <a:rPr lang="en-US" sz="1200" baseline="30000" dirty="0"/>
              <a:t>st</a:t>
            </a:r>
            <a:r>
              <a:rPr lang="en-US" sz="1200" dirty="0"/>
              <a:t> Closed Loop Testing is planned on September 2</a:t>
            </a:r>
            <a:r>
              <a:rPr lang="en-US" sz="1200" baseline="30000" dirty="0"/>
              <a:t>nd</a:t>
            </a:r>
            <a:r>
              <a:rPr lang="en-US" sz="1200" dirty="0"/>
              <a:t> week, 2</a:t>
            </a:r>
            <a:r>
              <a:rPr lang="en-US" sz="1200" baseline="30000" dirty="0"/>
              <a:t>nd</a:t>
            </a:r>
            <a:r>
              <a:rPr lang="en-US" sz="1200" dirty="0"/>
              <a:t> Closed Loop Testing is planned in October. If needed 3</a:t>
            </a:r>
            <a:r>
              <a:rPr lang="en-US" sz="1200" baseline="30000" dirty="0"/>
              <a:t>rd</a:t>
            </a:r>
            <a:r>
              <a:rPr lang="en-US" sz="1200" dirty="0"/>
              <a:t> Closed Loop Testing will be scheduled in November.</a:t>
            </a:r>
          </a:p>
          <a:p>
            <a:pPr lvl="1">
              <a:buFont typeface="Courier New" panose="02070309020205020404" pitchFamily="49" charset="0"/>
              <a:buChar char="o"/>
            </a:pPr>
            <a:r>
              <a:rPr lang="en-US" sz="1200" dirty="0"/>
              <a:t>These are 2 hours tests – RTC LFC/SCED will be controlling the grid.</a:t>
            </a:r>
          </a:p>
          <a:p>
            <a:pPr lvl="1">
              <a:buFont typeface="Courier New" panose="02070309020205020404" pitchFamily="49" charset="0"/>
              <a:buChar char="o"/>
            </a:pPr>
            <a:r>
              <a:rPr lang="en-US" sz="1200" dirty="0"/>
              <a:t>Dual Market Submissions – QSEs are expected to submit above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starting from </a:t>
            </a: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5:00PM of the day prior to the closed loop testing until the completion of the test.</a:t>
            </a:r>
            <a:endParaRPr lang="en-US" sz="1200" dirty="0"/>
          </a:p>
          <a:p>
            <a:pPr lvl="2">
              <a:buFont typeface="Courier New" panose="02070309020205020404" pitchFamily="49" charset="0"/>
              <a:buChar char="o"/>
            </a:pPr>
            <a:r>
              <a:rPr lang="en-US" sz="1000" b="1" dirty="0"/>
              <a:t>Real-time Market Submissions should be submitted for all 24 hours of the closed loop testing day</a:t>
            </a:r>
          </a:p>
          <a:p>
            <a:pPr lvl="1">
              <a:buFont typeface="Courier New" panose="02070309020205020404" pitchFamily="49" charset="0"/>
              <a:buChar char="o"/>
            </a:pPr>
            <a:endParaRPr lang="en-US" sz="1200" dirty="0"/>
          </a:p>
          <a:p>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7442EF60-478D-400C-719E-2A64999ED1BF}"/>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11866D0-B6B4-61BE-7E3A-7D4EB5E231AB}"/>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3442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616F7-D6CB-E2D1-93EB-B3A5BA765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4FF94-A86D-E279-4FA9-489F85BE6595}"/>
              </a:ext>
            </a:extLst>
          </p:cNvPr>
          <p:cNvSpPr>
            <a:spLocks noGrp="1"/>
          </p:cNvSpPr>
          <p:nvPr>
            <p:ph type="title"/>
          </p:nvPr>
        </p:nvSpPr>
        <p:spPr/>
        <p:txBody>
          <a:bodyPr/>
          <a:lstStyle/>
          <a:p>
            <a:r>
              <a:rPr lang="en-US" sz="1800" dirty="0"/>
              <a:t>Dual Market Submissions</a:t>
            </a:r>
            <a:endParaRPr lang="en-US" sz="1800" u="sng" dirty="0"/>
          </a:p>
        </p:txBody>
      </p:sp>
      <p:sp>
        <p:nvSpPr>
          <p:cNvPr id="10" name="Content Placeholder 9">
            <a:extLst>
              <a:ext uri="{FF2B5EF4-FFF2-40B4-BE49-F238E27FC236}">
                <a16:creationId xmlns:a16="http://schemas.microsoft.com/office/drawing/2014/main" id="{03745A81-9370-2365-4BFE-36C90DEC2601}"/>
              </a:ext>
            </a:extLst>
          </p:cNvPr>
          <p:cNvSpPr>
            <a:spLocks noGrp="1"/>
          </p:cNvSpPr>
          <p:nvPr>
            <p:ph idx="1"/>
          </p:nvPr>
        </p:nvSpPr>
        <p:spPr>
          <a:xfrm>
            <a:off x="205562" y="502841"/>
            <a:ext cx="8534400" cy="5096525"/>
          </a:xfrm>
        </p:spPr>
        <p:txBody>
          <a:bodyPr/>
          <a:lstStyle/>
          <a:p>
            <a:pPr marL="571500" lvl="1" indent="-171450">
              <a:buFont typeface="Courier New" panose="02070309020205020404" pitchFamily="49" charset="0"/>
              <a:buChar char="o"/>
            </a:pPr>
            <a:endParaRPr lang="en-US" sz="1200" dirty="0"/>
          </a:p>
          <a:p>
            <a:r>
              <a:rPr lang="en-US" sz="1400" b="1" dirty="0"/>
              <a:t>Day Ahead Market Executions (Sept – Oct)</a:t>
            </a:r>
          </a:p>
          <a:p>
            <a:pPr lvl="1">
              <a:buFont typeface="Courier New" panose="02070309020205020404" pitchFamily="49" charset="0"/>
              <a:buChar char="o"/>
            </a:pPr>
            <a:r>
              <a:rPr lang="en-US" sz="1200" dirty="0"/>
              <a:t>At least 2 RTC+B Day Ahead Markets will be executed</a:t>
            </a:r>
          </a:p>
          <a:p>
            <a:pPr lvl="1">
              <a:buFont typeface="Courier New" panose="02070309020205020404" pitchFamily="49" charset="0"/>
              <a:buChar char="o"/>
            </a:pPr>
            <a:r>
              <a:rPr lang="en-US" sz="1200" b="1" dirty="0"/>
              <a:t>QSEs RTC+B systems should be setup to test their day-ahead market submissions </a:t>
            </a:r>
            <a:r>
              <a:rPr lang="en-US" sz="1200" dirty="0"/>
              <a:t>for defined transactions (Energy Bid/Offer Curves, AS Self-Arrangement, DAM AS Only Offers, and normal DAM submissions). </a:t>
            </a:r>
          </a:p>
          <a:p>
            <a:pPr lvl="2">
              <a:buFont typeface="Courier New" panose="02070309020205020404" pitchFamily="49" charset="0"/>
              <a:buChar char="o"/>
            </a:pPr>
            <a:r>
              <a:rPr lang="en-US" sz="1000" b="1" dirty="0"/>
              <a:t>During day-market submissions into RTC+B, current production day-ahead market submissions should not be impacted.</a:t>
            </a:r>
          </a:p>
          <a:p>
            <a:pPr lvl="1">
              <a:buFont typeface="Courier New" panose="02070309020205020404" pitchFamily="49" charset="0"/>
              <a:buChar char="o"/>
            </a:pPr>
            <a:r>
              <a:rPr lang="en-US" sz="1200" dirty="0"/>
              <a:t>ERCOT will execute and publish at least two Day-Ahead Markets</a:t>
            </a:r>
          </a:p>
          <a:p>
            <a:pPr lvl="1">
              <a:buFont typeface="Courier New" panose="02070309020205020404" pitchFamily="49" charset="0"/>
              <a:buChar char="o"/>
            </a:pPr>
            <a:r>
              <a:rPr lang="en-US" sz="1200" dirty="0"/>
              <a:t>DAM participation is strongly encouraged, but will not be required in Readiness metrics </a:t>
            </a:r>
          </a:p>
          <a:p>
            <a:pPr marL="0" indent="0">
              <a:buNone/>
            </a:pPr>
            <a:endParaRPr lang="en-US" sz="1400" b="1" dirty="0"/>
          </a:p>
          <a:p>
            <a:r>
              <a:rPr lang="en-US" sz="1400" b="1" dirty="0"/>
              <a:t>Go-Live</a:t>
            </a:r>
          </a:p>
          <a:p>
            <a:pPr lvl="1">
              <a:buFont typeface="Courier New" panose="02070309020205020404" pitchFamily="49" charset="0"/>
              <a:buChar char="o"/>
            </a:pPr>
            <a:r>
              <a:rPr lang="en-US" sz="1200" dirty="0"/>
              <a:t>Dual Market Submissions – QSEs are expected to submit RTC+B real-time Market Submissions into RTC+B Market Trial Production System with </a:t>
            </a:r>
            <a:r>
              <a:rPr lang="en-US" sz="1200" b="1" dirty="0"/>
              <a:t>Production Quality</a:t>
            </a:r>
            <a:r>
              <a:rPr lang="en-US" sz="1200" dirty="0"/>
              <a:t> </a:t>
            </a:r>
            <a:r>
              <a:rPr lang="en-US" sz="1200" b="1" u="sng" dirty="0"/>
              <a:t>in parallel</a:t>
            </a:r>
            <a:r>
              <a:rPr lang="en-US" sz="1200" b="1" dirty="0"/>
              <a:t> </a:t>
            </a:r>
            <a:r>
              <a:rPr lang="en-US" sz="1200" dirty="0"/>
              <a:t>to current production starting from few hours or days before Go-Live. </a:t>
            </a:r>
          </a:p>
          <a:p>
            <a:pPr lvl="2">
              <a:buFont typeface="Courier New" panose="02070309020205020404" pitchFamily="49" charset="0"/>
              <a:buChar char="o"/>
            </a:pPr>
            <a:r>
              <a:rPr lang="en-US" sz="1000" b="1" dirty="0"/>
              <a:t>Exact start time of dual market submissions for Go-Live will be provided during Go-Live Cutover discussions.</a:t>
            </a:r>
          </a:p>
          <a:p>
            <a:pPr marL="914400" lvl="2" indent="0">
              <a:buNone/>
            </a:pPr>
            <a:endParaRPr lang="en-US" sz="1000" dirty="0"/>
          </a:p>
          <a:p>
            <a:pPr>
              <a:buFont typeface="Courier New" panose="02070309020205020404" pitchFamily="49" charset="0"/>
              <a:buChar char="o"/>
            </a:pPr>
            <a:r>
              <a:rPr lang="en-US" sz="1400" b="1" dirty="0"/>
              <a:t>At any given time either current production or RTC+B system will be live, NOT both.</a:t>
            </a:r>
          </a:p>
          <a:p>
            <a:pPr lvl="1">
              <a:buFont typeface="Courier New" panose="02070309020205020404" pitchFamily="49" charset="0"/>
              <a:buChar char="o"/>
            </a:pPr>
            <a:endParaRPr lang="en-US" sz="1200" dirty="0"/>
          </a:p>
          <a:p>
            <a:pPr marL="0" indent="0">
              <a:buNone/>
            </a:pPr>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0E2A21C7-F06B-AAEC-0B3C-235E3FB26437}"/>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5" name="Content Placeholder 2">
            <a:extLst>
              <a:ext uri="{FF2B5EF4-FFF2-40B4-BE49-F238E27FC236}">
                <a16:creationId xmlns:a16="http://schemas.microsoft.com/office/drawing/2014/main" id="{C74A4D8C-A4AA-2836-9F4C-8699718B3DC3}"/>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523291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0" y="562101"/>
            <a:ext cx="8642131" cy="5175701"/>
          </a:xfrm>
        </p:spPr>
        <p:txBody>
          <a:bodyPr/>
          <a:lstStyle/>
          <a:p>
            <a:pPr marL="0" indent="0">
              <a:buNone/>
            </a:pPr>
            <a:endParaRPr lang="en-US" sz="1600" b="1" dirty="0">
              <a:ea typeface="Calibri" panose="020F0502020204030204" pitchFamily="34" charset="0"/>
            </a:endParaRPr>
          </a:p>
          <a:p>
            <a:r>
              <a:rPr lang="en-US" sz="1600" b="1"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4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400" dirty="0">
                <a:ea typeface="Calibri" panose="020F0502020204030204" pitchFamily="34" charset="0"/>
              </a:rPr>
              <a:t>ERCOT will manually approve the outages. </a:t>
            </a:r>
          </a:p>
          <a:p>
            <a:pPr lvl="1">
              <a:buFont typeface="Courier New" panose="02070309020205020404" pitchFamily="49" charset="0"/>
              <a:buChar char="o"/>
            </a:pPr>
            <a:r>
              <a:rPr lang="en-US" sz="1400" dirty="0">
                <a:ea typeface="Calibri" panose="020F0502020204030204" pitchFamily="34" charset="0"/>
              </a:rPr>
              <a:t>This will help QSEs, and their vendors test their Outage Scheduler software.</a:t>
            </a:r>
          </a:p>
          <a:p>
            <a:r>
              <a:rPr lang="en-US" sz="1800" b="1" dirty="0"/>
              <a:t>Open Loop Testing</a:t>
            </a:r>
          </a:p>
          <a:p>
            <a:pPr lvl="1">
              <a:buFont typeface="Courier New" panose="02070309020205020404" pitchFamily="49" charset="0"/>
              <a:buChar char="o"/>
            </a:pPr>
            <a:r>
              <a:rPr lang="en-US" sz="1400" dirty="0"/>
              <a:t>Outage Submissions testing is not mandatory during Open Loop Testing but strongly encouraged to continue to test the outage submissions utilizing the RTC+B Market Trials Production Systems URLs until go live.</a:t>
            </a:r>
          </a:p>
          <a:p>
            <a:r>
              <a:rPr lang="en-US" sz="1600" b="1" dirty="0"/>
              <a:t>Closed Loop Testing </a:t>
            </a:r>
          </a:p>
          <a:p>
            <a:pPr lvl="1">
              <a:buFont typeface="Courier New" panose="02070309020205020404" pitchFamily="49" charset="0"/>
              <a:buChar char="o"/>
            </a:pPr>
            <a:r>
              <a:rPr lang="en-US" sz="1400" dirty="0"/>
              <a:t>Outage Submissions into ERCOT RTC+B Market Trials Production System is not required during Closed Loop Testing.</a:t>
            </a:r>
          </a:p>
          <a:p>
            <a:r>
              <a:rPr lang="en-US" sz="1600" b="1" dirty="0"/>
              <a:t>Dual Outage Submissions for Go-live</a:t>
            </a: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Go-Live as well.</a:t>
            </a:r>
            <a:endParaRPr lang="en-US" sz="16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272829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26B06-3667-8C6B-0CCF-0DAD277A2B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B5F859-ABFC-F3BD-9E2F-D541985855FB}"/>
              </a:ext>
            </a:extLst>
          </p:cNvPr>
          <p:cNvSpPr>
            <a:spLocks noGrp="1"/>
          </p:cNvSpPr>
          <p:nvPr>
            <p:ph type="title"/>
          </p:nvPr>
        </p:nvSpPr>
        <p:spPr>
          <a:xfrm>
            <a:off x="381000" y="243681"/>
            <a:ext cx="8458200" cy="1029947"/>
          </a:xfrm>
        </p:spPr>
        <p:txBody>
          <a:bodyPr/>
          <a:lstStyle/>
          <a:p>
            <a:r>
              <a:rPr lang="en-US" dirty="0">
                <a:highlight>
                  <a:srgbClr val="FFFF00"/>
                </a:highlight>
              </a:rPr>
              <a:t>Current State of Outage Submissions in RTC+B</a:t>
            </a:r>
          </a:p>
        </p:txBody>
      </p:sp>
      <p:sp>
        <p:nvSpPr>
          <p:cNvPr id="3" name="Content Placeholder 2">
            <a:extLst>
              <a:ext uri="{FF2B5EF4-FFF2-40B4-BE49-F238E27FC236}">
                <a16:creationId xmlns:a16="http://schemas.microsoft.com/office/drawing/2014/main" id="{20724552-8F7F-239E-4863-7F95C1779F00}"/>
              </a:ext>
            </a:extLst>
          </p:cNvPr>
          <p:cNvSpPr>
            <a:spLocks noGrp="1"/>
          </p:cNvSpPr>
          <p:nvPr>
            <p:ph idx="1"/>
          </p:nvPr>
        </p:nvSpPr>
        <p:spPr>
          <a:xfrm>
            <a:off x="0" y="536463"/>
            <a:ext cx="8642131" cy="5175701"/>
          </a:xfrm>
        </p:spPr>
        <p:txBody>
          <a:bodyPr/>
          <a:lstStyle/>
          <a:p>
            <a:endParaRPr lang="en-US" sz="1800" dirty="0"/>
          </a:p>
          <a:p>
            <a:r>
              <a:rPr lang="en-US" sz="1800" dirty="0"/>
              <a:t>We are working on an automated process to sync up current production outages into RTC+B periodically. </a:t>
            </a:r>
          </a:p>
          <a:p>
            <a:endParaRPr lang="en-US" sz="1800" dirty="0"/>
          </a:p>
          <a:p>
            <a:r>
              <a:rPr lang="en-US" sz="1800" dirty="0"/>
              <a:t>This automated process will be in place by mid October. </a:t>
            </a:r>
          </a:p>
          <a:p>
            <a:pPr marL="0" indent="0">
              <a:buNone/>
            </a:pPr>
            <a:endParaRPr lang="en-US" sz="1800" dirty="0"/>
          </a:p>
          <a:p>
            <a:r>
              <a:rPr lang="en-US" sz="1800" dirty="0"/>
              <a:t>Meanwhile, we are </a:t>
            </a:r>
            <a:r>
              <a:rPr lang="en-US" sz="1800" b="1" dirty="0"/>
              <a:t>manually</a:t>
            </a:r>
            <a:r>
              <a:rPr lang="en-US" sz="1800" dirty="0"/>
              <a:t> syncing up outages into RTC+B market trials environment from current production as needed. </a:t>
            </a:r>
          </a:p>
          <a:p>
            <a:pPr marL="0" indent="0">
              <a:buNone/>
            </a:pPr>
            <a:endParaRPr lang="en-US" sz="1800" dirty="0"/>
          </a:p>
          <a:p>
            <a:r>
              <a:rPr lang="en-US" sz="1800" dirty="0"/>
              <a:t>Until above automated process is in place, QSEs/TSPs may not see all the outages in RTC+B market trial environments which are submitted into current production.</a:t>
            </a:r>
          </a:p>
          <a:p>
            <a:pPr marL="0" indent="0">
              <a:buNone/>
            </a:pPr>
            <a:endParaRPr lang="en-US" sz="1800" dirty="0"/>
          </a:p>
          <a:p>
            <a:r>
              <a:rPr lang="en-US" sz="1800" dirty="0"/>
              <a:t>Report any outage submissions issues (from RTC+B OS UI/API) to </a:t>
            </a:r>
            <a:r>
              <a:rPr lang="en-US" sz="1800" dirty="0">
                <a:hlinkClick r:id="rId2"/>
              </a:rPr>
              <a:t>rtcb@ercot.com</a:t>
            </a:r>
            <a:endParaRPr lang="en-US" sz="1800" dirty="0"/>
          </a:p>
          <a:p>
            <a:pPr marL="0" indent="0">
              <a:buNone/>
            </a:pPr>
            <a:endParaRPr lang="en-US" sz="1800" dirty="0"/>
          </a:p>
          <a:p>
            <a:pPr marL="0" indent="0">
              <a:buNone/>
            </a:pPr>
            <a:endParaRPr lang="en-US" sz="1800" dirty="0"/>
          </a:p>
          <a:p>
            <a:endParaRPr lang="en-US" sz="1800" u="sng" dirty="0"/>
          </a:p>
          <a:p>
            <a:pPr marL="0" indent="0">
              <a:buNone/>
            </a:pPr>
            <a:endParaRPr lang="en-US" sz="1800" u="sng" dirty="0"/>
          </a:p>
          <a:p>
            <a:pPr marL="0" indent="0">
              <a:buNone/>
            </a:pPr>
            <a:endParaRPr lang="en-US" sz="1800" u="sng" dirty="0"/>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89A5BCB8-9A93-4580-0C4D-B62D6D391DBA}"/>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630178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BC4F6-39B8-2800-F909-16577C3EE7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BF9779-AE44-EC20-713C-51B9283D2654}"/>
              </a:ext>
            </a:extLst>
          </p:cNvPr>
          <p:cNvSpPr>
            <a:spLocks noGrp="1"/>
          </p:cNvSpPr>
          <p:nvPr>
            <p:ph type="title"/>
          </p:nvPr>
        </p:nvSpPr>
        <p:spPr>
          <a:xfrm>
            <a:off x="381000" y="243681"/>
            <a:ext cx="8458200" cy="1029947"/>
          </a:xfrm>
        </p:spPr>
        <p:txBody>
          <a:bodyPr/>
          <a:lstStyle/>
          <a:p>
            <a:r>
              <a:rPr lang="en-US" dirty="0"/>
              <a:t>IRR Forecast to QSEs</a:t>
            </a:r>
          </a:p>
        </p:txBody>
      </p:sp>
      <p:sp>
        <p:nvSpPr>
          <p:cNvPr id="3" name="Content Placeholder 2">
            <a:extLst>
              <a:ext uri="{FF2B5EF4-FFF2-40B4-BE49-F238E27FC236}">
                <a16:creationId xmlns:a16="http://schemas.microsoft.com/office/drawing/2014/main" id="{F8CB548E-9518-2E1C-3A09-8E218AD11A51}"/>
              </a:ext>
            </a:extLst>
          </p:cNvPr>
          <p:cNvSpPr>
            <a:spLocks noGrp="1"/>
          </p:cNvSpPr>
          <p:nvPr>
            <p:ph idx="1"/>
          </p:nvPr>
        </p:nvSpPr>
        <p:spPr>
          <a:xfrm>
            <a:off x="289034" y="775746"/>
            <a:ext cx="8642131" cy="5175701"/>
          </a:xfrm>
        </p:spPr>
        <p:txBody>
          <a:bodyPr/>
          <a:lstStyle/>
          <a:p>
            <a:r>
              <a:rPr lang="en-US" dirty="0">
                <a:ea typeface="Calibri" panose="020F0502020204030204" pitchFamily="34" charset="0"/>
              </a:rPr>
              <a:t>ERCOT is not planning to send Wind/Solar forecast to QSEs RTC+B environment through API from ERCOT Market Trials environment.</a:t>
            </a:r>
          </a:p>
          <a:p>
            <a:endParaRPr lang="en-US" dirty="0">
              <a:ea typeface="Calibri" panose="020F0502020204030204" pitchFamily="34" charset="0"/>
            </a:endParaRPr>
          </a:p>
          <a:p>
            <a:r>
              <a:rPr lang="en-US" dirty="0">
                <a:ea typeface="Calibri" panose="020F0502020204030204" pitchFamily="34" charset="0"/>
              </a:rPr>
              <a:t>QSEs are expected to use Wind/Solar forecast from current production for RTC+B COP submissions.</a:t>
            </a:r>
            <a:endParaRPr lang="en-US" u="sng" dirty="0"/>
          </a:p>
        </p:txBody>
      </p:sp>
      <p:sp>
        <p:nvSpPr>
          <p:cNvPr id="4" name="Slide Number Placeholder 3">
            <a:extLst>
              <a:ext uri="{FF2B5EF4-FFF2-40B4-BE49-F238E27FC236}">
                <a16:creationId xmlns:a16="http://schemas.microsoft.com/office/drawing/2014/main" id="{6A56031E-89B6-41FD-EFDC-CF8A022A6A5C}"/>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200912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E002B-D60C-38DA-7B5D-3BA4873BCB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B196A9-C2BD-882E-1D61-48C3D6F9172A}"/>
              </a:ext>
            </a:extLst>
          </p:cNvPr>
          <p:cNvSpPr>
            <a:spLocks noGrp="1"/>
          </p:cNvSpPr>
          <p:nvPr>
            <p:ph type="title"/>
          </p:nvPr>
        </p:nvSpPr>
        <p:spPr>
          <a:xfrm>
            <a:off x="381000" y="243681"/>
            <a:ext cx="8458200" cy="1029947"/>
          </a:xfrm>
        </p:spPr>
        <p:txBody>
          <a:bodyPr/>
          <a:lstStyle/>
          <a:p>
            <a:r>
              <a:rPr lang="en-US" dirty="0"/>
              <a:t>Market Submission Issues</a:t>
            </a:r>
          </a:p>
        </p:txBody>
      </p:sp>
      <p:sp>
        <p:nvSpPr>
          <p:cNvPr id="3" name="Content Placeholder 2">
            <a:extLst>
              <a:ext uri="{FF2B5EF4-FFF2-40B4-BE49-F238E27FC236}">
                <a16:creationId xmlns:a16="http://schemas.microsoft.com/office/drawing/2014/main" id="{5E0B73B3-1274-180F-EE36-DA398102F3A5}"/>
              </a:ext>
            </a:extLst>
          </p:cNvPr>
          <p:cNvSpPr>
            <a:spLocks noGrp="1"/>
          </p:cNvSpPr>
          <p:nvPr>
            <p:ph idx="1"/>
          </p:nvPr>
        </p:nvSpPr>
        <p:spPr>
          <a:xfrm>
            <a:off x="0" y="527918"/>
            <a:ext cx="8642131" cy="5175701"/>
          </a:xfrm>
        </p:spPr>
        <p:txBody>
          <a:bodyPr/>
          <a:lstStyle/>
          <a:p>
            <a:r>
              <a:rPr lang="en-US" sz="1600" dirty="0">
                <a:ea typeface="Calibri" panose="020F0502020204030204" pitchFamily="34" charset="0"/>
              </a:rPr>
              <a:t>ERCOT is reaching out to a subset of QSEs where ERCOT has observed potential real-time market submission issues on Aug 19 and/or Aug 21.  </a:t>
            </a:r>
          </a:p>
          <a:p>
            <a:r>
              <a:rPr lang="en-US" sz="1600" b="1" dirty="0">
                <a:ea typeface="Calibri" panose="020F0502020204030204" pitchFamily="34" charset="0"/>
              </a:rPr>
              <a:t>Summary of issues/observations:</a:t>
            </a:r>
          </a:p>
          <a:p>
            <a:pPr lvl="1">
              <a:buFont typeface="Courier New" panose="02070309020205020404" pitchFamily="49" charset="0"/>
              <a:buChar char="o"/>
            </a:pPr>
            <a:r>
              <a:rPr lang="en-US" sz="1400" dirty="0">
                <a:ea typeface="Calibri" panose="020F0502020204030204" pitchFamily="34" charset="0"/>
              </a:rPr>
              <a:t>Off-line ECRS (OFFEC) offers are unable to be awarded in RTM for RTC+B. Please submit these as an online ECRS offer with resource status ‘OFFQS’ during the RTM.</a:t>
            </a:r>
          </a:p>
          <a:p>
            <a:pPr lvl="1">
              <a:buFont typeface="Courier New" panose="02070309020205020404" pitchFamily="49" charset="0"/>
              <a:buChar char="o"/>
            </a:pPr>
            <a:r>
              <a:rPr lang="en-US" sz="1400" dirty="0"/>
              <a:t>Resources providing AS in Production did not have respective AS Offers in RTC+B</a:t>
            </a:r>
          </a:p>
          <a:p>
            <a:pPr lvl="2">
              <a:buFont typeface="Courier New" panose="02070309020205020404" pitchFamily="49" charset="0"/>
              <a:buChar char="o"/>
            </a:pPr>
            <a:r>
              <a:rPr lang="en-US" sz="1200" b="1" dirty="0"/>
              <a:t>Examples:</a:t>
            </a:r>
          </a:p>
          <a:p>
            <a:pPr lvl="3">
              <a:buFont typeface="Courier New" panose="02070309020205020404" pitchFamily="49" charset="0"/>
              <a:buChar char="o"/>
            </a:pPr>
            <a:r>
              <a:rPr lang="en-US" sz="1000" dirty="0"/>
              <a:t>Missing online Non-Spin offers for ESRs carrying online Non-Spin in Production.</a:t>
            </a:r>
          </a:p>
          <a:p>
            <a:pPr lvl="3">
              <a:buFont typeface="Courier New" panose="02070309020205020404" pitchFamily="49" charset="0"/>
              <a:buChar char="o"/>
            </a:pPr>
            <a:r>
              <a:rPr lang="en-US" sz="1000" dirty="0"/>
              <a:t>Only submitting AS Offers for ECRS instead of all AS types carried in Production (RRSPF, Non-Spin, ECRS)</a:t>
            </a:r>
          </a:p>
          <a:p>
            <a:pPr lvl="3">
              <a:buFont typeface="Courier New" panose="02070309020205020404" pitchFamily="49" charset="0"/>
              <a:buChar char="o"/>
            </a:pPr>
            <a:r>
              <a:rPr lang="en-US" sz="1000" dirty="0"/>
              <a:t>ESRs – Only offering in RRSPF, AS Offers not submitted for AS types (REGDN, REGUP, ECRS) that these resources are carrying in Production.</a:t>
            </a:r>
          </a:p>
          <a:p>
            <a:pPr lvl="1">
              <a:buFont typeface="Courier New" panose="02070309020205020404" pitchFamily="49" charset="0"/>
              <a:buChar char="o"/>
            </a:pPr>
            <a:endParaRPr lang="en-US" sz="1400" dirty="0"/>
          </a:p>
          <a:p>
            <a:pPr lvl="1">
              <a:buFont typeface="Courier New" panose="02070309020205020404" pitchFamily="49" charset="0"/>
              <a:buChar char="o"/>
            </a:pPr>
            <a:r>
              <a:rPr lang="en-US" sz="1400" dirty="0"/>
              <a:t>Submitting AS Offers for just a subset of types the Resource is qualified to provide.</a:t>
            </a:r>
          </a:p>
          <a:p>
            <a:pPr lvl="1">
              <a:buFont typeface="Courier New" panose="02070309020205020404" pitchFamily="49" charset="0"/>
              <a:buChar char="o"/>
            </a:pPr>
            <a:r>
              <a:rPr lang="en-US" sz="1400" dirty="0"/>
              <a:t>Submitting “test” MW amounts for all ESRs instead of resource capability for AS.</a:t>
            </a:r>
          </a:p>
          <a:p>
            <a:pPr lvl="1">
              <a:buFont typeface="Courier New" panose="02070309020205020404" pitchFamily="49" charset="0"/>
              <a:buChar char="o"/>
            </a:pPr>
            <a:r>
              <a:rPr lang="en-US" sz="1400" dirty="0"/>
              <a:t>Submitting MW amounts much less than resource capability.</a:t>
            </a:r>
          </a:p>
          <a:p>
            <a:endParaRPr lang="en-US" sz="1600" dirty="0">
              <a:ea typeface="Calibri" panose="020F0502020204030204" pitchFamily="34" charset="0"/>
            </a:endParaRPr>
          </a:p>
          <a:p>
            <a:r>
              <a:rPr lang="en-US" sz="1600" dirty="0">
                <a:ea typeface="Calibri" panose="020F0502020204030204" pitchFamily="34" charset="0"/>
              </a:rPr>
              <a:t>ERCOT is requesting QSEs to resolve these issues as soon as possible, these issues are impacting SCED solution quality.</a:t>
            </a:r>
          </a:p>
          <a:p>
            <a:endParaRPr lang="en-US" sz="1600" dirty="0">
              <a:ea typeface="Calibri" panose="020F0502020204030204" pitchFamily="34" charset="0"/>
            </a:endParaRPr>
          </a:p>
          <a:p>
            <a:r>
              <a:rPr lang="en-US" sz="1600" b="1" dirty="0">
                <a:ea typeface="Calibri" panose="020F0502020204030204" pitchFamily="34" charset="0"/>
              </a:rPr>
              <a:t>Closed Loop Testing Preparation </a:t>
            </a:r>
            <a:r>
              <a:rPr lang="en-US" sz="1600" dirty="0">
                <a:ea typeface="Calibri" panose="020F0502020204030204" pitchFamily="34" charset="0"/>
              </a:rPr>
              <a:t>– Resource RTC+B EOC should match with production EOC. </a:t>
            </a:r>
            <a:r>
              <a:rPr lang="en-US" sz="1600" b="1" dirty="0">
                <a:ea typeface="Calibri" panose="020F0502020204030204" pitchFamily="34" charset="0"/>
              </a:rPr>
              <a:t>Practice the submission now in preparation for Closed Loop Test on 09/11/2025.</a:t>
            </a:r>
          </a:p>
          <a:p>
            <a:endParaRPr lang="en-US" sz="1400" dirty="0"/>
          </a:p>
          <a:p>
            <a:pPr lvl="1">
              <a:buFont typeface="Courier New" panose="02070309020205020404" pitchFamily="49" charset="0"/>
              <a:buChar char="o"/>
            </a:pPr>
            <a:endParaRPr lang="en-US" sz="1400" dirty="0"/>
          </a:p>
          <a:p>
            <a:pPr lvl="1">
              <a:buFont typeface="Courier New" panose="02070309020205020404" pitchFamily="49" charset="0"/>
              <a:buChar char="o"/>
            </a:pPr>
            <a:endParaRPr lang="en-US" sz="1400" dirty="0"/>
          </a:p>
          <a:p>
            <a:pPr marL="0" lvl="0" indent="0">
              <a:buNone/>
            </a:pPr>
            <a:endParaRPr lang="en-US" dirty="0">
              <a:ea typeface="Calibri" panose="020F0502020204030204" pitchFamily="34" charset="0"/>
            </a:endParaRPr>
          </a:p>
        </p:txBody>
      </p:sp>
      <p:sp>
        <p:nvSpPr>
          <p:cNvPr id="4" name="Slide Number Placeholder 3">
            <a:extLst>
              <a:ext uri="{FF2B5EF4-FFF2-40B4-BE49-F238E27FC236}">
                <a16:creationId xmlns:a16="http://schemas.microsoft.com/office/drawing/2014/main" id="{9F4704A1-6959-B4AA-A9E6-1F7460CD9AA4}"/>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44149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401922"/>
            <a:ext cx="8534400" cy="5096525"/>
          </a:xfrm>
        </p:spPr>
        <p:txBody>
          <a:bodyPr/>
          <a:lstStyle/>
          <a:p>
            <a:pPr marL="0" indent="0">
              <a:buNone/>
            </a:pPr>
            <a:endParaRPr lang="en-US" sz="1400" dirty="0"/>
          </a:p>
          <a:p>
            <a:r>
              <a:rPr lang="en-US" sz="1400" dirty="0"/>
              <a:t>For each phase of Market Trials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r>
              <a:rPr lang="en-US" sz="1400" dirty="0"/>
              <a:t>Screenshot from Market Trials Handbook 1 – RTC QSE Submission Testing</a:t>
            </a:r>
            <a:endParaRPr lang="en-US" sz="1200" dirty="0"/>
          </a:p>
          <a:p>
            <a:pPr marL="0" indent="0">
              <a:buNone/>
            </a:pPr>
            <a:r>
              <a:rPr lang="en-US" sz="1400" dirty="0">
                <a:hlinkClick r:id="rId3"/>
              </a:rPr>
              <a:t>https://www.ercot.com/files/docs/2025/04/07/RTCB_Market_Trials_Handbook_1_MarketSubmissions.docx</a:t>
            </a:r>
            <a:endParaRPr lang="en-US" sz="1400" dirty="0"/>
          </a:p>
          <a:p>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8" name="Picture 7">
            <a:extLst>
              <a:ext uri="{FF2B5EF4-FFF2-40B4-BE49-F238E27FC236}">
                <a16:creationId xmlns:a16="http://schemas.microsoft.com/office/drawing/2014/main" id="{2AB74CEC-744F-DF76-CF3D-60041D49DCDC}"/>
              </a:ext>
            </a:extLst>
          </p:cNvPr>
          <p:cNvPicPr>
            <a:picLocks noChangeAspect="1"/>
          </p:cNvPicPr>
          <p:nvPr/>
        </p:nvPicPr>
        <p:blipFill>
          <a:blip r:embed="rId4"/>
          <a:stretch>
            <a:fillRect/>
          </a:stretch>
        </p:blipFill>
        <p:spPr>
          <a:xfrm>
            <a:off x="2011117" y="4070812"/>
            <a:ext cx="6523285" cy="2073526"/>
          </a:xfrm>
          <a:prstGeom prst="rect">
            <a:avLst/>
          </a:prstGeom>
        </p:spPr>
      </p:pic>
    </p:spTree>
    <p:extLst>
      <p:ext uri="{BB962C8B-B14F-4D97-AF65-F5344CB8AC3E}">
        <p14:creationId xmlns:p14="http://schemas.microsoft.com/office/powerpoint/2010/main" val="1367297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Screenshot from RTC Market Trials Handbook 3 - Open Loop Testing</a:t>
            </a:r>
          </a:p>
          <a:p>
            <a:pPr marL="0" indent="0">
              <a:buNone/>
            </a:pPr>
            <a:r>
              <a:rPr lang="en-US" sz="1800" dirty="0">
                <a:hlinkClick r:id="rId2"/>
              </a:rPr>
              <a:t>https://www.ercot.com/files/docs/2025/04/07/RTCB_Market_Trials_Handbook_3_OpenLoop_RTC_SCED_04182025_FINAL_Revised_071125.docx</a:t>
            </a:r>
            <a:endParaRPr lang="en-US" sz="1800" dirty="0"/>
          </a:p>
          <a:p>
            <a:pPr marL="0" indent="0">
              <a:buNone/>
            </a:pPr>
            <a:endParaRPr lang="en-US" sz="1800" dirty="0"/>
          </a:p>
          <a:p>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18</a:t>
            </a:fld>
            <a:endParaRPr lang="en-US"/>
          </a:p>
        </p:txBody>
      </p:sp>
      <p:pic>
        <p:nvPicPr>
          <p:cNvPr id="6" name="Picture 5">
            <a:extLst>
              <a:ext uri="{FF2B5EF4-FFF2-40B4-BE49-F238E27FC236}">
                <a16:creationId xmlns:a16="http://schemas.microsoft.com/office/drawing/2014/main" id="{6C685725-E836-71A1-0501-8FE17EA56EC0}"/>
              </a:ext>
            </a:extLst>
          </p:cNvPr>
          <p:cNvPicPr>
            <a:picLocks noChangeAspect="1"/>
          </p:cNvPicPr>
          <p:nvPr/>
        </p:nvPicPr>
        <p:blipFill>
          <a:blip r:embed="rId3"/>
          <a:stretch>
            <a:fillRect/>
          </a:stretch>
        </p:blipFill>
        <p:spPr>
          <a:xfrm>
            <a:off x="157316" y="2015365"/>
            <a:ext cx="8534400" cy="4027458"/>
          </a:xfrm>
          <a:prstGeom prst="rect">
            <a:avLst/>
          </a:prstGeom>
        </p:spPr>
      </p:pic>
    </p:spTree>
    <p:extLst>
      <p:ext uri="{BB962C8B-B14F-4D97-AF65-F5344CB8AC3E}">
        <p14:creationId xmlns:p14="http://schemas.microsoft.com/office/powerpoint/2010/main" val="1977841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38F48-4915-49F3-EFCC-1AFA3372EF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FDD0EA-451E-F80C-795D-3D71F8B9C1A1}"/>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6A2C6453-AF63-AA18-41BA-D993DEBA6696}"/>
              </a:ext>
            </a:extLst>
          </p:cNvPr>
          <p:cNvSpPr>
            <a:spLocks noGrp="1"/>
          </p:cNvSpPr>
          <p:nvPr>
            <p:ph idx="1"/>
          </p:nvPr>
        </p:nvSpPr>
        <p:spPr/>
        <p:txBody>
          <a:bodyPr/>
          <a:lstStyle/>
          <a:p>
            <a:r>
              <a:rPr lang="en-US" sz="1800" dirty="0"/>
              <a:t>Screenshot from RTC Market Trials Handbook 6 – Day Ahead Market</a:t>
            </a:r>
          </a:p>
          <a:p>
            <a:pPr marL="0" indent="0">
              <a:buNone/>
            </a:pPr>
            <a:r>
              <a:rPr lang="en-US" dirty="0">
                <a:hlinkClick r:id="rId2"/>
              </a:rPr>
              <a:t>https://www.ercot.com/files/docs/2025/04/28/RTCB_Market_Trials_Handbook_6_DayAheadMarket_06132025_FINAL.docx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35D3FD2-D007-B560-5C42-D3857402560D}"/>
              </a:ext>
            </a:extLst>
          </p:cNvPr>
          <p:cNvSpPr>
            <a:spLocks noGrp="1"/>
          </p:cNvSpPr>
          <p:nvPr>
            <p:ph type="sldNum" sz="quarter" idx="4"/>
          </p:nvPr>
        </p:nvSpPr>
        <p:spPr/>
        <p:txBody>
          <a:bodyPr/>
          <a:lstStyle/>
          <a:p>
            <a:fld id="{1D93BD3E-1E9A-4970-A6F7-E7AC52762E0C}" type="slidenum">
              <a:rPr lang="en-US" smtClean="0"/>
              <a:pPr/>
              <a:t>19</a:t>
            </a:fld>
            <a:endParaRPr lang="en-US"/>
          </a:p>
        </p:txBody>
      </p:sp>
      <p:pic>
        <p:nvPicPr>
          <p:cNvPr id="6" name="Picture 5">
            <a:extLst>
              <a:ext uri="{FF2B5EF4-FFF2-40B4-BE49-F238E27FC236}">
                <a16:creationId xmlns:a16="http://schemas.microsoft.com/office/drawing/2014/main" id="{4D121A45-B4C4-6AED-472A-237A597117C8}"/>
              </a:ext>
            </a:extLst>
          </p:cNvPr>
          <p:cNvPicPr>
            <a:picLocks noChangeAspect="1"/>
          </p:cNvPicPr>
          <p:nvPr/>
        </p:nvPicPr>
        <p:blipFill>
          <a:blip r:embed="rId3"/>
          <a:stretch>
            <a:fillRect/>
          </a:stretch>
        </p:blipFill>
        <p:spPr>
          <a:xfrm>
            <a:off x="152957" y="2126002"/>
            <a:ext cx="8914286" cy="3831363"/>
          </a:xfrm>
          <a:prstGeom prst="rect">
            <a:avLst/>
          </a:prstGeom>
        </p:spPr>
      </p:pic>
    </p:spTree>
    <p:extLst>
      <p:ext uri="{BB962C8B-B14F-4D97-AF65-F5344CB8AC3E}">
        <p14:creationId xmlns:p14="http://schemas.microsoft.com/office/powerpoint/2010/main" val="1704521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06849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747801"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744080" y="3314251"/>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764933" y="3292958"/>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777684" y="5845150"/>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57147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782305" y="4321932"/>
            <a:ext cx="1264153"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
        <p:nvSpPr>
          <p:cNvPr id="31" name="Rectangle 30">
            <a:extLst>
              <a:ext uri="{FF2B5EF4-FFF2-40B4-BE49-F238E27FC236}">
                <a16:creationId xmlns:a16="http://schemas.microsoft.com/office/drawing/2014/main" id="{98773ED6-3A94-5220-8DF9-912EFA0DBAB9}"/>
              </a:ext>
            </a:extLst>
          </p:cNvPr>
          <p:cNvSpPr/>
          <p:nvPr/>
        </p:nvSpPr>
        <p:spPr>
          <a:xfrm>
            <a:off x="5753280" y="5269301"/>
            <a:ext cx="1293178" cy="575849"/>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Day-Ahead Market</a:t>
            </a:r>
            <a:endParaRPr lang="en-US" sz="600" b="1" dirty="0">
              <a:solidFill>
                <a:schemeClr val="tx1"/>
              </a:solidFill>
            </a:endParaRPr>
          </a:p>
          <a:p>
            <a:pPr algn="ctr"/>
            <a:r>
              <a:rPr lang="en-US" sz="600" b="1" dirty="0">
                <a:solidFill>
                  <a:schemeClr val="tx1"/>
                </a:solidFill>
              </a:rPr>
              <a:t>Non-Binding DAM using QSE offers for at least 2 tests</a:t>
            </a:r>
          </a:p>
        </p:txBody>
      </p:sp>
      <p:cxnSp>
        <p:nvCxnSpPr>
          <p:cNvPr id="37" name="Straight Connector 36">
            <a:extLst>
              <a:ext uri="{FF2B5EF4-FFF2-40B4-BE49-F238E27FC236}">
                <a16:creationId xmlns:a16="http://schemas.microsoft.com/office/drawing/2014/main" id="{0202B53F-4CD7-51CC-F93F-64B02DDA3D56}"/>
              </a:ext>
            </a:extLst>
          </p:cNvPr>
          <p:cNvCxnSpPr>
            <a:cxnSpLocks/>
          </p:cNvCxnSpPr>
          <p:nvPr/>
        </p:nvCxnSpPr>
        <p:spPr>
          <a:xfrm>
            <a:off x="781141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34E58CFC-5D6D-E0ED-8C4D-9B82947B7ECC}"/>
              </a:ext>
            </a:extLst>
          </p:cNvPr>
          <p:cNvSpPr/>
          <p:nvPr/>
        </p:nvSpPr>
        <p:spPr>
          <a:xfrm>
            <a:off x="7104766" y="4321932"/>
            <a:ext cx="713413" cy="1523218"/>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b="1" dirty="0">
                <a:solidFill>
                  <a:schemeClr val="tx1"/>
                </a:solidFill>
              </a:rPr>
              <a:t>Transition to Go-Live</a:t>
            </a:r>
          </a:p>
        </p:txBody>
      </p:sp>
      <p:sp>
        <p:nvSpPr>
          <p:cNvPr id="38" name="TextBox 37">
            <a:extLst>
              <a:ext uri="{FF2B5EF4-FFF2-40B4-BE49-F238E27FC236}">
                <a16:creationId xmlns:a16="http://schemas.microsoft.com/office/drawing/2014/main" id="{73922263-D59F-8EF4-E668-F4CB196B437D}"/>
              </a:ext>
            </a:extLst>
          </p:cNvPr>
          <p:cNvSpPr txBox="1"/>
          <p:nvPr/>
        </p:nvSpPr>
        <p:spPr>
          <a:xfrm>
            <a:off x="7033008" y="3139038"/>
            <a:ext cx="856928" cy="646331"/>
          </a:xfrm>
          <a:prstGeom prst="rect">
            <a:avLst/>
          </a:prstGeom>
          <a:noFill/>
        </p:spPr>
        <p:txBody>
          <a:bodyPr wrap="square" rtlCol="0">
            <a:spAutoFit/>
          </a:bodyPr>
          <a:lstStyle/>
          <a:p>
            <a:r>
              <a:rPr lang="en-US" sz="900" dirty="0"/>
              <a:t>30-day Market Notice</a:t>
            </a:r>
          </a:p>
          <a:p>
            <a:r>
              <a:rPr lang="en-US" sz="900" dirty="0"/>
              <a:t>11/5/25</a:t>
            </a:r>
          </a:p>
        </p:txBody>
      </p:sp>
    </p:spTree>
    <p:extLst>
      <p:ext uri="{BB962C8B-B14F-4D97-AF65-F5344CB8AC3E}">
        <p14:creationId xmlns:p14="http://schemas.microsoft.com/office/powerpoint/2010/main" val="66777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21</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Q2.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RTCB mailbox.</a:t>
            </a: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Notifications from ERCOT</a:t>
            </a:r>
          </a:p>
          <a:p>
            <a:pPr marL="0" indent="0">
              <a:buNone/>
            </a:pPr>
            <a:r>
              <a:rPr lang="en-US" sz="1600" dirty="0">
                <a:latin typeface="Aptos" panose="020B0004020202020204" pitchFamily="34" charset="0"/>
                <a:ea typeface="Calibri" panose="020F0502020204030204" pitchFamily="34" charset="0"/>
              </a:rPr>
              <a:t>A4. To support testing notifications from ERCOT for API submissions, QSEs should submit API Listener URL set up information using the template available from the “Technical RTC+B Details” section of the </a:t>
            </a: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RTCBTF</a:t>
            </a:r>
            <a:r>
              <a:rPr lang="en-US" sz="1600" dirty="0">
                <a:latin typeface="Aptos" panose="020B0004020202020204" pitchFamily="34" charset="0"/>
                <a:ea typeface="Calibri" panose="020F0502020204030204" pitchFamily="34" charset="0"/>
              </a:rPr>
              <a:t> page.  QSEs are expected to complete this template and send it to </a:t>
            </a: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RTCB@ercot.com</a:t>
            </a:r>
            <a:r>
              <a:rPr lang="en-US" sz="1600" dirty="0">
                <a:solidFill>
                  <a:srgbClr val="0076C6"/>
                </a:solidFill>
                <a:latin typeface="Aptos" panose="020B0004020202020204" pitchFamily="34" charset="0"/>
                <a:ea typeface="Calibri" panose="020F0502020204030204" pitchFamily="34" charset="0"/>
              </a:rPr>
              <a:t>.</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The specific coded alerts/notifications from ERCOT can be found in the EIP External Specs document Section 5.3.1 -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4"/>
              </a:rPr>
              <a:t>https://www.ercot.com/files/docs/2024/06/24/EIP_External_Interfaces_Specification_RTCB_v1.0.zip</a:t>
            </a:r>
            <a:r>
              <a:rPr lang="en-US" sz="1600" dirty="0">
                <a:effectLst/>
                <a:latin typeface="Aptos" panose="020B0004020202020204" pitchFamily="34" charset="0"/>
                <a:ea typeface="Calibri" panose="020F0502020204030204" pitchFamily="34" charset="0"/>
                <a:cs typeface="Aptos" panose="020B0004020202020204" pitchFamily="34" charset="0"/>
              </a:rPr>
              <a:t> </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For Market submission validations and corresponding error messages – the only changes are related to the submission changes for RTC. The updated RTC+B submission validation rules can be found here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5"/>
              </a:rPr>
              <a:t>https://www.ercot.com/mp/data-products/data-product-details?id=NP4-450-M</a:t>
            </a:r>
            <a:r>
              <a:rPr lang="en-US" sz="1600" dirty="0">
                <a:effectLst/>
                <a:latin typeface="Aptos" panose="020B0004020202020204" pitchFamily="34" charset="0"/>
                <a:ea typeface="Calibri" panose="020F0502020204030204" pitchFamily="34" charset="0"/>
                <a:cs typeface="Aptos" panose="020B0004020202020204" pitchFamily="34" charset="0"/>
              </a:rPr>
              <a:t>. These messages do not include an error code, and the message text for these vary based on the submission error and are specific to the resource/values submitted.</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51EC1-91BF-64D5-0E45-814AADAF0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5BA86-9A93-54D7-4F0A-392C29602EEF}"/>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FB21F59-E443-57E0-B8F8-79871A2BBC20}"/>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7" name="Content Placeholder 6">
            <a:extLst>
              <a:ext uri="{FF2B5EF4-FFF2-40B4-BE49-F238E27FC236}">
                <a16:creationId xmlns:a16="http://schemas.microsoft.com/office/drawing/2014/main" id="{CDAF5F9D-D457-F6CD-EDB6-25D2E77CB249}"/>
              </a:ext>
            </a:extLst>
          </p:cNvPr>
          <p:cNvSpPr>
            <a:spLocks noGrp="1"/>
          </p:cNvSpPr>
          <p:nvPr>
            <p:ph idx="1"/>
          </p:nvPr>
        </p:nvSpPr>
        <p:spPr>
          <a:xfrm>
            <a:off x="318817" y="417037"/>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Q4.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A4. Currently the Market Trial environment is setup with limited functionality. For the first two phases of testing, the functionality is limited to vendor and QSE market submission testing and telemetry validations. Starting with Open Loop testing till go-live, the environment will be updated to allow for DAM/SCED runs.</a:t>
            </a:r>
          </a:p>
          <a:p>
            <a:pPr marL="0" indent="0">
              <a:buNone/>
            </a:pPr>
            <a:r>
              <a:rPr lang="en-US" sz="1600" dirty="0">
                <a:latin typeface="Aptos" panose="020B0004020202020204" pitchFamily="34" charset="0"/>
                <a:ea typeface="Calibri" panose="020F0502020204030204" pitchFamily="34" charset="0"/>
              </a:rPr>
              <a:t>DAM award reports will be available on MMSUI/via EWS on the days when DAM is run on RTC market trials </a:t>
            </a: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57150" indent="0">
              <a:lnSpc>
                <a:spcPct val="107000"/>
              </a:lnSpc>
              <a:spcAft>
                <a:spcPts val="800"/>
              </a:spcAft>
              <a:buNone/>
            </a:pPr>
            <a:r>
              <a:rPr lang="en-US" sz="1600" dirty="0">
                <a:latin typeface="Aptos" panose="020B0004020202020204" pitchFamily="34" charset="0"/>
                <a:ea typeface="Calibri" panose="020F0502020204030204" pitchFamily="34" charset="0"/>
              </a:rPr>
              <a:t>During open loop testing, ERCOT will p</a:t>
            </a:r>
            <a:r>
              <a:rPr lang="en-US" sz="1600" dirty="0">
                <a:latin typeface="Aptos" panose="020B0004020202020204" pitchFamily="34" charset="0"/>
              </a:rPr>
              <a:t>ublish the following four reports:</a:t>
            </a:r>
          </a:p>
          <a:p>
            <a:r>
              <a:rPr lang="en-US" sz="1600" dirty="0">
                <a:latin typeface="Aptos" panose="020B0004020202020204" pitchFamily="34" charset="0"/>
                <a:ea typeface="Calibri" panose="020F0502020204030204" pitchFamily="34" charset="0"/>
              </a:rPr>
              <a:t>SCED Shadow Prices and Binding Transmission Constraints - NP6-86-CD </a:t>
            </a:r>
          </a:p>
          <a:p>
            <a:r>
              <a:rPr lang="en-US" sz="1600" dirty="0">
                <a:latin typeface="Aptos" panose="020B0004020202020204" pitchFamily="34" charset="0"/>
                <a:ea typeface="Calibri" panose="020F0502020204030204" pitchFamily="34" charset="0"/>
              </a:rPr>
              <a:t>LMPs by Resource Nodes, Load Zones and Trading Hubs Market Trials - NP6-788-CD</a:t>
            </a:r>
          </a:p>
          <a:p>
            <a:r>
              <a:rPr lang="en-US" sz="1600" dirty="0">
                <a:latin typeface="Aptos" panose="020B0004020202020204" pitchFamily="34" charset="0"/>
                <a:ea typeface="Calibri" panose="020F0502020204030204" pitchFamily="34" charset="0"/>
              </a:rPr>
              <a:t>Modify Real-Time ORDC and Reliability Deployment Price Adders and Reserves by SCED Interval - NP6-323-CD</a:t>
            </a:r>
          </a:p>
          <a:p>
            <a:r>
              <a:rPr lang="en-US" sz="1600" dirty="0">
                <a:latin typeface="Aptos" panose="020B0004020202020204" pitchFamily="34" charset="0"/>
                <a:ea typeface="Calibri" panose="020F0502020204030204" pitchFamily="34" charset="0"/>
              </a:rPr>
              <a:t>Real-Time Clearing Prices for Capacity by SCED interval – NP6-332-CD </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6" name="Picture 5">
            <a:extLst>
              <a:ext uri="{FF2B5EF4-FFF2-40B4-BE49-F238E27FC236}">
                <a16:creationId xmlns:a16="http://schemas.microsoft.com/office/drawing/2014/main" id="{20A2A9B2-5790-8976-BE81-A1397C212008}"/>
              </a:ext>
            </a:extLst>
          </p:cNvPr>
          <p:cNvPicPr>
            <a:picLocks noChangeAspect="1"/>
          </p:cNvPicPr>
          <p:nvPr/>
        </p:nvPicPr>
        <p:blipFill>
          <a:blip r:embed="rId2"/>
          <a:srcRect b="46164"/>
          <a:stretch/>
        </p:blipFill>
        <p:spPr>
          <a:xfrm>
            <a:off x="2759349" y="2567931"/>
            <a:ext cx="4784449" cy="1496031"/>
          </a:xfrm>
          <a:prstGeom prst="rect">
            <a:avLst/>
          </a:prstGeom>
        </p:spPr>
      </p:pic>
    </p:spTree>
    <p:extLst>
      <p:ext uri="{BB962C8B-B14F-4D97-AF65-F5344CB8AC3E}">
        <p14:creationId xmlns:p14="http://schemas.microsoft.com/office/powerpoint/2010/main" val="3832406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93FD5-E832-79D0-62D6-6A8A09D73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40F16-9E2C-43CF-1C4A-4FA3C01C1682}"/>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404E2E1-EF82-AC4E-9DEA-673F3D931F4F}"/>
              </a:ext>
            </a:extLst>
          </p:cNvPr>
          <p:cNvSpPr>
            <a:spLocks noGrp="1"/>
          </p:cNvSpPr>
          <p:nvPr>
            <p:ph type="sldNum" sz="quarter" idx="4"/>
          </p:nvPr>
        </p:nvSpPr>
        <p:spPr/>
        <p:txBody>
          <a:bodyPr/>
          <a:lstStyle/>
          <a:p>
            <a:fld id="{1D93BD3E-1E9A-4970-A6F7-E7AC52762E0C}" type="slidenum">
              <a:rPr lang="en-US" smtClean="0"/>
              <a:pPr/>
              <a:t>23</a:t>
            </a:fld>
            <a:endParaRPr lang="en-US"/>
          </a:p>
        </p:txBody>
      </p:sp>
      <p:sp>
        <p:nvSpPr>
          <p:cNvPr id="7" name="Content Placeholder 6">
            <a:extLst>
              <a:ext uri="{FF2B5EF4-FFF2-40B4-BE49-F238E27FC236}">
                <a16:creationId xmlns:a16="http://schemas.microsoft.com/office/drawing/2014/main" id="{33E0DE6B-45BA-081B-8843-12759ED3ADD5}"/>
              </a:ext>
            </a:extLst>
          </p:cNvPr>
          <p:cNvSpPr>
            <a:spLocks noGrp="1"/>
          </p:cNvSpPr>
          <p:nvPr>
            <p:ph idx="1"/>
          </p:nvPr>
        </p:nvSpPr>
        <p:spPr>
          <a:xfrm>
            <a:off x="2286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Q5. RTC+B Settlements Extracts in Market Trials?</a:t>
            </a:r>
          </a:p>
          <a:p>
            <a:pPr marL="0" marR="0" indent="0">
              <a:buNone/>
            </a:pPr>
            <a:r>
              <a:rPr lang="en-US" sz="1600" dirty="0">
                <a:latin typeface="Aptos" panose="020B0004020202020204" pitchFamily="34" charset="0"/>
                <a:ea typeface="Calibri" panose="020F0502020204030204" pitchFamily="34" charset="0"/>
              </a:rPr>
              <a:t>A5. Market Trials are limited for Settlements and Billing:  </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will not be providing QSE specific statement files, however, generalized sample DAM and RTM Statements posted to 5/21 RTCBTF meeting page</a:t>
            </a:r>
          </a:p>
          <a:p>
            <a:pPr marL="400050" lvl="1" indent="0">
              <a:buNone/>
            </a:pPr>
            <a:r>
              <a:rPr lang="en-US" sz="1600" dirty="0">
                <a:latin typeface="Aptos" panose="020B0004020202020204" pitchFamily="34" charset="0"/>
                <a:ea typeface="Calibri" panose="020F0502020204030204" pitchFamily="34" charset="0"/>
                <a:hlinkClick r:id="rId2"/>
              </a:rPr>
              <a:t>https://www.ercot.com/calendar/05212025-RTCBTF-Meeting</a:t>
            </a: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These statements do not structurally change, but will include changes in the billing determinants for RTC</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has provided training on the RTC billing determinants and posted in a YouTube on this page:</a:t>
            </a:r>
          </a:p>
          <a:p>
            <a:pPr marL="742950" marR="0" lvl="1" indent="-285750">
              <a:buFont typeface="Courier New" panose="02070309020205020404" pitchFamily="49" charset="0"/>
              <a:buChar char="o"/>
            </a:pP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https://www.ercot.com/committees/tac/rtcbtf/training</a:t>
            </a:r>
            <a:r>
              <a:rPr lang="en-US" sz="1600" dirty="0">
                <a:solidFill>
                  <a:srgbClr val="0076C6"/>
                </a:solidFill>
                <a:latin typeface="Aptos" panose="020B0004020202020204" pitchFamily="34" charset="0"/>
                <a:ea typeface="Calibri" panose="020F0502020204030204" pitchFamily="34" charset="0"/>
              </a:rPr>
              <a:t>   </a:t>
            </a:r>
            <a:r>
              <a:rPr lang="en-US" sz="1600" dirty="0">
                <a:latin typeface="Aptos" panose="020B0004020202020204" pitchFamily="34" charset="0"/>
                <a:ea typeface="Calibri" panose="020F0502020204030204" pitchFamily="34" charset="0"/>
              </a:rPr>
              <a:t>(Select RTC+B Settlement Overview)</a:t>
            </a:r>
          </a:p>
          <a:p>
            <a:pPr marL="742950" marR="0" lvl="1" indent="-285750">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1026" name="Picture 2">
            <a:extLst>
              <a:ext uri="{FF2B5EF4-FFF2-40B4-BE49-F238E27FC236}">
                <a16:creationId xmlns:a16="http://schemas.microsoft.com/office/drawing/2014/main" id="{33DEA6DC-A9A4-E505-045B-40FC2256D3C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9915" y="4024806"/>
            <a:ext cx="4539343" cy="233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24</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 &amp; Day Ahead Market &amp; Transition to Go-Live</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1689559417"/>
              </p:ext>
            </p:extLst>
          </p:nvPr>
        </p:nvGraphicFramePr>
        <p:xfrm>
          <a:off x="300129" y="2047240"/>
          <a:ext cx="8234273" cy="277759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endParaRPr lang="en-US" sz="1200" u="sng" strike="noStrike" kern="1200" dirty="0">
                        <a:solidFill>
                          <a:schemeClr val="accent4">
                            <a:lumMod val="75000"/>
                            <a:lumOff val="25000"/>
                          </a:schemeClr>
                        </a:solidFill>
                        <a:effectLst/>
                        <a:latin typeface="+mn-lt"/>
                        <a:ea typeface="+mn-ea"/>
                        <a:cs typeface="+mn-cs"/>
                      </a:endParaRPr>
                    </a:p>
                    <a:p>
                      <a:pPr algn="l" fontAlgn="ct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endParaRPr lang="en-US" sz="1200" u="sng" strike="noStrike" kern="1200" dirty="0">
                        <a:solidFill>
                          <a:schemeClr val="accent4">
                            <a:lumMod val="75000"/>
                            <a:lumOff val="25000"/>
                          </a:schemeClr>
                        </a:solidFill>
                        <a:effectLst/>
                        <a:latin typeface="+mn-lt"/>
                        <a:ea typeface="+mn-ea"/>
                        <a:cs typeface="+mn-cs"/>
                      </a:endParaRPr>
                    </a:p>
                    <a:p>
                      <a:pPr algn="l" fontAlgn="ct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br>
              <a:rPr lang="en-US" dirty="0"/>
            </a:br>
            <a:endParaRPr lang="en-US" sz="20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2" y="550337"/>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997755136"/>
              </p:ext>
            </p:extLst>
          </p:nvPr>
        </p:nvGraphicFramePr>
        <p:xfrm>
          <a:off x="182033" y="1192689"/>
          <a:ext cx="8657167" cy="47853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441068">
                <a:tc>
                  <a:txBody>
                    <a:bodyPr/>
                    <a:lstStyle/>
                    <a:p>
                      <a:pPr algn="ctr" fontAlgn="b"/>
                      <a:r>
                        <a:rPr lang="en-US" sz="1100" u="none" strike="noStrike" dirty="0">
                          <a:effectLst/>
                        </a:rPr>
                        <a:t>RTC+B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Internet/ WAN API URLs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b="1" u="none" strike="noStrike" dirty="0">
                          <a:effectLst/>
                        </a:rPr>
                        <a:t>RTC+B MOTE </a:t>
                      </a:r>
                      <a:r>
                        <a:rPr lang="fr-FR" sz="1100" u="none" strike="noStrike" dirty="0">
                          <a:effectLst/>
                        </a:rPr>
                        <a:t>Internet/WAN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dirty="0">
                          <a:effectLst/>
                        </a:rPr>
                        <a:t>Open Loop and Closed Loop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u="none" strike="noStrike" dirty="0">
                          <a:effectLst/>
                        </a:rPr>
                        <a:t>RTC+B Market Trials Production System  </a:t>
                      </a:r>
                      <a:r>
                        <a:rPr lang="fr-FR" sz="1100" u="none" strike="noStrike" dirty="0">
                          <a:effectLst/>
                        </a:rPr>
                        <a:t>Internet/WAN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RTC+B Go Live Production System New </a:t>
                      </a:r>
                      <a:r>
                        <a:rPr lang="fr-FR" sz="1100" b="1" u="none" strike="noStrike" dirty="0">
                          <a:effectLst/>
                        </a:rPr>
                        <a:t>Internet/WAN URLs</a:t>
                      </a:r>
                      <a:r>
                        <a:rPr lang="en-US" sz="1100" b="1" u="none" strike="noStrike" dirty="0">
                          <a:effectLst/>
                        </a:rPr>
                        <a:t>:</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1" u="none" strike="noStrike" dirty="0">
                        <a:effectLst/>
                      </a:endParaRPr>
                    </a:p>
                    <a:p>
                      <a:pPr marL="0" marR="0" lvl="0" indent="0" algn="l" defTabSz="914400" rtl="0" eaLnBrk="1" fontAlgn="b" latinLnBrk="0" hangingPunct="1">
                        <a:lnSpc>
                          <a:spcPct val="100000"/>
                        </a:lnSpc>
                        <a:spcBef>
                          <a:spcPts val="0"/>
                        </a:spcBef>
                        <a:spcAft>
                          <a:spcPts val="0"/>
                        </a:spcAft>
                        <a:buClrTx/>
                        <a:buSzTx/>
                        <a:buFontTx/>
                        <a:buNone/>
                        <a:tabLst/>
                        <a:defRPr/>
                      </a:pPr>
                      <a:r>
                        <a:rPr lang="sv-SE" sz="1100" dirty="0"/>
                        <a:t>Internet API URL: </a:t>
                      </a:r>
                      <a:r>
                        <a:rPr lang="sv-SE" sz="1100" dirty="0">
                          <a:hlinkClick r:id="rId8" tooltip="https://misapi.ercot.com/nodalapi/ews/"/>
                        </a:rPr>
                        <a:t>https://misapi.ercot.com/NodalAPI/EWS/</a:t>
                      </a:r>
                      <a:br>
                        <a:rPr lang="sv-SE" sz="1100" dirty="0"/>
                      </a:br>
                      <a:r>
                        <a:rPr lang="sv-SE" sz="1100" dirty="0"/>
                        <a:t>WAN API URL:  </a:t>
                      </a:r>
                      <a:r>
                        <a:rPr lang="sv-SE" sz="1100" dirty="0">
                          <a:hlinkClick r:id="rId9" tooltip="https://api.wan.ercot.com/nodalapi/ews/"/>
                        </a:rPr>
                        <a:t>https://api.wan.ercot.com/NodalAPI/EWS/</a:t>
                      </a:r>
                      <a:endParaRPr lang="en-US" sz="1100" b="1"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Internet/WAN 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4C1C4-D3E6-4144-22CF-411AEA8769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BC80C4-B725-DF09-2247-1667C85BDDD1}"/>
              </a:ext>
            </a:extLst>
          </p:cNvPr>
          <p:cNvSpPr>
            <a:spLocks noGrp="1"/>
          </p:cNvSpPr>
          <p:nvPr>
            <p:ph type="title"/>
          </p:nvPr>
        </p:nvSpPr>
        <p:spPr/>
        <p:txBody>
          <a:bodyPr/>
          <a:lstStyle/>
          <a:p>
            <a:r>
              <a:rPr lang="en-US" dirty="0">
                <a:highlight>
                  <a:srgbClr val="FFFF00"/>
                </a:highlight>
              </a:rPr>
              <a:t>TSPs Outage Submissions using Internet/WAN APIs</a:t>
            </a:r>
          </a:p>
        </p:txBody>
      </p:sp>
      <p:sp>
        <p:nvSpPr>
          <p:cNvPr id="10" name="Content Placeholder 9">
            <a:extLst>
              <a:ext uri="{FF2B5EF4-FFF2-40B4-BE49-F238E27FC236}">
                <a16:creationId xmlns:a16="http://schemas.microsoft.com/office/drawing/2014/main" id="{19D460EA-157D-4B2E-C4EF-2E177B479CB9}"/>
              </a:ext>
            </a:extLst>
          </p:cNvPr>
          <p:cNvSpPr>
            <a:spLocks noGrp="1"/>
          </p:cNvSpPr>
          <p:nvPr>
            <p:ph idx="1"/>
          </p:nvPr>
        </p:nvSpPr>
        <p:spPr>
          <a:xfrm>
            <a:off x="106467" y="762000"/>
            <a:ext cx="8534400" cy="5096525"/>
          </a:xfrm>
        </p:spPr>
        <p:txBody>
          <a:bodyPr/>
          <a:lstStyle/>
          <a:p>
            <a:r>
              <a:rPr lang="en-US" sz="1400" dirty="0"/>
              <a:t>As mentioned in above slides, with RTC+B Go-Live on 12/04/2025 night, Outage Scheduler EWS API URLs for current Production will be changed to following:</a:t>
            </a:r>
          </a:p>
          <a:p>
            <a:pPr marL="0" indent="0">
              <a:buNone/>
            </a:pPr>
            <a:endParaRPr lang="en-US" sz="1400" b="1" dirty="0"/>
          </a:p>
          <a:p>
            <a:pPr marL="800100" lvl="2" indent="0">
              <a:buNone/>
            </a:pPr>
            <a:r>
              <a:rPr lang="sv-SE" sz="1400" dirty="0"/>
              <a:t>Internet API URL: </a:t>
            </a:r>
            <a:r>
              <a:rPr lang="sv-SE" sz="1400" dirty="0">
                <a:hlinkClick r:id="rId2" tooltip="https://misapi.ercot.com/nodalapi/ews/"/>
              </a:rPr>
              <a:t>https://misapi.ercot.com/NodalAPI/EWS/</a:t>
            </a:r>
            <a:br>
              <a:rPr lang="sv-SE" sz="1400" dirty="0"/>
            </a:br>
            <a:r>
              <a:rPr lang="sv-SE" sz="1400" dirty="0"/>
              <a:t>WAN API URL:  </a:t>
            </a:r>
            <a:r>
              <a:rPr lang="sv-SE" sz="1400" dirty="0">
                <a:hlinkClick r:id="rId3" tooltip="https://api.wan.ercot.com/nodalapi/ews/"/>
              </a:rPr>
              <a:t>https://api.wan.ercot.com/NodalAPI/EWS/</a:t>
            </a:r>
            <a:endParaRPr lang="en-US" sz="1400" b="1" dirty="0">
              <a:solidFill>
                <a:srgbClr val="000000"/>
              </a:solidFill>
              <a:latin typeface="Calibri" panose="020F0502020204030204" pitchFamily="34" charset="0"/>
            </a:endParaRPr>
          </a:p>
          <a:p>
            <a:pPr marL="0" indent="0">
              <a:buNone/>
            </a:pPr>
            <a:endParaRPr lang="en-US" sz="1400" b="1" dirty="0"/>
          </a:p>
          <a:p>
            <a:pPr marL="0" indent="0">
              <a:buNone/>
            </a:pPr>
            <a:r>
              <a:rPr lang="en-US" sz="1400" dirty="0"/>
              <a:t>   </a:t>
            </a:r>
          </a:p>
          <a:p>
            <a:r>
              <a:rPr lang="en-US" sz="1400" dirty="0"/>
              <a:t>In preparation for </a:t>
            </a:r>
            <a:r>
              <a:rPr lang="en-US" sz="1400" b="1" dirty="0"/>
              <a:t>RTC+B Go-Live API URLs change</a:t>
            </a:r>
            <a:r>
              <a:rPr lang="en-US" sz="1400" dirty="0"/>
              <a:t>, we are requesting TSPs to test their Outage Scheduler EWS API configurations in the RTC+B market trial environment prior to Go-Live. Below are current RTC+B market trials environment API URLs.</a:t>
            </a:r>
          </a:p>
          <a:p>
            <a:pPr marL="571500" lvl="2" indent="0">
              <a:buNone/>
            </a:pPr>
            <a:endParaRPr lang="en-US" sz="1200" dirty="0">
              <a:solidFill>
                <a:schemeClr val="accent4">
                  <a:lumMod val="75000"/>
                  <a:lumOff val="25000"/>
                </a:schemeClr>
              </a:solidFill>
              <a:hlinkClick r:id="rId4">
                <a:extLst>
                  <a:ext uri="{A12FA001-AC4F-418D-AE19-62706E023703}">
                    <ahyp:hlinkClr xmlns:ahyp="http://schemas.microsoft.com/office/drawing/2018/hyperlinkcolor" val="tx"/>
                  </a:ext>
                </a:extLst>
              </a:hlinkClick>
            </a:endParaRPr>
          </a:p>
          <a:p>
            <a:pPr marL="800100" lvl="2"/>
            <a:r>
              <a:rPr lang="sv-SE" sz="1200" b="1" dirty="0"/>
              <a:t>Internet API URL:  </a:t>
            </a:r>
            <a:r>
              <a:rPr lang="en-US" sz="1200" dirty="0">
                <a:solidFill>
                  <a:schemeClr val="accent4">
                    <a:lumMod val="75000"/>
                    <a:lumOff val="25000"/>
                  </a:schemeClr>
                </a:solidFill>
                <a:hlinkClick r:id="rId4">
                  <a:extLst>
                    <a:ext uri="{A12FA001-AC4F-418D-AE19-62706E023703}">
                      <ahyp:hlinkClr xmlns:ahyp="http://schemas.microsoft.com/office/drawing/2018/hyperlinkcolor" val="tx"/>
                    </a:ext>
                  </a:extLst>
                </a:hlinkClick>
              </a:rPr>
              <a:t>https://markettrialsapi.ercot.com/NodalAPI/EWS/</a:t>
            </a:r>
            <a:endParaRPr lang="en-US" sz="1200" dirty="0">
              <a:solidFill>
                <a:schemeClr val="accent4">
                  <a:lumMod val="75000"/>
                  <a:lumOff val="25000"/>
                </a:schemeClr>
              </a:solidFill>
            </a:endParaRPr>
          </a:p>
          <a:p>
            <a:pPr marL="800100" lvl="2"/>
            <a:r>
              <a:rPr lang="sv-SE" sz="1200" b="1" dirty="0"/>
              <a:t>WAN API URL:  </a:t>
            </a:r>
            <a:r>
              <a:rPr lang="en-US" sz="1200" dirty="0">
                <a:solidFill>
                  <a:schemeClr val="accent4">
                    <a:lumMod val="75000"/>
                    <a:lumOff val="25000"/>
                  </a:schemeClr>
                </a:solidFill>
                <a:hlinkClick r:id="rId5">
                  <a:extLst>
                    <a:ext uri="{A12FA001-AC4F-418D-AE19-62706E023703}">
                      <ahyp:hlinkClr xmlns:ahyp="http://schemas.microsoft.com/office/drawing/2018/hyperlinkcolor" val="tx"/>
                    </a:ext>
                  </a:extLst>
                </a:hlinkClick>
              </a:rPr>
              <a:t>https://markettrialsapi.wan.ercot.com/NodalAPI/EWS/</a:t>
            </a:r>
            <a:endParaRPr lang="en-US" sz="1200" dirty="0">
              <a:solidFill>
                <a:schemeClr val="accent4">
                  <a:lumMod val="75000"/>
                  <a:lumOff val="25000"/>
                </a:schemeClr>
              </a:solidFill>
            </a:endParaRPr>
          </a:p>
          <a:p>
            <a:pPr marL="0" indent="0">
              <a:buNone/>
            </a:pPr>
            <a:endParaRPr lang="en-US" sz="1600" dirty="0"/>
          </a:p>
          <a:p>
            <a:endParaRPr lang="en-US" sz="1600" dirty="0"/>
          </a:p>
          <a:p>
            <a:r>
              <a:rPr lang="en-US" sz="1400" dirty="0"/>
              <a:t>There is no functionality change in RTC+B Outage Scheduler that impacts TSPs, only API URL updates are required during RTC+B Go-Live.</a:t>
            </a:r>
          </a:p>
          <a:p>
            <a:pPr marL="0" indent="0">
              <a:buNone/>
            </a:pPr>
            <a:endParaRPr lang="en-US" sz="1400" dirty="0"/>
          </a:p>
          <a:p>
            <a:r>
              <a:rPr lang="en-US" sz="1400" dirty="0"/>
              <a:t>ERCOT will reach out to TSPs who are using API calls for Outage Submissions and provide more technical details about this change as needed.</a:t>
            </a:r>
          </a:p>
          <a:p>
            <a:endParaRPr lang="en-US" dirty="0"/>
          </a:p>
          <a:p>
            <a:endParaRPr lang="en-US" dirty="0"/>
          </a:p>
        </p:txBody>
      </p:sp>
      <p:sp>
        <p:nvSpPr>
          <p:cNvPr id="4" name="Slide Number Placeholder 3">
            <a:extLst>
              <a:ext uri="{FF2B5EF4-FFF2-40B4-BE49-F238E27FC236}">
                <a16:creationId xmlns:a16="http://schemas.microsoft.com/office/drawing/2014/main" id="{E147C15E-6F47-6A08-DB1B-62AC6375A2BC}"/>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017886AF-00B2-786A-0F72-CCACC5E9F35F}"/>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18716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7D24B-5D37-19E2-A04B-92B42F2958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5B4B26-6E39-EB97-F209-C87BAC2B12CF}"/>
              </a:ext>
            </a:extLst>
          </p:cNvPr>
          <p:cNvSpPr>
            <a:spLocks noGrp="1"/>
          </p:cNvSpPr>
          <p:nvPr>
            <p:ph type="title"/>
          </p:nvPr>
        </p:nvSpPr>
        <p:spPr/>
        <p:txBody>
          <a:bodyPr/>
          <a:lstStyle/>
          <a:p>
            <a:r>
              <a:rPr lang="en-US" dirty="0">
                <a:highlight>
                  <a:srgbClr val="FFFF00"/>
                </a:highlight>
              </a:rPr>
              <a:t>RTC+B Market Trial Systems – Site Failover Schedule</a:t>
            </a:r>
            <a:endParaRPr lang="en-US" u="sng" dirty="0">
              <a:highlight>
                <a:srgbClr val="FFFF00"/>
              </a:highlight>
            </a:endParaRPr>
          </a:p>
        </p:txBody>
      </p:sp>
      <p:graphicFrame>
        <p:nvGraphicFramePr>
          <p:cNvPr id="3" name="Content Placeholder 2">
            <a:extLst>
              <a:ext uri="{FF2B5EF4-FFF2-40B4-BE49-F238E27FC236}">
                <a16:creationId xmlns:a16="http://schemas.microsoft.com/office/drawing/2014/main" id="{8BD72AF9-30E9-959D-4899-8184D12BA792}"/>
              </a:ext>
            </a:extLst>
          </p:cNvPr>
          <p:cNvGraphicFramePr>
            <a:graphicFrameLocks noGrp="1"/>
          </p:cNvGraphicFramePr>
          <p:nvPr>
            <p:ph idx="1"/>
            <p:extLst>
              <p:ext uri="{D42A27DB-BD31-4B8C-83A1-F6EECF244321}">
                <p14:modId xmlns:p14="http://schemas.microsoft.com/office/powerpoint/2010/main" val="2656754981"/>
              </p:ext>
            </p:extLst>
          </p:nvPr>
        </p:nvGraphicFramePr>
        <p:xfrm>
          <a:off x="404039" y="1254642"/>
          <a:ext cx="7945202" cy="2392680"/>
        </p:xfrm>
        <a:graphic>
          <a:graphicData uri="http://schemas.openxmlformats.org/drawingml/2006/table">
            <a:tbl>
              <a:tblPr firstRow="1" bandRow="1">
                <a:tableStyleId>{93296810-A885-4BE3-A3E7-6D5BEEA58F35}</a:tableStyleId>
              </a:tblPr>
              <a:tblGrid>
                <a:gridCol w="671223">
                  <a:extLst>
                    <a:ext uri="{9D8B030D-6E8A-4147-A177-3AD203B41FA5}">
                      <a16:colId xmlns:a16="http://schemas.microsoft.com/office/drawing/2014/main" val="95167221"/>
                    </a:ext>
                  </a:extLst>
                </a:gridCol>
                <a:gridCol w="1974259">
                  <a:extLst>
                    <a:ext uri="{9D8B030D-6E8A-4147-A177-3AD203B41FA5}">
                      <a16:colId xmlns:a16="http://schemas.microsoft.com/office/drawing/2014/main" val="2895372252"/>
                    </a:ext>
                  </a:extLst>
                </a:gridCol>
                <a:gridCol w="2649860">
                  <a:extLst>
                    <a:ext uri="{9D8B030D-6E8A-4147-A177-3AD203B41FA5}">
                      <a16:colId xmlns:a16="http://schemas.microsoft.com/office/drawing/2014/main" val="2812725807"/>
                    </a:ext>
                  </a:extLst>
                </a:gridCol>
                <a:gridCol w="2649860">
                  <a:extLst>
                    <a:ext uri="{9D8B030D-6E8A-4147-A177-3AD203B41FA5}">
                      <a16:colId xmlns:a16="http://schemas.microsoft.com/office/drawing/2014/main" val="3904367159"/>
                    </a:ext>
                  </a:extLst>
                </a:gridCol>
              </a:tblGrid>
              <a:tr h="0">
                <a:tc>
                  <a:txBody>
                    <a:bodyPr/>
                    <a:lstStyle/>
                    <a:p>
                      <a:r>
                        <a:rPr lang="en-US" dirty="0">
                          <a:solidFill>
                            <a:schemeClr val="tx1"/>
                          </a:solidFill>
                        </a:rPr>
                        <a:t>No</a:t>
                      </a:r>
                    </a:p>
                  </a:txBody>
                  <a:tcPr/>
                </a:tc>
                <a:tc>
                  <a:txBody>
                    <a:bodyPr/>
                    <a:lstStyle/>
                    <a:p>
                      <a:r>
                        <a:rPr lang="en-US" dirty="0">
                          <a:solidFill>
                            <a:schemeClr val="tx1"/>
                          </a:solidFill>
                        </a:rPr>
                        <a:t>Site Failover Date</a:t>
                      </a:r>
                    </a:p>
                  </a:txBody>
                  <a:tcPr/>
                </a:tc>
                <a:tc>
                  <a:txBody>
                    <a:bodyPr/>
                    <a:lstStyle/>
                    <a:p>
                      <a:r>
                        <a:rPr lang="en-US" dirty="0">
                          <a:solidFill>
                            <a:schemeClr val="tx1"/>
                          </a:solidFill>
                        </a:rPr>
                        <a:t>Active Data Center</a:t>
                      </a:r>
                    </a:p>
                  </a:txBody>
                  <a:tcPr/>
                </a:tc>
                <a:tc>
                  <a:txBody>
                    <a:bodyPr/>
                    <a:lstStyle/>
                    <a:p>
                      <a:r>
                        <a:rPr lang="en-US" dirty="0">
                          <a:solidFill>
                            <a:schemeClr val="tx1"/>
                          </a:solidFill>
                        </a:rPr>
                        <a:t>Notes</a:t>
                      </a:r>
                    </a:p>
                  </a:txBody>
                  <a:tcPr/>
                </a:tc>
                <a:extLst>
                  <a:ext uri="{0D108BD9-81ED-4DB2-BD59-A6C34878D82A}">
                    <a16:rowId xmlns:a16="http://schemas.microsoft.com/office/drawing/2014/main" val="3902013446"/>
                  </a:ext>
                </a:extLst>
              </a:tr>
              <a:tr h="370840">
                <a:tc>
                  <a:txBody>
                    <a:bodyPr/>
                    <a:lstStyle/>
                    <a:p>
                      <a:r>
                        <a:rPr lang="en-US" dirty="0"/>
                        <a:t>1</a:t>
                      </a:r>
                    </a:p>
                  </a:txBody>
                  <a:tcPr/>
                </a:tc>
                <a:tc>
                  <a:txBody>
                    <a:bodyPr/>
                    <a:lstStyle/>
                    <a:p>
                      <a:r>
                        <a:rPr lang="en-US" dirty="0"/>
                        <a:t>09/05/2025</a:t>
                      </a:r>
                    </a:p>
                  </a:txBody>
                  <a:tcPr/>
                </a:tc>
                <a:tc>
                  <a:txBody>
                    <a:bodyPr/>
                    <a:lstStyle/>
                    <a:p>
                      <a:r>
                        <a:rPr lang="en-US" dirty="0"/>
                        <a:t>Taylor</a:t>
                      </a:r>
                    </a:p>
                  </a:txBody>
                  <a:tcPr/>
                </a:tc>
                <a:tc>
                  <a:txBody>
                    <a:bodyPr/>
                    <a:lstStyle/>
                    <a:p>
                      <a:r>
                        <a:rPr lang="en-US" dirty="0"/>
                        <a:t> </a:t>
                      </a:r>
                    </a:p>
                  </a:txBody>
                  <a:tcPr/>
                </a:tc>
                <a:extLst>
                  <a:ext uri="{0D108BD9-81ED-4DB2-BD59-A6C34878D82A}">
                    <a16:rowId xmlns:a16="http://schemas.microsoft.com/office/drawing/2014/main" val="3162067376"/>
                  </a:ext>
                </a:extLst>
              </a:tr>
              <a:tr h="370840">
                <a:tc>
                  <a:txBody>
                    <a:bodyPr/>
                    <a:lstStyle/>
                    <a:p>
                      <a:r>
                        <a:rPr lang="en-US" dirty="0"/>
                        <a:t>2</a:t>
                      </a:r>
                    </a:p>
                  </a:txBody>
                  <a:tcPr/>
                </a:tc>
                <a:tc>
                  <a:txBody>
                    <a:bodyPr/>
                    <a:lstStyle/>
                    <a:p>
                      <a:r>
                        <a:rPr lang="en-US" dirty="0"/>
                        <a:t>10/03/2025</a:t>
                      </a:r>
                    </a:p>
                  </a:txBody>
                  <a:tcPr/>
                </a:tc>
                <a:tc>
                  <a:txBody>
                    <a:bodyPr/>
                    <a:lstStyle/>
                    <a:p>
                      <a:r>
                        <a:rPr lang="en-US" dirty="0"/>
                        <a:t>Bastrop</a:t>
                      </a:r>
                    </a:p>
                  </a:txBody>
                  <a:tcPr/>
                </a:tc>
                <a:tc>
                  <a:txBody>
                    <a:bodyPr/>
                    <a:lstStyle/>
                    <a:p>
                      <a:endParaRPr lang="en-US" dirty="0"/>
                    </a:p>
                  </a:txBody>
                  <a:tcPr/>
                </a:tc>
                <a:extLst>
                  <a:ext uri="{0D108BD9-81ED-4DB2-BD59-A6C34878D82A}">
                    <a16:rowId xmlns:a16="http://schemas.microsoft.com/office/drawing/2014/main" val="3222094480"/>
                  </a:ext>
                </a:extLst>
              </a:tr>
              <a:tr h="370840">
                <a:tc>
                  <a:txBody>
                    <a:bodyPr/>
                    <a:lstStyle/>
                    <a:p>
                      <a:r>
                        <a:rPr lang="en-US" dirty="0"/>
                        <a:t>3</a:t>
                      </a:r>
                    </a:p>
                  </a:txBody>
                  <a:tcPr/>
                </a:tc>
                <a:tc>
                  <a:txBody>
                    <a:bodyPr/>
                    <a:lstStyle/>
                    <a:p>
                      <a:r>
                        <a:rPr lang="en-US" dirty="0"/>
                        <a:t>11/07/2025</a:t>
                      </a:r>
                    </a:p>
                  </a:txBody>
                  <a:tcPr/>
                </a:tc>
                <a:tc>
                  <a:txBody>
                    <a:bodyPr/>
                    <a:lstStyle/>
                    <a:p>
                      <a:r>
                        <a:rPr lang="en-US" dirty="0"/>
                        <a:t>Taylor</a:t>
                      </a:r>
                    </a:p>
                  </a:txBody>
                  <a:tcPr/>
                </a:tc>
                <a:tc>
                  <a:txBody>
                    <a:bodyPr/>
                    <a:lstStyle/>
                    <a:p>
                      <a:endParaRPr lang="en-US" dirty="0"/>
                    </a:p>
                  </a:txBody>
                  <a:tcPr/>
                </a:tc>
                <a:extLst>
                  <a:ext uri="{0D108BD9-81ED-4DB2-BD59-A6C34878D82A}">
                    <a16:rowId xmlns:a16="http://schemas.microsoft.com/office/drawing/2014/main" val="3853289943"/>
                  </a:ext>
                </a:extLst>
              </a:tr>
              <a:tr h="370840">
                <a:tc>
                  <a:txBody>
                    <a:bodyPr/>
                    <a:lstStyle/>
                    <a:p>
                      <a:r>
                        <a:rPr lang="en-US" dirty="0">
                          <a:highlight>
                            <a:srgbClr val="FFFF00"/>
                          </a:highlight>
                        </a:rPr>
                        <a:t>4</a:t>
                      </a:r>
                    </a:p>
                  </a:txBody>
                  <a:tcPr/>
                </a:tc>
                <a:tc>
                  <a:txBody>
                    <a:bodyPr/>
                    <a:lstStyle/>
                    <a:p>
                      <a:r>
                        <a:rPr lang="en-US" dirty="0">
                          <a:highlight>
                            <a:srgbClr val="FFFF00"/>
                          </a:highlight>
                        </a:rPr>
                        <a:t>12/2025</a:t>
                      </a:r>
                    </a:p>
                  </a:txBody>
                  <a:tcPr/>
                </a:tc>
                <a:tc>
                  <a:txBody>
                    <a:bodyPr/>
                    <a:lstStyle/>
                    <a:p>
                      <a:r>
                        <a:rPr lang="en-US" dirty="0">
                          <a:highlight>
                            <a:srgbClr val="FFFF00"/>
                          </a:highlight>
                        </a:rPr>
                        <a:t>Bastrop</a:t>
                      </a:r>
                    </a:p>
                  </a:txBody>
                  <a:tcPr/>
                </a:tc>
                <a:tc>
                  <a:txBody>
                    <a:bodyPr/>
                    <a:lstStyle/>
                    <a:p>
                      <a:r>
                        <a:rPr lang="en-US" dirty="0">
                          <a:highlight>
                            <a:srgbClr val="FFFF00"/>
                          </a:highlight>
                        </a:rPr>
                        <a:t>December Site Failover date is not finalized yet</a:t>
                      </a:r>
                    </a:p>
                  </a:txBody>
                  <a:tcPr/>
                </a:tc>
                <a:extLst>
                  <a:ext uri="{0D108BD9-81ED-4DB2-BD59-A6C34878D82A}">
                    <a16:rowId xmlns:a16="http://schemas.microsoft.com/office/drawing/2014/main" val="2236623431"/>
                  </a:ext>
                </a:extLst>
              </a:tr>
            </a:tbl>
          </a:graphicData>
        </a:graphic>
      </p:graphicFrame>
      <p:sp>
        <p:nvSpPr>
          <p:cNvPr id="4" name="Slide Number Placeholder 3">
            <a:extLst>
              <a:ext uri="{FF2B5EF4-FFF2-40B4-BE49-F238E27FC236}">
                <a16:creationId xmlns:a16="http://schemas.microsoft.com/office/drawing/2014/main" id="{7593BC8D-B1DC-931E-BE17-4FC3F1110574}"/>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51A564A5-FA73-63AD-7166-92B66255A8C3}"/>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7086E86E-5AD1-6AFD-7765-814D06DFA270}"/>
              </a:ext>
            </a:extLst>
          </p:cNvPr>
          <p:cNvSpPr txBox="1"/>
          <p:nvPr/>
        </p:nvSpPr>
        <p:spPr>
          <a:xfrm>
            <a:off x="175439" y="5162463"/>
            <a:ext cx="8844194"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RTC+B Market Trial Systems Site Failover Schedule will be posted to RTCBTF site (</a:t>
            </a:r>
            <a:r>
              <a:rPr lang="en-US" sz="1600" dirty="0">
                <a:hlinkClick r:id="rId2"/>
              </a:rPr>
              <a:t>https://www.ercot.com/committees/tac/rtcbtf</a:t>
            </a:r>
            <a:r>
              <a:rPr lang="en-US" sz="1600" dirty="0"/>
              <a:t>) under Technical Details section once December site failover date is finalized</a:t>
            </a:r>
          </a:p>
        </p:txBody>
      </p:sp>
    </p:spTree>
    <p:extLst>
      <p:ext uri="{BB962C8B-B14F-4D97-AF65-F5344CB8AC3E}">
        <p14:creationId xmlns:p14="http://schemas.microsoft.com/office/powerpoint/2010/main" val="2649187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sz="1900" dirty="0"/>
              <a:t>RTC+B Market Trials Systems Readiness for Market Submissions Testing</a:t>
            </a:r>
            <a:endParaRPr lang="en-US" sz="1900"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pPr marL="0" indent="0">
              <a:buNone/>
            </a:pPr>
            <a:endParaRPr lang="en-US" sz="1400" dirty="0"/>
          </a:p>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QSE submission testing as well as telemetry verification from 05/05/2025 to 06/30/2025.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a:p>
            <a:r>
              <a:rPr lang="en-US" sz="1400" dirty="0"/>
              <a:t>Market Notice was sent on 4/16/2025 with details on QSE/Vendor submission testing and telemetry verification.</a:t>
            </a:r>
          </a:p>
          <a:p>
            <a:pPr marL="400050" lvl="1" indent="0">
              <a:buNone/>
            </a:pPr>
            <a:r>
              <a:rPr lang="en-US" sz="1400" dirty="0">
                <a:hlinkClick r:id="rId4"/>
              </a:rPr>
              <a:t>https://www.ercot.com/services/comm/mkt_notices/M-A041625-01</a:t>
            </a:r>
            <a:endParaRPr lang="en-US" sz="1400" dirty="0"/>
          </a:p>
          <a:p>
            <a:pPr marL="0" indent="0">
              <a:buNone/>
            </a:pPr>
            <a:endParaRPr lang="en-US" sz="1400" dirty="0"/>
          </a:p>
          <a:p>
            <a:pPr marL="0" indent="0">
              <a:buNone/>
            </a:pP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4505</TotalTime>
  <Words>3538</Words>
  <Application>Microsoft Office PowerPoint</Application>
  <PresentationFormat>On-screen Show (4:3)</PresentationFormat>
  <Paragraphs>468</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Aptos</vt:lpstr>
      <vt:lpstr>Arial</vt:lpstr>
      <vt:lpstr>Calibri</vt:lpstr>
      <vt:lpstr>Courier New</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vt:lpstr>
      <vt:lpstr>RTC+B Market Submissions - Systems configurations Public Key Update for Internet/WAN API submissions</vt:lpstr>
      <vt:lpstr>TSPs Outage Submissions using Internet/WAN APIs</vt:lpstr>
      <vt:lpstr>RTC+B Market Trial Systems – Site Failover Schedule</vt:lpstr>
      <vt:lpstr>RTC+B Market Trials Systems Readiness for Market Submissions Testing</vt:lpstr>
      <vt:lpstr>RTC+B Market Trials Systems Readiness for Open Loop and Closed Loop Testing Market Submissions</vt:lpstr>
      <vt:lpstr>Dual Market Submissions</vt:lpstr>
      <vt:lpstr>Dual Market Submissions</vt:lpstr>
      <vt:lpstr>Outage Submissions</vt:lpstr>
      <vt:lpstr>Current State of Outage Submissions in RTC+B</vt:lpstr>
      <vt:lpstr>IRR Forecast to QSEs</vt:lpstr>
      <vt:lpstr>Market Submission Issues</vt:lpstr>
      <vt:lpstr>Market Submissions Handbooks Review</vt:lpstr>
      <vt:lpstr>Market Submissions Handbooks Review</vt:lpstr>
      <vt:lpstr>Market Submissions Handbooks Review</vt:lpstr>
      <vt:lpstr>FAQ - Market Trials Submission Testing</vt:lpstr>
      <vt:lpstr>FAQ - Market Trials Submission Testing </vt:lpstr>
      <vt:lpstr>FAQ - Market Trials Submission Testing </vt:lpstr>
      <vt:lpstr>FAQ - Market Trials Submission Testing </vt:lpstr>
      <vt:lpstr>RTC+B Market Trials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19</cp:revision>
  <cp:lastPrinted>2017-10-10T21:31:05Z</cp:lastPrinted>
  <dcterms:created xsi:type="dcterms:W3CDTF">2016-01-21T15:20:31Z</dcterms:created>
  <dcterms:modified xsi:type="dcterms:W3CDTF">2025-09-25T17:08:09Z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