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260" r:id="rId6"/>
    <p:sldId id="3049" r:id="rId7"/>
    <p:sldId id="3047" r:id="rId8"/>
    <p:sldId id="3050" r:id="rId9"/>
    <p:sldId id="3048" r:id="rId10"/>
    <p:sldId id="305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D8819A-08DF-43DE-AEA8-2BAF1B2ED933}">
          <p14:sldIdLst>
            <p14:sldId id="260"/>
            <p14:sldId id="3049"/>
            <p14:sldId id="3047"/>
            <p14:sldId id="3050"/>
            <p14:sldId id="3048"/>
            <p14:sldId id="30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DD624F-C1A0-818D-DA9E-F189AFCC5EE4}" name="Tirupati, Venkata" initials="VT" userId="S::Venkata.Tirupati@ercot.com::f158bf16-7c33-4cff-afb7-2f4396d4ca51" providerId="AD"/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BF9198-C500-4487-8EB0-2BB24EA40567}" v="2" dt="2025-09-25T12:24:42.939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DABF9198-C500-4487-8EB0-2BB24EA40567}"/>
    <pc:docChg chg="modSld">
      <pc:chgData name="Badri, Sreenivas" userId="0b43dccd-042e-4be0-871d-afa1d90d6a2e" providerId="ADAL" clId="{DABF9198-C500-4487-8EB0-2BB24EA40567}" dt="2025-09-25T12:24:46.358" v="66" actId="20577"/>
      <pc:docMkLst>
        <pc:docMk/>
      </pc:docMkLst>
      <pc:sldChg chg="modSp mod">
        <pc:chgData name="Badri, Sreenivas" userId="0b43dccd-042e-4be0-871d-afa1d90d6a2e" providerId="ADAL" clId="{DABF9198-C500-4487-8EB0-2BB24EA40567}" dt="2025-09-25T12:24:46.358" v="66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ABF9198-C500-4487-8EB0-2BB24EA40567}" dt="2025-09-25T12:24:46.358" v="6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ABF9198-C500-4487-8EB0-2BB24EA40567}" dt="2025-09-25T12:06:13.677" v="61" actId="6549"/>
        <pc:sldMkLst>
          <pc:docMk/>
          <pc:sldMk cId="4227633977" sldId="3050"/>
        </pc:sldMkLst>
        <pc:spChg chg="mod">
          <ac:chgData name="Badri, Sreenivas" userId="0b43dccd-042e-4be0-871d-afa1d90d6a2e" providerId="ADAL" clId="{DABF9198-C500-4487-8EB0-2BB24EA40567}" dt="2025-09-25T12:06:13.677" v="61" actId="6549"/>
          <ac:spMkLst>
            <pc:docMk/>
            <pc:sldMk cId="4227633977" sldId="3050"/>
            <ac:spMk id="3" creationId="{E3C2EA42-EB41-E07B-47EE-2A5482F8A3E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890817"/>
            <a:ext cx="5410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September 11th LFC/SCED Closed Loop Testing </a:t>
            </a:r>
          </a:p>
          <a:p>
            <a:r>
              <a:rPr lang="en-US" b="1" dirty="0">
                <a:solidFill>
                  <a:schemeClr val="tx2"/>
                </a:solidFill>
              </a:rPr>
              <a:t> </a:t>
            </a:r>
          </a:p>
          <a:p>
            <a:r>
              <a:rPr lang="en-US" b="1" dirty="0">
                <a:solidFill>
                  <a:schemeClr val="tx2"/>
                </a:solidFill>
              </a:rPr>
              <a:t>Observations and Lessons Learned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Sruthi Hariharan/Sreenivas Badri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25, 2025</a:t>
            </a:r>
          </a:p>
          <a:p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381C7-8DF5-949D-2DAA-42E6BE5035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611D6-D03D-1B11-8BE1-C75AD951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E472B-BF39-B5B3-4BA1-639391409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2" y="625268"/>
            <a:ext cx="8534400" cy="5280822"/>
          </a:xfrm>
        </p:spPr>
        <p:txBody>
          <a:bodyPr/>
          <a:lstStyle/>
          <a:p>
            <a:r>
              <a:rPr lang="en-US" sz="1800" dirty="0"/>
              <a:t>ERCOT had to follow up with QSEs until last minute on Telemetry issues and Real-Time Market Submissions.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ERCOT ICCP failovers and QSEs real-time EMS applications cutover and cutback was completed within 30-60 seconds.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QSEs started following UDSP immediately after cutover.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r>
              <a:rPr lang="en-US" sz="1800" b="1" dirty="0"/>
              <a:t>Telemetry Issues during closed loop testing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SBBH (IRRs curtailment flag) telemetry points became suspect after cutover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dirty="0"/>
              <a:t>Issue from ERCOT side, </a:t>
            </a:r>
            <a:r>
              <a:rPr lang="en-US" sz="1400" dirty="0"/>
              <a:t>fixed it after reported by QSEs.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A step will be added in pre-cutover plan to ensure good quality SBBH telemetry points are sent out to QSEs from ERCOT RTC+B EMS immediately after cutover.  </a:t>
            </a:r>
          </a:p>
          <a:p>
            <a:pPr marL="914400" lvl="2" indent="0">
              <a:buNone/>
            </a:pPr>
            <a:endParaRPr lang="en-US" sz="1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Unit level LMP showed suspect initially immediately after cutover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dirty="0"/>
              <a:t>Issue from ERCOT side, fixed it after reported by QSEs.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A step will be added in pre-cutover plan to ensure good quality LMP telemetry points are sent out to QSEs from ERCOT RTC+B EMS immediately after cutover.  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2385F-BC65-A4D0-5CD7-A428E0612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5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2550B-47C0-CCA0-F0DD-FB416D7C6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24726-79C4-A752-B62A-F3E1629E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ACB0-EB38-DE9A-C226-8A429F544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2" y="625268"/>
            <a:ext cx="8534400" cy="5280822"/>
          </a:xfrm>
        </p:spPr>
        <p:txBody>
          <a:bodyPr/>
          <a:lstStyle/>
          <a:p>
            <a:r>
              <a:rPr lang="en-US" sz="1800" b="1" dirty="0"/>
              <a:t>Telemetry Issues during closed loop testing</a:t>
            </a:r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Unit level and System level FFAC, OECA, and ORRA Telemetry points showing suspect quality.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dirty="0"/>
              <a:t>Issue from ERCOT side, </a:t>
            </a:r>
            <a:r>
              <a:rPr lang="en-US" sz="1400" dirty="0"/>
              <a:t>ERCOT could not resolve the issue during closed loop test as it required applications restart.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Fix will be available for next Closed Loop Testing.</a:t>
            </a:r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Few Units MW telemetry came in beyond the limits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It resulted in SCED basepoints beyond their HSL/LSL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dirty="0"/>
              <a:t>QSEs HSL/LSL telemetry issue.</a:t>
            </a:r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ERCOT is evaluating a scenario that occurred during closed loop testing related to setting a resource HDL=LDL=LSL due to MW telemetry being less than LSL.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Some of the batteries could not setup ESRs –</a:t>
            </a:r>
            <a:r>
              <a:rPr lang="en-US" sz="1600" dirty="0" err="1"/>
              <a:t>ve</a:t>
            </a:r>
            <a:r>
              <a:rPr lang="en-US" sz="1600" dirty="0"/>
              <a:t> MW telemetry before closed loop testing, it could have impacted SCED dispatch during closed loop testing.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QSEs shall verify and setup ESRs telemetry before next closed loop testing to send the –</a:t>
            </a:r>
            <a:r>
              <a:rPr lang="en-US" sz="1400" dirty="0" err="1"/>
              <a:t>ve</a:t>
            </a:r>
            <a:r>
              <a:rPr lang="en-US" sz="1400" dirty="0"/>
              <a:t> MW telemetry when consuming.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6A28C-237C-C147-F80B-D67B0F2C3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3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65110-EC8A-5E10-66F1-595C6E130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7842A-2197-2DE8-B26B-E408F8B86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2EA42-EB41-E07B-47EE-2A5482F8A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2" y="625268"/>
            <a:ext cx="8534400" cy="5280822"/>
          </a:xfrm>
        </p:spPr>
        <p:txBody>
          <a:bodyPr/>
          <a:lstStyle/>
          <a:p>
            <a:r>
              <a:rPr lang="en-US" sz="1800" b="1" dirty="0"/>
              <a:t>SCED dispatch related questions/issues from QSEs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Received UDSP that is less than the LSL for an ESR</a:t>
            </a:r>
          </a:p>
          <a:p>
            <a:pPr lvl="2"/>
            <a:r>
              <a:rPr lang="en-US" sz="1200" dirty="0"/>
              <a:t>It is a MW Telemetry issue from QSE where MW Telemetry was coming in less than LSL Telemetry causing UDSP to be &lt; LSL.</a:t>
            </a:r>
          </a:p>
          <a:p>
            <a:pPr lvl="2"/>
            <a:r>
              <a:rPr lang="en-US" sz="1200"/>
              <a:t>In </a:t>
            </a:r>
            <a:r>
              <a:rPr lang="en-US" sz="1200" dirty="0"/>
              <a:t>RTCB, for ESRs, we expand the limits if MW is outside the limits i.e., if MW &gt; HSL, HSL = MW; if MW &lt; LSL, LSL = MW.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Why are we receiving curtailment flag when not expected? </a:t>
            </a:r>
          </a:p>
          <a:p>
            <a:pPr lvl="2"/>
            <a:r>
              <a:rPr lang="en-US" sz="1200" dirty="0"/>
              <a:t>ERCOT is still analyzing the data</a:t>
            </a:r>
          </a:p>
          <a:p>
            <a:pPr lvl="2"/>
            <a:r>
              <a:rPr lang="en-US" sz="1200" b="1" dirty="0">
                <a:solidFill>
                  <a:srgbClr val="00B050"/>
                </a:solidFill>
              </a:rPr>
              <a:t>Update 9/24 – no issues found, curtailment flags were valid based on SF </a:t>
            </a:r>
            <a:r>
              <a:rPr lang="en-US" sz="1200" b="1" dirty="0" err="1">
                <a:solidFill>
                  <a:srgbClr val="00B050"/>
                </a:solidFill>
              </a:rPr>
              <a:t>wrt</a:t>
            </a:r>
            <a:r>
              <a:rPr lang="en-US" sz="1200" b="1" dirty="0">
                <a:solidFill>
                  <a:srgbClr val="00B050"/>
                </a:solidFill>
              </a:rPr>
              <a:t> binding constraints, and units operating below HDL.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Questions from QSEs on Abnormal battery charging rates  </a:t>
            </a:r>
          </a:p>
          <a:p>
            <a:pPr lvl="2"/>
            <a:r>
              <a:rPr lang="en-US" sz="1200" dirty="0"/>
              <a:t>ERCOT is still analyzing the data</a:t>
            </a:r>
          </a:p>
          <a:p>
            <a:pPr lvl="2"/>
            <a:r>
              <a:rPr lang="en-US" sz="1200" b="1" dirty="0">
                <a:solidFill>
                  <a:srgbClr val="00B050"/>
                </a:solidFill>
              </a:rPr>
              <a:t>Update 9/24 – no issues found. Please reach out if you’d like us to review any specific scenarios.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Received Non-Spin awards for a unit that is offline and can not provide offline non-spin </a:t>
            </a:r>
          </a:p>
          <a:p>
            <a:pPr lvl="2"/>
            <a:r>
              <a:rPr lang="en-US" sz="1200" dirty="0"/>
              <a:t>Identified the root cause, will be fixed before next Closed Loop Testing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Received RRS awards for unit on start up </a:t>
            </a:r>
          </a:p>
          <a:p>
            <a:pPr lvl="2"/>
            <a:r>
              <a:rPr lang="en-US" sz="1200" b="1" dirty="0">
                <a:solidFill>
                  <a:srgbClr val="00B050"/>
                </a:solidFill>
              </a:rPr>
              <a:t>Update 9/24 - Defect identified in SCED, will be fixed before next Closed Loop Testing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BLR resource not getting awarded ECRSM  </a:t>
            </a:r>
          </a:p>
          <a:p>
            <a:pPr lvl="2"/>
            <a:r>
              <a:rPr lang="en-US" sz="1200" dirty="0"/>
              <a:t>Defect identified in SCED, will be fixed before next Closed Loop Testing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Unexpected AS Awards based on MCPC </a:t>
            </a:r>
          </a:p>
          <a:p>
            <a:pPr lvl="2"/>
            <a:r>
              <a:rPr lang="en-US" sz="1200" b="1" dirty="0">
                <a:solidFill>
                  <a:srgbClr val="00B050"/>
                </a:solidFill>
              </a:rPr>
              <a:t>Update 9/24 - Defect identified due to incorrect AS proxy offers for MT SCED intervals 9/11 10:30 - 11:00 AM, will be fixed before next Closed Loop Testing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12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ADBED-A378-D26C-CBC4-583D28C42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3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D62DC-336E-D366-18FF-E14685407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4F8DF-9F8A-6571-90C0-C361D83F8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B1A19-7080-01AF-D77A-932E19197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2" y="625268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400" dirty="0"/>
          </a:p>
          <a:p>
            <a:pPr indent="-285750"/>
            <a:r>
              <a:rPr lang="en-US" sz="1800" b="1" dirty="0"/>
              <a:t>Planned/Approved Resource Outages during the Closed Loop Testing Period</a:t>
            </a:r>
          </a:p>
          <a:p>
            <a:pPr marL="57150" indent="0">
              <a:buNone/>
            </a:pPr>
            <a:endParaRPr lang="en-US" sz="180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Can continue with scheduled maintenance if telemetry and market submissions are updated (both in current production and in RTC+B) to reflect outage status.</a:t>
            </a:r>
          </a:p>
          <a:p>
            <a:pPr marL="457200" lvl="1" indent="0">
              <a:buNone/>
            </a:pPr>
            <a:endParaRPr lang="en-US" sz="1400" dirty="0"/>
          </a:p>
          <a:p>
            <a:pPr indent="-285750"/>
            <a:r>
              <a:rPr lang="en-US" sz="1800" b="1" dirty="0"/>
              <a:t>Webex call Management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QSEs to follow the format of their logins to reflect the name of the QSE they are representing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ERCOT had to call few QSEs to join the Closed Loop Testing Webex call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Handle Roll call better for next closed loop testing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0EFDF-7F92-BE81-7F48-6EE6FC0CD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4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4A050-435E-DC7B-4DC9-710ACF50F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89500-2D95-CC21-36DB-83B07AD1F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F7465-0B98-DE05-F79C-E19AFAF27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2" y="625268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endParaRPr lang="en-US" sz="1200" dirty="0"/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Questions now or later can always be directed to </a:t>
            </a:r>
            <a:r>
              <a:rPr lang="en-US" dirty="0">
                <a:solidFill>
                  <a:schemeClr val="tx2"/>
                </a:solidFill>
                <a:hlinkClick r:id="rId2"/>
              </a:rPr>
              <a:t>RTCB@ERCOT.com</a:t>
            </a:r>
            <a:endParaRPr lang="en-US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3600" dirty="0"/>
          </a:p>
          <a:p>
            <a:pPr marL="457200" lvl="1" indent="0">
              <a:buNone/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CBFBC-B337-F55A-9920-DBA2BB4117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5587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8702</TotalTime>
  <Words>721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Cover Slide</vt:lpstr>
      <vt:lpstr>Horizontal Theme</vt:lpstr>
      <vt:lpstr>PowerPoint Presentation</vt:lpstr>
      <vt:lpstr>Observations and Lessons Learned</vt:lpstr>
      <vt:lpstr>Observations and Lessons Learned</vt:lpstr>
      <vt:lpstr>Observations and Lessons Learned</vt:lpstr>
      <vt:lpstr>Observations and Lessons Learned</vt:lpstr>
      <vt:lpstr>Observations and Lessons Learned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42</cp:revision>
  <cp:lastPrinted>2017-10-10T21:31:05Z</cp:lastPrinted>
  <dcterms:created xsi:type="dcterms:W3CDTF">2016-01-21T15:20:31Z</dcterms:created>
  <dcterms:modified xsi:type="dcterms:W3CDTF">2025-09-25T12:24:51Z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