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291982-BE21-4965-BF41-83B4E3466ABA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A5687-EF30-4864-BB8B-8F23FA70E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398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Moved up two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812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3FBA-11D0-4627-8081-9E47F20A04F4}" type="datetime1">
              <a:rPr lang="en-US" smtClean="0"/>
              <a:pPr/>
              <a:t>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2846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7EAC447-3327-4999-A9BE-AA2D53A9E4E7}" type="datetime1">
              <a:rPr lang="en-US" smtClean="0">
                <a:solidFill>
                  <a:srgbClr val="F07F09">
                    <a:lumMod val="50000"/>
                  </a:srgbClr>
                </a:solidFill>
              </a:rPr>
              <a:pPr/>
              <a:t>2/8/2019</a:t>
            </a:fld>
            <a:endParaRPr lang="en-US" dirty="0">
              <a:solidFill>
                <a:srgbClr val="F07F09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err="1" smtClean="0">
                <a:solidFill>
                  <a:srgbClr val="F07F09">
                    <a:lumMod val="50000"/>
                  </a:srgbClr>
                </a:solidFill>
              </a:rPr>
              <a:t>TxSET</a:t>
            </a:r>
            <a:endParaRPr lang="en-US" dirty="0">
              <a:solidFill>
                <a:srgbClr val="F07F09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>
                <a:solidFill>
                  <a:srgbClr val="F07F09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07F09">
                  <a:lumMod val="50000"/>
                </a:srgbClr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10058400" cy="627796"/>
          </a:xfrm>
        </p:spPr>
        <p:txBody>
          <a:bodyPr>
            <a:normAutofit/>
          </a:bodyPr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304800" y="915382"/>
            <a:ext cx="1158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782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iz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7EAC447-3327-4999-A9BE-AA2D53A9E4E7}" type="datetime1">
              <a:rPr lang="en-US" smtClean="0">
                <a:solidFill>
                  <a:srgbClr val="F07F09">
                    <a:lumMod val="50000"/>
                  </a:srgbClr>
                </a:solidFill>
              </a:rPr>
              <a:pPr/>
              <a:t>2/8/2019</a:t>
            </a:fld>
            <a:endParaRPr lang="en-US" dirty="0">
              <a:solidFill>
                <a:srgbClr val="F07F09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err="1" smtClean="0">
                <a:solidFill>
                  <a:srgbClr val="F07F09">
                    <a:lumMod val="50000"/>
                  </a:srgbClr>
                </a:solidFill>
              </a:rPr>
              <a:t>TxSET</a:t>
            </a:r>
            <a:endParaRPr lang="en-US" dirty="0">
              <a:solidFill>
                <a:srgbClr val="F07F09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>
                <a:solidFill>
                  <a:srgbClr val="F07F09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07F09">
                  <a:lumMod val="50000"/>
                </a:srgbClr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10058400" cy="627796"/>
          </a:xfrm>
        </p:spPr>
        <p:txBody>
          <a:bodyPr>
            <a:normAutofit/>
          </a:bodyPr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304800" y="915382"/>
            <a:ext cx="1158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8635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084" y="2209801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44CC2C8-5408-449A-B6ED-552E7ABA89E7}" type="datetime1">
              <a:rPr lang="en-US" smtClean="0">
                <a:solidFill>
                  <a:srgbClr val="F07F09">
                    <a:lumMod val="75000"/>
                  </a:srgbClr>
                </a:solidFill>
              </a:rPr>
              <a:pPr/>
              <a:t>2/8/2019</a:t>
            </a:fld>
            <a:endParaRPr lang="en-US" dirty="0">
              <a:solidFill>
                <a:srgbClr val="F07F09">
                  <a:lumMod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rgbClr val="F07F09">
                    <a:lumMod val="75000"/>
                  </a:srgbClr>
                </a:solidFill>
              </a:rPr>
              <a:t>TxSET</a:t>
            </a:r>
            <a:endParaRPr lang="en-US" dirty="0">
              <a:solidFill>
                <a:srgbClr val="F07F09">
                  <a:lumMod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>
                <a:solidFill>
                  <a:srgbClr val="F07F09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07F09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160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06400" y="1395246"/>
            <a:ext cx="11387328" cy="4929354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06400" y="731521"/>
            <a:ext cx="11387328" cy="461665"/>
          </a:xfrm>
          <a:prstGeom prst="rect">
            <a:avLst/>
          </a:prstGeom>
        </p:spPr>
        <p:txBody>
          <a:bodyPr tIns="45720" bIns="45720" anchor="t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04368" y="0"/>
            <a:ext cx="10241280" cy="530352"/>
          </a:xfrm>
          <a:prstGeom prst="rect">
            <a:avLst/>
          </a:prstGeom>
          <a:noFill/>
          <a:ln>
            <a:noFill/>
          </a:ln>
        </p:spPr>
        <p:txBody>
          <a:bodyPr l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Edit Header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98358C1-8DC9-43A9-8061-A6ACA52D4190}" type="datetime1">
              <a:rPr lang="en-US" smtClean="0"/>
              <a:pPr/>
              <a:t>2/8/2019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274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ey No Sub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406400" y="822960"/>
            <a:ext cx="11381232" cy="5577840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04368" y="0"/>
            <a:ext cx="10241280" cy="530352"/>
          </a:xfrm>
          <a:prstGeom prst="rect">
            <a:avLst/>
          </a:prstGeom>
          <a:noFill/>
          <a:ln>
            <a:noFill/>
          </a:ln>
        </p:spPr>
        <p:txBody>
          <a:bodyPr l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Edit Header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815C697-FADE-4294-82D6-EF3C1FACDC68}" type="datetime1">
              <a:rPr lang="en-US" smtClean="0"/>
              <a:pPr/>
              <a:t>2/8/2019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868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02336" y="0"/>
            <a:ext cx="10155936" cy="530352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406400" y="822960"/>
            <a:ext cx="11381232" cy="5577840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2400"/>
              </a:spcBef>
              <a:buFont typeface="Wingdings" panose="05000000000000000000" pitchFamily="2" charset="2"/>
              <a:buChar char="§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spcBef>
                <a:spcPts val="2400"/>
              </a:spcBef>
              <a:buFont typeface="Arial" panose="020B0604020202020204" pitchFamily="34" charset="0"/>
              <a:buChar char="•"/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2400"/>
              </a:spcBef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2400"/>
              </a:spcBef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2400"/>
              </a:spcBef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FB55661-D0E1-4D62-9E5A-EBD01DB8ECCA}" type="datetime1">
              <a:rPr lang="en-US" smtClean="0"/>
              <a:pPr/>
              <a:t>2/8/2019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532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02336" y="0"/>
            <a:ext cx="10155936" cy="530352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B87DFC7E-2C52-4247-8E09-1C6B049D7D90}" type="datetime1">
              <a:rPr lang="en-US" smtClean="0"/>
              <a:pPr/>
              <a:t>2/8/2019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27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06400" y="1316736"/>
            <a:ext cx="11387328" cy="5029200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2400"/>
              </a:spcBef>
              <a:buFont typeface="Wingdings" panose="05000000000000000000" pitchFamily="2" charset="2"/>
              <a:buChar char="§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spcBef>
                <a:spcPts val="2400"/>
              </a:spcBef>
              <a:buFont typeface="Arial" panose="020B0604020202020204" pitchFamily="34" charset="0"/>
              <a:buChar char="•"/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2400"/>
              </a:spcBef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2400"/>
              </a:spcBef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2400"/>
              </a:spcBef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06400" y="685800"/>
            <a:ext cx="11387328" cy="45720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 Heading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02336" y="0"/>
            <a:ext cx="10155936" cy="530352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1CC6C22A-EF8F-4054-A25D-8843D9D67217}" type="datetime1">
              <a:rPr lang="en-US" smtClean="0"/>
              <a:pPr/>
              <a:t>2/8/2019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750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1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79" y="1845734"/>
            <a:ext cx="100584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A218043-69B3-4262-90C7-59F2D9E4A367}" type="datetime1">
              <a:rPr lang="en-US" smtClean="0"/>
              <a:pPr/>
              <a:t>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3199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5663" y="111435"/>
            <a:ext cx="7543800" cy="627796"/>
          </a:xfrm>
        </p:spPr>
        <p:txBody>
          <a:bodyPr>
            <a:normAutofit/>
          </a:bodyPr>
          <a:lstStyle/>
          <a:p>
            <a:r>
              <a:rPr lang="en-US" dirty="0"/>
              <a:t>Overview of transaction flow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35ED-5729-4407-A47D-E14AC7B07D0D}" type="datetime1">
              <a:rPr lang="en-US" smtClean="0">
                <a:solidFill>
                  <a:srgbClr val="F07F09">
                    <a:lumMod val="50000"/>
                  </a:srgbClr>
                </a:solidFill>
              </a:rPr>
              <a:pPr/>
              <a:t>2/8/2019</a:t>
            </a:fld>
            <a:endParaRPr lang="en-US" dirty="0">
              <a:solidFill>
                <a:srgbClr val="F07F09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07F09">
                    <a:lumMod val="50000"/>
                  </a:srgbClr>
                </a:solidFill>
              </a:rPr>
              <a:t>TxSET</a:t>
            </a:r>
            <a:endParaRPr lang="en-US" dirty="0">
              <a:solidFill>
                <a:srgbClr val="F07F09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solidFill>
                  <a:srgbClr val="F07F09">
                    <a:lumMod val="50000"/>
                  </a:srgbClr>
                </a:solidFill>
              </a:rPr>
              <a:pPr/>
              <a:t>1</a:t>
            </a:fld>
            <a:endParaRPr lang="en-US" dirty="0">
              <a:solidFill>
                <a:srgbClr val="F07F09">
                  <a:lumMod val="50000"/>
                </a:srgb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29910" y="4324003"/>
            <a:ext cx="7580741" cy="372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604878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650</a:t>
            </a:r>
            <a:endParaRPr lang="en-US" b="1" dirty="0">
              <a:solidFill>
                <a:srgbClr val="604878">
                  <a:lumMod val="40000"/>
                  <a:lumOff val="60000"/>
                </a:srgbClr>
              </a:solidFill>
              <a:cs typeface="Arial" panose="020B060402020202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327812" y="1739634"/>
            <a:ext cx="7586401" cy="610936"/>
            <a:chOff x="1920240" y="1794277"/>
            <a:chExt cx="8595360" cy="682496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920240" y="1802674"/>
              <a:ext cx="8595360" cy="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1939290" y="1806213"/>
              <a:ext cx="0" cy="670560"/>
            </a:xfrm>
            <a:prstGeom prst="straightConnector1">
              <a:avLst/>
            </a:prstGeom>
            <a:ln w="38100" cap="sq">
              <a:solidFill>
                <a:schemeClr val="accent1">
                  <a:lumMod val="75000"/>
                </a:scheme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0499279" y="1794277"/>
              <a:ext cx="0" cy="676656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2730556" y="2114182"/>
            <a:ext cx="6775294" cy="236388"/>
            <a:chOff x="2253392" y="2068274"/>
            <a:chExt cx="7955280" cy="393192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10190770" y="2082438"/>
              <a:ext cx="0" cy="365760"/>
            </a:xfrm>
            <a:prstGeom prst="straightConnector1">
              <a:avLst/>
            </a:prstGeom>
            <a:ln w="38100" cap="sq">
              <a:solidFill>
                <a:schemeClr val="accent4">
                  <a:lumMod val="60000"/>
                  <a:lumOff val="40000"/>
                </a:scheme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253392" y="2077799"/>
              <a:ext cx="7955280" cy="0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269206" y="2068274"/>
              <a:ext cx="0" cy="393192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1902280" y="2479968"/>
            <a:ext cx="1175351" cy="1805890"/>
            <a:chOff x="1419225" y="2725140"/>
            <a:chExt cx="1409700" cy="1789710"/>
          </a:xfrm>
        </p:grpSpPr>
        <p:sp>
          <p:nvSpPr>
            <p:cNvPr id="20" name="Rectangle 19"/>
            <p:cNvSpPr/>
            <p:nvPr/>
          </p:nvSpPr>
          <p:spPr>
            <a:xfrm>
              <a:off x="1419225" y="3191865"/>
              <a:ext cx="1409700" cy="132298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419225" y="2725140"/>
              <a:ext cx="1409700" cy="466725"/>
            </a:xfrm>
            <a:prstGeom prst="rect">
              <a:avLst/>
            </a:prstGeom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prstClr val="white"/>
                  </a:solidFill>
                  <a:cs typeface="Arial" panose="020B0604020202020204" pitchFamily="34" charset="0"/>
                </a:rPr>
                <a:t>TDSP</a:t>
              </a:r>
              <a:endParaRPr lang="en-US" sz="2000" b="1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9106295" y="2477923"/>
            <a:ext cx="1175351" cy="1805890"/>
            <a:chOff x="9582150" y="2718809"/>
            <a:chExt cx="1409700" cy="1789710"/>
          </a:xfrm>
        </p:grpSpPr>
        <p:sp>
          <p:nvSpPr>
            <p:cNvPr id="23" name="Rectangle 22"/>
            <p:cNvSpPr/>
            <p:nvPr/>
          </p:nvSpPr>
          <p:spPr>
            <a:xfrm>
              <a:off x="9582150" y="3185534"/>
              <a:ext cx="1409700" cy="132298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582150" y="2718809"/>
              <a:ext cx="1409700" cy="466725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prstClr val="white"/>
                  </a:solidFill>
                  <a:cs typeface="Arial" panose="020B0604020202020204" pitchFamily="34" charset="0"/>
                </a:rPr>
                <a:t>CR</a:t>
              </a:r>
              <a:endParaRPr lang="en-US" sz="2000" b="1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2229910" y="1790895"/>
            <a:ext cx="7580741" cy="372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4E8542">
                    <a:lumMod val="60000"/>
                    <a:lumOff val="40000"/>
                  </a:srgbClr>
                </a:solidFill>
                <a:cs typeface="Arial" panose="020B0604020202020204" pitchFamily="34" charset="0"/>
              </a:rPr>
              <a:t>810</a:t>
            </a:r>
            <a:r>
              <a:rPr lang="en-US" b="1" dirty="0">
                <a:solidFill>
                  <a:srgbClr val="E64AC8"/>
                </a:solidFill>
                <a:cs typeface="Arial" panose="020B0604020202020204" pitchFamily="34" charset="0"/>
              </a:rPr>
              <a:t> </a:t>
            </a:r>
            <a:endParaRPr lang="en-US" b="1" dirty="0">
              <a:solidFill>
                <a:srgbClr val="E64AC8"/>
              </a:solidFill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31347" y="1403067"/>
            <a:ext cx="8175069" cy="372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07F09">
                    <a:lumMod val="75000"/>
                  </a:srgbClr>
                </a:solidFill>
                <a:cs typeface="Arial" panose="020B0604020202020204" pitchFamily="34" charset="0"/>
              </a:rPr>
              <a:t>824</a:t>
            </a:r>
            <a:endParaRPr lang="en-US" b="1" dirty="0">
              <a:solidFill>
                <a:srgbClr val="F07F09">
                  <a:lumMod val="75000"/>
                </a:srgbClr>
              </a:solidFill>
              <a:cs typeface="Arial" panose="020B0604020202020204" pitchFamily="34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602" y="2712040"/>
            <a:ext cx="2676861" cy="1338431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2170806" y="4320721"/>
            <a:ext cx="7743407" cy="715608"/>
            <a:chOff x="1920240" y="1108387"/>
            <a:chExt cx="8595360" cy="709196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1920240" y="1802674"/>
              <a:ext cx="859536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1939290" y="1108387"/>
              <a:ext cx="0" cy="670560"/>
            </a:xfrm>
            <a:prstGeom prst="straightConnector1">
              <a:avLst/>
            </a:prstGeom>
            <a:ln w="38100" cap="sq">
              <a:solidFill>
                <a:srgbClr val="C0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0507668" y="1140927"/>
              <a:ext cx="0" cy="676656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2547604" y="4316172"/>
            <a:ext cx="6942557" cy="379764"/>
            <a:chOff x="2240280" y="4646634"/>
            <a:chExt cx="7955280" cy="376361"/>
          </a:xfrm>
        </p:grpSpPr>
        <p:cxnSp>
          <p:nvCxnSpPr>
            <p:cNvPr id="33" name="Straight Arrow Connector 32"/>
            <p:cNvCxnSpPr/>
            <p:nvPr/>
          </p:nvCxnSpPr>
          <p:spPr>
            <a:xfrm flipV="1">
              <a:off x="10177658" y="4646634"/>
              <a:ext cx="0" cy="365760"/>
            </a:xfrm>
            <a:prstGeom prst="straightConnector1">
              <a:avLst/>
            </a:prstGeom>
            <a:ln w="38100" cap="sq">
              <a:solidFill>
                <a:schemeClr val="accent5">
                  <a:lumMod val="40000"/>
                  <a:lumOff val="60000"/>
                </a:scheme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240280" y="5022995"/>
              <a:ext cx="7955280" cy="0"/>
            </a:xfrm>
            <a:prstGeom prst="line">
              <a:avLst/>
            </a:prstGeom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V="1">
              <a:off x="2256094" y="4646634"/>
              <a:ext cx="0" cy="365760"/>
            </a:xfrm>
            <a:prstGeom prst="straightConnector1">
              <a:avLst/>
            </a:prstGeom>
            <a:ln w="38100" cap="sq">
              <a:solidFill>
                <a:schemeClr val="accent5">
                  <a:lumMod val="40000"/>
                  <a:lumOff val="60000"/>
                </a:scheme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1883229" y="4679280"/>
            <a:ext cx="8289370" cy="372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cs typeface="Arial" panose="020B0604020202020204" pitchFamily="34" charset="0"/>
              </a:rPr>
              <a:t>820</a:t>
            </a:r>
            <a:endParaRPr lang="en-US" b="1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3605302" y="2634249"/>
            <a:ext cx="1143585" cy="1496829"/>
            <a:chOff x="3114675" y="2771644"/>
            <a:chExt cx="1371600" cy="1483418"/>
          </a:xfrm>
        </p:grpSpPr>
        <p:cxnSp>
          <p:nvCxnSpPr>
            <p:cNvPr id="38" name="Straight Arrow Connector 37"/>
            <p:cNvCxnSpPr/>
            <p:nvPr/>
          </p:nvCxnSpPr>
          <p:spPr>
            <a:xfrm>
              <a:off x="3114675" y="3113518"/>
              <a:ext cx="1371600" cy="0"/>
            </a:xfrm>
            <a:prstGeom prst="straightConnector1">
              <a:avLst/>
            </a:prstGeom>
            <a:ln w="38100">
              <a:solidFill>
                <a:schemeClr val="accent3">
                  <a:lumMod val="75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H="1">
              <a:off x="3114675" y="3672541"/>
              <a:ext cx="1289923" cy="0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3196352" y="4231564"/>
              <a:ext cx="1289923" cy="0"/>
            </a:xfrm>
            <a:prstGeom prst="straightConnector1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3193887" y="2771644"/>
              <a:ext cx="1210713" cy="3629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B587C">
                      <a:lumMod val="75000"/>
                    </a:srgbClr>
                  </a:solidFill>
                  <a:cs typeface="Arial" panose="020B0604020202020204" pitchFamily="34" charset="0"/>
                </a:rPr>
                <a:t>814</a:t>
              </a:r>
              <a:endParaRPr lang="en-US" b="1" dirty="0">
                <a:solidFill>
                  <a:srgbClr val="1B587C">
                    <a:lumMod val="75000"/>
                  </a:srgb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193888" y="3333294"/>
              <a:ext cx="12107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07F09">
                      <a:lumMod val="75000"/>
                    </a:srgbClr>
                  </a:solidFill>
                  <a:cs typeface="Arial" panose="020B0604020202020204" pitchFamily="34" charset="0"/>
                </a:rPr>
                <a:t>824</a:t>
              </a:r>
              <a:endParaRPr lang="en-US" b="1" dirty="0">
                <a:solidFill>
                  <a:srgbClr val="F07F09">
                    <a:lumMod val="75000"/>
                  </a:srgb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193886" y="3885730"/>
              <a:ext cx="12107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9F2936">
                      <a:lumMod val="60000"/>
                      <a:lumOff val="40000"/>
                    </a:srgbClr>
                  </a:solidFill>
                  <a:cs typeface="Arial" panose="020B0604020202020204" pitchFamily="34" charset="0"/>
                </a:rPr>
                <a:t>867</a:t>
              </a:r>
              <a:endParaRPr lang="en-US" b="1" dirty="0">
                <a:solidFill>
                  <a:srgbClr val="9F2936">
                    <a:lumMod val="60000"/>
                    <a:lumOff val="40000"/>
                  </a:srgbClr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7428463" y="2627804"/>
            <a:ext cx="1143585" cy="1496830"/>
            <a:chOff x="7772400" y="2771643"/>
            <a:chExt cx="1371600" cy="1483419"/>
          </a:xfrm>
        </p:grpSpPr>
        <p:cxnSp>
          <p:nvCxnSpPr>
            <p:cNvPr id="45" name="Straight Arrow Connector 44"/>
            <p:cNvCxnSpPr/>
            <p:nvPr/>
          </p:nvCxnSpPr>
          <p:spPr>
            <a:xfrm>
              <a:off x="7772400" y="3113518"/>
              <a:ext cx="1371600" cy="0"/>
            </a:xfrm>
            <a:prstGeom prst="straightConnector1">
              <a:avLst/>
            </a:prstGeom>
            <a:ln w="38100">
              <a:solidFill>
                <a:schemeClr val="accent3">
                  <a:lumMod val="75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H="1">
              <a:off x="7772400" y="3672541"/>
              <a:ext cx="1289923" cy="0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7854077" y="4231564"/>
              <a:ext cx="1289923" cy="0"/>
            </a:xfrm>
            <a:prstGeom prst="straightConnector1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7863603" y="2771643"/>
              <a:ext cx="12082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B587C">
                      <a:lumMod val="75000"/>
                    </a:srgbClr>
                  </a:solidFill>
                  <a:cs typeface="Arial" panose="020B0604020202020204" pitchFamily="34" charset="0"/>
                </a:rPr>
                <a:t>814</a:t>
              </a:r>
              <a:endParaRPr lang="en-US" b="1" dirty="0">
                <a:solidFill>
                  <a:srgbClr val="1B587C">
                    <a:lumMod val="75000"/>
                  </a:srgb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860590" y="3333294"/>
              <a:ext cx="121126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07F09">
                      <a:lumMod val="75000"/>
                    </a:srgbClr>
                  </a:solidFill>
                  <a:cs typeface="Arial" panose="020B0604020202020204" pitchFamily="34" charset="0"/>
                </a:rPr>
                <a:t>824</a:t>
              </a:r>
              <a:endParaRPr lang="en-US" b="1" dirty="0">
                <a:solidFill>
                  <a:srgbClr val="F07F09">
                    <a:lumMod val="75000"/>
                  </a:srgb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860588" y="3885730"/>
              <a:ext cx="1211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9F2936">
                      <a:lumMod val="60000"/>
                      <a:lumOff val="40000"/>
                    </a:srgbClr>
                  </a:solidFill>
                  <a:cs typeface="Arial" panose="020B0604020202020204" pitchFamily="34" charset="0"/>
                </a:rPr>
                <a:t>867</a:t>
              </a:r>
              <a:endParaRPr lang="en-US" b="1" dirty="0">
                <a:solidFill>
                  <a:srgbClr val="9F2936">
                    <a:lumMod val="60000"/>
                    <a:lumOff val="40000"/>
                  </a:srgbClr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8156672" y="5320608"/>
            <a:ext cx="2241157" cy="780850"/>
            <a:chOff x="9018714" y="5435035"/>
            <a:chExt cx="2688013" cy="773856"/>
          </a:xfrm>
        </p:grpSpPr>
        <p:sp>
          <p:nvSpPr>
            <p:cNvPr id="52" name="Rectangle 51"/>
            <p:cNvSpPr/>
            <p:nvPr/>
          </p:nvSpPr>
          <p:spPr>
            <a:xfrm>
              <a:off x="9018714" y="5500155"/>
              <a:ext cx="854242" cy="16844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9018714" y="5968692"/>
              <a:ext cx="854243" cy="16844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9872955" y="5435035"/>
              <a:ext cx="1833770" cy="274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  <a:cs typeface="Arial" panose="020B0604020202020204" pitchFamily="34" charset="0"/>
                </a:rPr>
                <a:t>824 – </a:t>
              </a:r>
              <a:r>
                <a:rPr lang="en-US" sz="1200" dirty="0">
                  <a:solidFill>
                    <a:prstClr val="black"/>
                  </a:solidFill>
                  <a:cs typeface="Arial" panose="020B0604020202020204" pitchFamily="34" charset="0"/>
                </a:rPr>
                <a:t>R</a:t>
              </a:r>
              <a:r>
                <a:rPr lang="en-US" sz="1200" dirty="0">
                  <a:solidFill>
                    <a:prstClr val="black"/>
                  </a:solidFill>
                  <a:cs typeface="Arial" panose="020B0604020202020204" pitchFamily="34" charset="0"/>
                </a:rPr>
                <a:t>ejects</a:t>
              </a:r>
              <a:endParaRPr lang="en-US" sz="1200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9872957" y="5931892"/>
              <a:ext cx="18337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  <a:cs typeface="Arial" panose="020B0604020202020204" pitchFamily="34" charset="0"/>
                </a:rPr>
                <a:t>867 – Usage</a:t>
              </a:r>
              <a:endParaRPr lang="en-US" sz="1200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4548342" y="5293695"/>
            <a:ext cx="3452559" cy="732135"/>
            <a:chOff x="4769562" y="5463355"/>
            <a:chExt cx="4140952" cy="725577"/>
          </a:xfrm>
        </p:grpSpPr>
        <p:sp>
          <p:nvSpPr>
            <p:cNvPr id="57" name="Rectangle 56"/>
            <p:cNvSpPr/>
            <p:nvPr/>
          </p:nvSpPr>
          <p:spPr>
            <a:xfrm>
              <a:off x="4769562" y="5517633"/>
              <a:ext cx="854242" cy="16844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769562" y="5968692"/>
              <a:ext cx="854243" cy="16844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623803" y="5463355"/>
              <a:ext cx="3286711" cy="274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  <a:cs typeface="Arial" panose="020B0604020202020204" pitchFamily="34" charset="0"/>
                </a:rPr>
                <a:t>814 </a:t>
              </a:r>
              <a:r>
                <a:rPr lang="en-US" sz="1200" dirty="0">
                  <a:solidFill>
                    <a:prstClr val="black"/>
                  </a:solidFill>
                  <a:cs typeface="Arial" panose="020B0604020202020204" pitchFamily="34" charset="0"/>
                </a:rPr>
                <a:t>–</a:t>
              </a:r>
              <a:r>
                <a:rPr lang="en-US" sz="1200" dirty="0">
                  <a:solidFill>
                    <a:prstClr val="black"/>
                  </a:solidFill>
                  <a:cs typeface="Arial" panose="020B0604020202020204" pitchFamily="34" charset="0"/>
                </a:rPr>
                <a:t> ESIID info and relationships</a:t>
              </a:r>
              <a:endParaRPr lang="en-US" sz="1200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623805" y="5914414"/>
              <a:ext cx="3286709" cy="274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  <a:cs typeface="Arial" panose="020B0604020202020204" pitchFamily="34" charset="0"/>
                </a:rPr>
                <a:t>820 </a:t>
              </a:r>
              <a:r>
                <a:rPr lang="en-US" sz="1200" dirty="0">
                  <a:solidFill>
                    <a:prstClr val="black"/>
                  </a:solidFill>
                  <a:cs typeface="Arial" panose="020B0604020202020204" pitchFamily="34" charset="0"/>
                </a:rPr>
                <a:t>–</a:t>
              </a:r>
              <a:r>
                <a:rPr lang="en-US" sz="1200" dirty="0">
                  <a:solidFill>
                    <a:prstClr val="black"/>
                  </a:solidFill>
                  <a:cs typeface="Arial" panose="020B0604020202020204" pitchFamily="34" charset="0"/>
                </a:rPr>
                <a:t> Remittance advice</a:t>
              </a:r>
              <a:endParaRPr lang="en-US" sz="1200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1891747" y="5292313"/>
            <a:ext cx="2377741" cy="761835"/>
            <a:chOff x="1931066" y="5445466"/>
            <a:chExt cx="2851831" cy="755010"/>
          </a:xfrm>
        </p:grpSpPr>
        <p:sp>
          <p:nvSpPr>
            <p:cNvPr id="62" name="Rectangle 61"/>
            <p:cNvSpPr/>
            <p:nvPr/>
          </p:nvSpPr>
          <p:spPr>
            <a:xfrm>
              <a:off x="1931066" y="5500155"/>
              <a:ext cx="854242" cy="16844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931066" y="5968692"/>
              <a:ext cx="854242" cy="16844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785306" y="5445466"/>
              <a:ext cx="19975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  <a:cs typeface="Arial" panose="020B0604020202020204" pitchFamily="34" charset="0"/>
                </a:rPr>
                <a:t>650 – Service Orders</a:t>
              </a:r>
              <a:endParaRPr lang="en-US" sz="1200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785308" y="5923477"/>
              <a:ext cx="17009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  <a:cs typeface="Arial" panose="020B0604020202020204" pitchFamily="34" charset="0"/>
                </a:rPr>
                <a:t>810 – Invoice</a:t>
              </a:r>
              <a:endParaRPr lang="en-US" sz="1200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1940380" y="1374626"/>
            <a:ext cx="8263362" cy="970716"/>
            <a:chOff x="1920240" y="1802674"/>
            <a:chExt cx="8595360" cy="674099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1920240" y="1802674"/>
              <a:ext cx="8595360" cy="0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1939290" y="1806213"/>
              <a:ext cx="0" cy="670560"/>
            </a:xfrm>
            <a:prstGeom prst="straightConnector1">
              <a:avLst/>
            </a:prstGeom>
            <a:ln w="38100" cap="sq">
              <a:solidFill>
                <a:schemeClr val="accent3">
                  <a:lumMod val="75000"/>
                </a:scheme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/>
          <p:nvPr/>
        </p:nvSpPr>
        <p:spPr>
          <a:xfrm>
            <a:off x="1954974" y="1019213"/>
            <a:ext cx="8175069" cy="3726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1B587C">
                    <a:lumMod val="75000"/>
                  </a:srgbClr>
                </a:solidFill>
                <a:cs typeface="Arial" panose="020B0604020202020204" pitchFamily="34" charset="0"/>
              </a:rPr>
              <a:t>814 PC/PD only</a:t>
            </a:r>
            <a:endParaRPr lang="en-US" b="1" dirty="0">
              <a:solidFill>
                <a:srgbClr val="1B587C">
                  <a:lumMod val="75000"/>
                </a:srgbClr>
              </a:solidFill>
              <a:cs typeface="Arial" panose="020B0604020202020204" pitchFamily="34" charset="0"/>
            </a:endParaRPr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40997" y="3002745"/>
            <a:ext cx="984524" cy="1242192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68241" y="3009919"/>
            <a:ext cx="904359" cy="1179754"/>
          </a:xfrm>
          <a:prstGeom prst="rect">
            <a:avLst/>
          </a:prstGeom>
        </p:spPr>
      </p:pic>
      <p:cxnSp>
        <p:nvCxnSpPr>
          <p:cNvPr id="73" name="Straight Arrow Connector 72"/>
          <p:cNvCxnSpPr/>
          <p:nvPr/>
        </p:nvCxnSpPr>
        <p:spPr>
          <a:xfrm>
            <a:off x="10203742" y="1379722"/>
            <a:ext cx="0" cy="965620"/>
          </a:xfrm>
          <a:prstGeom prst="straightConnector1">
            <a:avLst/>
          </a:prstGeom>
          <a:ln w="38100" cap="sq">
            <a:solidFill>
              <a:schemeClr val="accent3">
                <a:lumMod val="75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86319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Retro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BE062272B95847B817FA4DE269E595" ma:contentTypeVersion="2" ma:contentTypeDescription="Create a new document." ma:contentTypeScope="" ma:versionID="db7c32d225412286393c0882f08e075f">
  <xsd:schema xmlns:xsd="http://www.w3.org/2001/XMLSchema" xmlns:xs="http://www.w3.org/2001/XMLSchema" xmlns:p="http://schemas.microsoft.com/office/2006/metadata/properties" xmlns:ns2="344f560a-88f6-462e-96a6-e44784eab4f1" targetNamespace="http://schemas.microsoft.com/office/2006/metadata/properties" ma:root="true" ma:fieldsID="53340fe5072b5f469406d7bd9ccf17e1" ns2:_="">
    <xsd:import namespace="344f560a-88f6-462e-96a6-e44784eab4f1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4f560a-88f6-462e-96a6-e44784eab4f1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4" nillable="true" ma:displayName="Information Classification" ma:default="ERCOT Limited" ma:description="ERCOT Information Classification" ma:format="Dropdown" ma:internalName="Information_x0020_Classification" ma:readOnly="false">
      <xsd:simpleType>
        <xsd:union memberTypes="dms:Text">
          <xsd:simpleType>
            <xsd:restriction base="dms:Choice">
              <xsd:enumeration value="Public"/>
              <xsd:enumeration value="ERCOT Limited"/>
              <xsd:enumeration value="ERCOT Confidential"/>
              <xsd:enumeration value="ERCOT Restricted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344f560a-88f6-462e-96a6-e44784eab4f1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B4FC13C2-8758-44BD-8E3C-FDA8418C6E43}"/>
</file>

<file path=customXml/itemProps2.xml><?xml version="1.0" encoding="utf-8"?>
<ds:datastoreItem xmlns:ds="http://schemas.openxmlformats.org/officeDocument/2006/customXml" ds:itemID="{35010CAD-6C86-4A62-8FB8-E6B22FA5D570}"/>
</file>

<file path=customXml/itemProps3.xml><?xml version="1.0" encoding="utf-8"?>
<ds:datastoreItem xmlns:ds="http://schemas.openxmlformats.org/officeDocument/2006/customXml" ds:itemID="{D215A50E-B399-4030-B646-11EE0BECE0B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Retrospect</vt:lpstr>
      <vt:lpstr>Overview of transaction flow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transaction flow</dc:title>
  <dc:creator>Deller, Art</dc:creator>
  <cp:lastModifiedBy>Deller, Art</cp:lastModifiedBy>
  <cp:revision>1</cp:revision>
  <dcterms:created xsi:type="dcterms:W3CDTF">2019-02-08T16:21:43Z</dcterms:created>
  <dcterms:modified xsi:type="dcterms:W3CDTF">2019-02-08T16:22:32Z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C51ECD9D-FABB-46A9-A704-2D77BC29D89A</vt:lpwstr>
  </property>
  <property fmtid="{D5CDD505-2E9C-101B-9397-08002B2CF9AE}" pid="3" name="ArticulatePath">
    <vt:lpwstr>Presentation1</vt:lpwstr>
  </property>
  <property fmtid="{D5CDD505-2E9C-101B-9397-08002B2CF9AE}" pid="4" name="ContentTypeId">
    <vt:lpwstr>0x0101006BBE062272B95847B817FA4DE269E595</vt:lpwstr>
  </property>
  <property fmtid="{D5CDD505-2E9C-101B-9397-08002B2CF9AE}" pid="5" name="Order">
    <vt:r8>1100</vt:r8>
  </property>
</Properties>
</file>