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0"/>
  </p:notesMasterIdLst>
  <p:sldIdLst>
    <p:sldId id="256" r:id="rId6"/>
    <p:sldId id="271" r:id="rId7"/>
    <p:sldId id="272" r:id="rId8"/>
    <p:sldId id="264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FFC000"/>
    <a:srgbClr val="A5A5A5"/>
    <a:srgbClr val="5B9BD5"/>
    <a:srgbClr val="FF6600"/>
    <a:srgbClr val="5D85A9"/>
    <a:srgbClr val="AFCDE3"/>
    <a:srgbClr val="204C81"/>
    <a:srgbClr val="19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>
      <p:cViewPr varScale="1">
        <p:scale>
          <a:sx n="108" d="100"/>
          <a:sy n="108" d="100"/>
        </p:scale>
        <p:origin x="1740" y="96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70360-44C1-2C2F-852D-CEEC273E3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15651-F6B7-25C7-48E8-8F280F33B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98D98-D250-7C68-D890-B4E6CB83B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7F7C4-588A-A054-F8AB-2B6926B0A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1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2025-msa-technical-conference-and-bes-operating-agility-workshop-registration-1481638042269?aff=oddtdtcreato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3600" b="1" i="0" kern="0" dirty="0">
                <a:latin typeface="Tahoma" pitchFamily="84" charset="0"/>
              </a:rPr>
              <a:t>NERC EMSWG Update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NERC 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September 25,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Monitoring and Situational Awareness Technical Conference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Location: SPP in Little Rock, 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Date and Time: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i="0" dirty="0">
                <a:latin typeface="Calibri" panose="020F0502020204030204" pitchFamily="34" charset="0"/>
              </a:rPr>
              <a:t>Tuesday, October 21, 2025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i="0" dirty="0">
                <a:latin typeface="Calibri" panose="020F0502020204030204" pitchFamily="34" charset="0"/>
              </a:rPr>
              <a:t>Wednesday, October 22, 2025</a:t>
            </a:r>
            <a:endParaRPr lang="en-US" sz="32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Theme: </a:t>
            </a:r>
            <a:r>
              <a:rPr lang="en-US" sz="2800" b="1" dirty="0">
                <a:latin typeface="Calibri" panose="020F0502020204030204" pitchFamily="34" charset="0"/>
              </a:rPr>
              <a:t>Supporting Energy Management and Planning for Our Future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b="1" i="0" dirty="0">
              <a:latin typeface="Calibri" panose="020F0502020204030204" pitchFamily="34" charset="0"/>
              <a:hlinkClick r:id="rId3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b="1" i="0" dirty="0">
              <a:latin typeface="Calibri" panose="020F0502020204030204" pitchFamily="34" charset="0"/>
              <a:hlinkClick r:id="rId3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i="0" dirty="0">
                <a:latin typeface="Calibri" panose="020F0502020204030204" pitchFamily="34" charset="0"/>
                <a:hlinkClick r:id="rId3"/>
              </a:rPr>
              <a:t>Conference Registration</a:t>
            </a:r>
            <a:r>
              <a:rPr lang="en-US" sz="2000" i="0" dirty="0">
                <a:latin typeface="Calibri" panose="020F0502020204030204" pitchFamily="34" charset="0"/>
                <a:hlinkClick r:id="rId3"/>
              </a:rPr>
              <a:t> </a:t>
            </a:r>
            <a:endParaRPr lang="en-US" sz="2000" i="0" dirty="0"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17182-E92B-90B0-6B32-B5C26EF70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495800"/>
            <a:ext cx="1952624" cy="19526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17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1BC8E-B5EF-666E-DC40-1B38FAE27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2390-2808-C1D3-0A8C-58B7ABEE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5D7314-98A3-F4F7-5FBF-D41CB86B9ED8}"/>
              </a:ext>
            </a:extLst>
          </p:cNvPr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4169DC-5B46-DBD9-9F6B-02840F02C737}"/>
              </a:ext>
            </a:extLst>
          </p:cNvPr>
          <p:cNvSpPr/>
          <p:nvPr/>
        </p:nvSpPr>
        <p:spPr>
          <a:xfrm>
            <a:off x="304800" y="1066800"/>
            <a:ext cx="861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EMS Events and Situational Awareness Overview – NERC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Staff Modeling and Approach – SPP and TVA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Industry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DLR/AAR – PPL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EMS upgrade – AEP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Communications between Control Centers- ERCOT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Innovations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AI/ML – PNNL and EPRI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New SE method – </a:t>
            </a:r>
            <a:r>
              <a:rPr lang="en-US" i="0" dirty="0" err="1">
                <a:latin typeface="Calibri" panose="020F0502020204030204" pitchFamily="34" charset="0"/>
              </a:rPr>
              <a:t>GridScience</a:t>
            </a:r>
            <a:r>
              <a:rPr lang="en-US" i="0" dirty="0">
                <a:latin typeface="Calibri" panose="020F0502020204030204" pitchFamily="34" charset="0"/>
              </a:rPr>
              <a:t> and Oncor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Human and AI – Resilient Grid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Vendor Panel</a:t>
            </a:r>
          </a:p>
        </p:txBody>
      </p:sp>
    </p:spTree>
    <p:extLst>
      <p:ext uri="{BB962C8B-B14F-4D97-AF65-F5344CB8AC3E}">
        <p14:creationId xmlns:p14="http://schemas.microsoft.com/office/powerpoint/2010/main" val="116484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51EF14B-9FC4-4933-9DF9-300B895476B4}">
  <ds:schemaRefs>
    <ds:schemaRef ds:uri="http://schemas.microsoft.com/office/2006/metadata/properties"/>
    <ds:schemaRef ds:uri="a614bff7-06ef-4380-81cc-ebb8f858167d"/>
    <ds:schemaRef ds:uri="http://purl.org/dc/elements/1.1/"/>
    <ds:schemaRef ds:uri="http://purl.org/dc/dcmitype/"/>
    <ds:schemaRef ds:uri="http://schemas.microsoft.com/office/infopath/2007/PartnerControls"/>
    <ds:schemaRef ds:uri="be72bb46-7b96-43f6-b3d2-cb56bca42853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PowerPoint_2019</Template>
  <TotalTime>0</TotalTime>
  <Words>132</Words>
  <Application>Microsoft Office PowerPoint</Application>
  <PresentationFormat>On-screen Show (4:3)</PresentationFormat>
  <Paragraphs>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Lucida Grande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2025 Monitoring and Situational Awareness Technical Conference</vt:lpstr>
      <vt:lpstr>Presentations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2025-09-19T15:10:36Z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