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9" r:id="rId7"/>
    <p:sldId id="319" r:id="rId8"/>
    <p:sldId id="320" r:id="rId9"/>
    <p:sldId id="589" r:id="rId10"/>
    <p:sldId id="59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43A2B333-61C9-4567-BE45-FCB7460A924C}"/>
    <pc:docChg chg="modSld">
      <pc:chgData name="Badri, Sreenivas" userId="0b43dccd-042e-4be0-871d-afa1d90d6a2e" providerId="ADAL" clId="{43A2B333-61C9-4567-BE45-FCB7460A924C}" dt="2025-09-24T16:40:23.957" v="21" actId="20577"/>
      <pc:docMkLst>
        <pc:docMk/>
      </pc:docMkLst>
      <pc:sldChg chg="modSp mod">
        <pc:chgData name="Badri, Sreenivas" userId="0b43dccd-042e-4be0-871d-afa1d90d6a2e" providerId="ADAL" clId="{43A2B333-61C9-4567-BE45-FCB7460A924C}" dt="2025-09-24T16:40:23.957" v="21" actId="20577"/>
        <pc:sldMkLst>
          <pc:docMk/>
          <pc:sldMk cId="3278426301" sldId="589"/>
        </pc:sldMkLst>
        <pc:spChg chg="mod">
          <ac:chgData name="Badri, Sreenivas" userId="0b43dccd-042e-4be0-871d-afa1d90d6a2e" providerId="ADAL" clId="{43A2B333-61C9-4567-BE45-FCB7460A924C}" dt="2025-09-24T16:40:23.957" v="21" actId="20577"/>
          <ac:spMkLst>
            <pc:docMk/>
            <pc:sldMk cId="3278426301" sldId="589"/>
            <ac:spMk id="3" creationId="{AE9BDFA5-D2C5-49EF-0ECC-04DE10570B2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C6A9CD-3F8F-BF9B-8A6D-DA135D6B72F4}"/>
              </a:ext>
            </a:extLst>
          </p:cNvPr>
          <p:cNvSpPr txBox="1"/>
          <p:nvPr/>
        </p:nvSpPr>
        <p:spPr>
          <a:xfrm>
            <a:off x="3962400" y="2057400"/>
            <a:ext cx="564603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SCR820 – Real-Time Operator Communication System (RTOC)</a:t>
            </a:r>
          </a:p>
          <a:p>
            <a:r>
              <a:rPr lang="en-US" sz="2400" b="1" dirty="0"/>
              <a:t> </a:t>
            </a:r>
          </a:p>
          <a:p>
            <a:r>
              <a:rPr lang="en-US" dirty="0"/>
              <a:t>Preethi Meher &amp; Christelle Seri</a:t>
            </a:r>
          </a:p>
          <a:p>
            <a:endParaRPr lang="en-US" dirty="0"/>
          </a:p>
          <a:p>
            <a:r>
              <a:rPr lang="en-US" dirty="0"/>
              <a:t>Sep 25th, 2025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SCR820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5A155F-FCAC-0033-B7C9-7B6460C67A62}"/>
              </a:ext>
            </a:extLst>
          </p:cNvPr>
          <p:cNvSpPr txBox="1"/>
          <p:nvPr/>
        </p:nvSpPr>
        <p:spPr>
          <a:xfrm>
            <a:off x="228600" y="1447800"/>
            <a:ext cx="868680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 algn="just"/>
            <a:r>
              <a:rPr lang="en-US" sz="2000" b="1" u="sng" dirty="0">
                <a:solidFill>
                  <a:schemeClr val="tx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  <a:p>
            <a:pPr marL="57150" indent="0" algn="just">
              <a:buNone/>
            </a:pPr>
            <a:endParaRPr lang="en-US" sz="16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</a:rPr>
              <a:t>Quick recap of SCR820 – RTOC</a:t>
            </a:r>
          </a:p>
          <a:p>
            <a:pPr marL="742950" lvl="1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</a:rPr>
              <a:t>Project timeline overview</a:t>
            </a:r>
          </a:p>
          <a:p>
            <a:pPr marL="742950" lvl="1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</a:rPr>
              <a:t>Tool demo</a:t>
            </a: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is SCR820?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330B6B-4A24-E782-5A4C-968EB829C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85750" algn="just">
              <a:buFont typeface="Wingdings" panose="05000000000000000000" pitchFamily="2" charset="2"/>
              <a:buChar char="q"/>
            </a:pPr>
            <a:r>
              <a:rPr lang="en-US" sz="1800" b="1" dirty="0"/>
              <a:t>Recap </a:t>
            </a:r>
          </a:p>
          <a:p>
            <a:pPr indent="-285750" algn="just">
              <a:buFont typeface="Wingdings" panose="05000000000000000000" pitchFamily="2" charset="2"/>
              <a:buChar char="q"/>
            </a:pPr>
            <a:endParaRPr lang="en-US" sz="16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</a:rPr>
              <a:t>A secure, web-based real-time messaging platform for ERCOT and Market Participants</a:t>
            </a:r>
            <a:br>
              <a:rPr lang="en-US" sz="1400" dirty="0">
                <a:latin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</a:endParaRPr>
          </a:p>
          <a:p>
            <a:pPr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</a:rPr>
              <a:t>Enables bi-directional “Send-Review” messaging during emergency events</a:t>
            </a:r>
            <a:br>
              <a:rPr lang="en-US" sz="1400" dirty="0">
                <a:latin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</a:endParaRPr>
          </a:p>
          <a:p>
            <a:pPr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</a:rPr>
              <a:t>Track acknowledgements from recipients</a:t>
            </a:r>
            <a:br>
              <a:rPr lang="en-US" sz="1400" dirty="0">
                <a:latin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</a:endParaRPr>
          </a:p>
          <a:p>
            <a:pPr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</a:rPr>
              <a:t>Reduces reliance on phone calls and improves communication traceability</a:t>
            </a:r>
            <a:br>
              <a:rPr lang="en-US" sz="1400" dirty="0">
                <a:latin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</a:endParaRPr>
          </a:p>
          <a:p>
            <a:pPr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</a:rPr>
              <a:t>One-to-one and one-to-many messaging</a:t>
            </a:r>
            <a:br>
              <a:rPr lang="en-US" sz="1400" dirty="0">
                <a:latin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</a:endParaRPr>
          </a:p>
          <a:p>
            <a:pPr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</a:rPr>
              <a:t>Inspired by Southwest Power Pool’s successful implementation</a:t>
            </a:r>
          </a:p>
          <a:p>
            <a:pPr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sz="14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9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SCR820 – Project Timelines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8DBCA0E-57D9-F8C8-3295-B1CE83AFD8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837989"/>
              </p:ext>
            </p:extLst>
          </p:nvPr>
        </p:nvGraphicFramePr>
        <p:xfrm>
          <a:off x="657225" y="2072164"/>
          <a:ext cx="7886700" cy="3042285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58682240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4707711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595805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b="0" dirty="0">
                          <a:solidFill>
                            <a:schemeClr val="tx2"/>
                          </a:solidFill>
                          <a:effectLst/>
                        </a:rPr>
                        <a:t>Phase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b="0">
                          <a:solidFill>
                            <a:schemeClr val="tx2"/>
                          </a:solidFill>
                          <a:effectLst/>
                        </a:rPr>
                        <a:t>Milestone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b="0">
                          <a:solidFill>
                            <a:schemeClr val="tx2"/>
                          </a:solidFill>
                          <a:effectLst/>
                        </a:rPr>
                        <a:t>Target Date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348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 Planning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>
                          <a:solidFill>
                            <a:schemeClr val="tx2"/>
                          </a:solidFill>
                          <a:effectLst/>
                        </a:rPr>
                        <a:t>Requirements &amp; Design Finalized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Complete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7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 Development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Development &amp; Internal ERCOT Testing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By Feb 2026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79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 Testing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TOs/QSEs Testing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Feb 2026 – Apr 2026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631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 Parallel Ops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Dual Operation Phase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May 2026</a:t>
                      </a:r>
                    </a:p>
                  </a:txBody>
                  <a:tcPr marL="114300" marR="76200" marT="76200" marB="66675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4293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 Go Live</a:t>
                      </a:r>
                    </a:p>
                  </a:txBody>
                  <a:tcPr marL="114300" marR="76200" marT="76200" marB="57150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>
                          <a:solidFill>
                            <a:schemeClr val="tx2"/>
                          </a:solidFill>
                          <a:effectLst/>
                        </a:rPr>
                        <a:t>Full Launch</a:t>
                      </a:r>
                    </a:p>
                  </a:txBody>
                  <a:tcPr marL="114300" marR="76200" marT="76200" marB="57150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dirty="0">
                          <a:solidFill>
                            <a:schemeClr val="tx2"/>
                          </a:solidFill>
                          <a:effectLst/>
                        </a:rPr>
                        <a:t>June 2026</a:t>
                      </a:r>
                    </a:p>
                  </a:txBody>
                  <a:tcPr marL="114300" marR="76200" marT="76200" marB="57150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20422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10904DA-8778-209D-5090-07D17D6042CC}"/>
              </a:ext>
            </a:extLst>
          </p:cNvPr>
          <p:cNvSpPr txBox="1"/>
          <p:nvPr/>
        </p:nvSpPr>
        <p:spPr>
          <a:xfrm>
            <a:off x="457200" y="104775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 algn="just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chemeClr val="tx2"/>
                </a:solidFill>
              </a:rPr>
              <a:t>Project Timeline</a:t>
            </a:r>
          </a:p>
        </p:txBody>
      </p:sp>
    </p:spTree>
    <p:extLst>
      <p:ext uri="{BB962C8B-B14F-4D97-AF65-F5344CB8AC3E}">
        <p14:creationId xmlns:p14="http://schemas.microsoft.com/office/powerpoint/2010/main" val="213693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B2AAE-9AFC-F342-9D85-E7ED56B56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28AD-3B25-F67A-84F7-E5BCF7407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BDFA5-D2C5-49EF-0ECC-04DE10570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3113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cs typeface="Calibri" panose="020F0502020204030204" pitchFamily="34" charset="0"/>
              </a:rPr>
              <a:t>Access control</a:t>
            </a:r>
            <a:endParaRPr lang="en-US" sz="1400" dirty="0"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cs typeface="Calibri" panose="020F0502020204030204" pitchFamily="34" charset="0"/>
              </a:rPr>
              <a:t>Application access will be granted via digital certificates to </a:t>
            </a:r>
            <a:r>
              <a:rPr lang="en-US" sz="1400" b="1" dirty="0">
                <a:cs typeface="Calibri" panose="020F0502020204030204" pitchFamily="34" charset="0"/>
              </a:rPr>
              <a:t>TSPs/QSEs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cs typeface="Calibri" panose="020F0502020204030204" pitchFamily="34" charset="0"/>
              </a:rPr>
              <a:t>New roles must be added to the certificate for authorization </a:t>
            </a:r>
            <a:endParaRPr lang="en-US" sz="1200" dirty="0">
              <a:cs typeface="Calibri" panose="020F0502020204030204" pitchFamily="34" charset="0"/>
            </a:endParaRP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cs typeface="Calibri" panose="020F0502020204030204" pitchFamily="34" charset="0"/>
              </a:rPr>
              <a:t>Operator (RTOC_M_OPERATOR)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200" dirty="0" err="1">
                <a:cs typeface="Calibri" panose="020F0502020204030204" pitchFamily="34" charset="0"/>
              </a:rPr>
              <a:t>ReadOnly</a:t>
            </a:r>
            <a:r>
              <a:rPr lang="en-US" sz="1200" dirty="0">
                <a:cs typeface="Calibri" panose="020F0502020204030204" pitchFamily="34" charset="0"/>
              </a:rPr>
              <a:t> (RTOC_M_VIEW)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cs typeface="Calibri" panose="020F0502020204030204" pitchFamily="34" charset="0"/>
              </a:rPr>
              <a:t>Link will be available on mis.ercot.com application library</a:t>
            </a:r>
            <a:endParaRPr lang="en-US" sz="12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08D9C-9569-44D8-006F-9392C31F3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4E6D15-1AC1-B564-95D5-0F08F6BF7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20299"/>
            <a:ext cx="5715000" cy="257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426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429B2D-65D2-1B3C-E923-2A760205E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050FB-6F17-A111-D8BD-49760BBE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172C5-8F29-FD5B-DA36-FE7D2EA09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311379"/>
          </a:xfrm>
        </p:spPr>
        <p:txBody>
          <a:bodyPr/>
          <a:lstStyle/>
          <a:p>
            <a:pPr marL="914400" lvl="2" indent="0">
              <a:lnSpc>
                <a:spcPct val="150000"/>
              </a:lnSpc>
              <a:buNone/>
            </a:pPr>
            <a:endParaRPr lang="en-US" sz="1200" dirty="0">
              <a:cs typeface="Calibri" panose="020F0502020204030204" pitchFamily="34" charset="0"/>
            </a:endParaRPr>
          </a:p>
          <a:p>
            <a:pPr marL="914400" lvl="2" indent="0">
              <a:lnSpc>
                <a:spcPct val="150000"/>
              </a:lnSpc>
              <a:buNone/>
            </a:pPr>
            <a:endParaRPr lang="en-US" sz="12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A343F-4069-8C22-3B27-155BDCC80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0E1171-CD30-651F-D31E-64058395F073}"/>
              </a:ext>
            </a:extLst>
          </p:cNvPr>
          <p:cNvSpPr/>
          <p:nvPr/>
        </p:nvSpPr>
        <p:spPr>
          <a:xfrm>
            <a:off x="3517865" y="2967335"/>
            <a:ext cx="21082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cs typeface="Calibri" panose="020F0502020204030204" pitchFamily="34" charset="0"/>
              </a:rPr>
              <a:t>Demo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005573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4307</TotalTime>
  <Words>201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1_Custom Design</vt:lpstr>
      <vt:lpstr>Office Theme</vt:lpstr>
      <vt:lpstr>PowerPoint Presentation</vt:lpstr>
      <vt:lpstr>SCR820</vt:lpstr>
      <vt:lpstr>What is SCR820?</vt:lpstr>
      <vt:lpstr>SCR820 – Project Timelines</vt:lpstr>
      <vt:lpstr>Tool Access</vt:lpstr>
      <vt:lpstr>SCR820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78</cp:revision>
  <cp:lastPrinted>2016-01-21T20:53:15Z</cp:lastPrinted>
  <dcterms:created xsi:type="dcterms:W3CDTF">2016-01-21T15:20:31Z</dcterms:created>
  <dcterms:modified xsi:type="dcterms:W3CDTF">2025-09-24T16:40:29Z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