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51" r:id="rId7"/>
    <p:sldId id="2654" r:id="rId8"/>
    <p:sldId id="2655" r:id="rId9"/>
    <p:sldId id="2656" r:id="rId10"/>
    <p:sldId id="2657" r:id="rId11"/>
    <p:sldId id="265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2" d="100"/>
          <a:sy n="112" d="100"/>
        </p:scale>
        <p:origin x="1584" y="32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BF044-3F78-463A-BFDC-1F041EA7A7A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6E7F513-6771-4BDB-9FDB-6520369FAD07}">
      <dgm:prSet phldrT="[Text]"/>
      <dgm:spPr/>
      <dgm:t>
        <a:bodyPr/>
        <a:lstStyle/>
        <a:p>
          <a:r>
            <a:rPr lang="en-US" dirty="0"/>
            <a:t>Environment Readiness – 10/06</a:t>
          </a:r>
        </a:p>
      </dgm:t>
    </dgm:pt>
    <dgm:pt modelId="{54E640F5-6BF8-427C-852C-DA3C2B0B5434}" type="parTrans" cxnId="{AB67B1E0-8ADD-4AC7-8DB2-96358F032B8F}">
      <dgm:prSet/>
      <dgm:spPr/>
      <dgm:t>
        <a:bodyPr/>
        <a:lstStyle/>
        <a:p>
          <a:endParaRPr lang="en-US"/>
        </a:p>
      </dgm:t>
    </dgm:pt>
    <dgm:pt modelId="{0E8EB76A-C332-428E-9FD5-132DB587704F}" type="sibTrans" cxnId="{AB67B1E0-8ADD-4AC7-8DB2-96358F032B8F}">
      <dgm:prSet/>
      <dgm:spPr/>
      <dgm:t>
        <a:bodyPr/>
        <a:lstStyle/>
        <a:p>
          <a:endParaRPr lang="en-US"/>
        </a:p>
      </dgm:t>
    </dgm:pt>
    <dgm:pt modelId="{D9A5987C-CB6D-4500-9D9B-1AB3612BC9FB}">
      <dgm:prSet phldrT="[Text]" custT="1"/>
      <dgm:spPr>
        <a:noFill/>
      </dgm:spPr>
      <dgm:t>
        <a:bodyPr wrap="square" rtlCol="0"/>
        <a:lstStyle/>
        <a:p>
          <a:pPr marL="171450" indent="-171450" algn="l" defTabSz="914400" rtl="0" eaLnBrk="1" latinLnBrk="0" hangingPunct="1">
            <a:buFont typeface="Arial" panose="020B0604020202020204" pitchFamily="34" charset="0"/>
            <a:buNone/>
          </a:pPr>
          <a:r>
            <a:rPr lang="en-US" sz="1200" kern="1200" dirty="0">
              <a:solidFill>
                <a:schemeClr val="tx1"/>
              </a:solidFill>
              <a:latin typeface="+mn-lt"/>
              <a:ea typeface="+mn-ea"/>
              <a:cs typeface="+mn-cs"/>
            </a:rPr>
            <a:t>	</a:t>
          </a:r>
        </a:p>
      </dgm:t>
    </dgm:pt>
    <dgm:pt modelId="{381D71C0-C834-459E-B7D3-F42EAB385A8B}" type="parTrans" cxnId="{FF8F2AD8-7CDD-46D2-AA5E-5C505C447ABE}">
      <dgm:prSet/>
      <dgm:spPr/>
      <dgm:t>
        <a:bodyPr/>
        <a:lstStyle/>
        <a:p>
          <a:endParaRPr lang="en-US"/>
        </a:p>
      </dgm:t>
    </dgm:pt>
    <dgm:pt modelId="{2E04A157-74AA-4D39-8701-413A73A9BB0D}" type="sibTrans" cxnId="{FF8F2AD8-7CDD-46D2-AA5E-5C505C447ABE}">
      <dgm:prSet/>
      <dgm:spPr/>
      <dgm:t>
        <a:bodyPr/>
        <a:lstStyle/>
        <a:p>
          <a:endParaRPr lang="en-US"/>
        </a:p>
      </dgm:t>
    </dgm:pt>
    <dgm:pt modelId="{421D3CA7-D1DD-4A66-8D9E-1D53E19952BB}">
      <dgm:prSet phldrT="[Text]"/>
      <dgm:spPr/>
      <dgm:t>
        <a:bodyPr/>
        <a:lstStyle/>
        <a:p>
          <a:r>
            <a:rPr lang="en-US" dirty="0"/>
            <a:t>Testing – </a:t>
          </a:r>
        </a:p>
        <a:p>
          <a:r>
            <a:rPr lang="en-US" dirty="0"/>
            <a:t>10/06 – 11/07</a:t>
          </a:r>
        </a:p>
      </dgm:t>
    </dgm:pt>
    <dgm:pt modelId="{36551631-6E53-4574-B1C6-CEB5EB53F78F}" type="parTrans" cxnId="{86804CBC-FAF2-415C-98A1-5A3D10BDD61F}">
      <dgm:prSet/>
      <dgm:spPr/>
      <dgm:t>
        <a:bodyPr/>
        <a:lstStyle/>
        <a:p>
          <a:endParaRPr lang="en-US"/>
        </a:p>
      </dgm:t>
    </dgm:pt>
    <dgm:pt modelId="{3E5122F6-6048-47BA-B3F2-5F7798415AB7}" type="sibTrans" cxnId="{86804CBC-FAF2-415C-98A1-5A3D10BDD61F}">
      <dgm:prSet/>
      <dgm:spPr/>
      <dgm:t>
        <a:bodyPr/>
        <a:lstStyle/>
        <a:p>
          <a:endParaRPr lang="en-US"/>
        </a:p>
      </dgm:t>
    </dgm:pt>
    <dgm:pt modelId="{EE41BAD1-5FC1-4BFA-A795-FB24CA06A094}">
      <dgm:prSet phldrT="[Text]" custT="1"/>
      <dgm:spPr>
        <a:noFill/>
      </dgm:spPr>
      <dgm:t>
        <a:bodyPr wrap="square" rtlCol="0"/>
        <a:lstStyle/>
        <a:p>
          <a:pPr marL="171450" indent="-171450" algn="l" defTabSz="914400" rtl="0" eaLnBrk="1" latinLnBrk="0" hangingPunct="1">
            <a:buFont typeface="Arial" panose="020B0604020202020204" pitchFamily="34" charset="0"/>
            <a:buNone/>
          </a:pPr>
          <a:endParaRPr lang="en-US" sz="1100" kern="1200" dirty="0">
            <a:solidFill>
              <a:prstClr val="black"/>
            </a:solidFill>
            <a:latin typeface="Arial" panose="020B0604020202020204"/>
            <a:ea typeface="+mn-ea"/>
            <a:cs typeface="+mn-cs"/>
          </a:endParaRPr>
        </a:p>
      </dgm:t>
    </dgm:pt>
    <dgm:pt modelId="{187961CA-5336-4965-84A1-02BAFE33481F}" type="parTrans" cxnId="{41AC22BC-BB51-4A2E-99A5-7696EF8C9B5C}">
      <dgm:prSet/>
      <dgm:spPr/>
      <dgm:t>
        <a:bodyPr/>
        <a:lstStyle/>
        <a:p>
          <a:endParaRPr lang="en-US"/>
        </a:p>
      </dgm:t>
    </dgm:pt>
    <dgm:pt modelId="{4E0FF24C-0571-44AA-AE53-1256C4945554}" type="sibTrans" cxnId="{41AC22BC-BB51-4A2E-99A5-7696EF8C9B5C}">
      <dgm:prSet/>
      <dgm:spPr/>
      <dgm:t>
        <a:bodyPr/>
        <a:lstStyle/>
        <a:p>
          <a:endParaRPr lang="en-US"/>
        </a:p>
      </dgm:t>
    </dgm:pt>
    <dgm:pt modelId="{5AE98BC4-E739-4008-8AA8-A4832C91A43D}">
      <dgm:prSet phldrT="[Text]"/>
      <dgm:spPr/>
      <dgm:t>
        <a:bodyPr/>
        <a:lstStyle/>
        <a:p>
          <a:r>
            <a:rPr lang="en-US" dirty="0"/>
            <a:t>Go Live – 11/07</a:t>
          </a:r>
        </a:p>
      </dgm:t>
    </dgm:pt>
    <dgm:pt modelId="{55A561D8-7F0C-42E1-A839-68A73AF1DBEB}" type="parTrans" cxnId="{35811D63-91BB-40E9-9D9D-87BC21E56D88}">
      <dgm:prSet/>
      <dgm:spPr/>
      <dgm:t>
        <a:bodyPr/>
        <a:lstStyle/>
        <a:p>
          <a:endParaRPr lang="en-US"/>
        </a:p>
      </dgm:t>
    </dgm:pt>
    <dgm:pt modelId="{C43B3705-F0EB-4289-A36A-ECD3B1DFF32A}" type="sibTrans" cxnId="{35811D63-91BB-40E9-9D9D-87BC21E56D88}">
      <dgm:prSet/>
      <dgm:spPr/>
      <dgm:t>
        <a:bodyPr/>
        <a:lstStyle/>
        <a:p>
          <a:endParaRPr lang="en-US"/>
        </a:p>
      </dgm:t>
    </dgm:pt>
    <dgm:pt modelId="{DECBE254-EF3E-46B8-9134-B29B8B2A0BF5}">
      <dgm:prSet custT="1"/>
      <dgm:spPr>
        <a:noFill/>
      </dgm:spPr>
      <dgm:t>
        <a:bodyPr/>
        <a:lstStyle/>
        <a:p>
          <a:pPr marL="171450" indent="-171450" algn="l" defTabSz="914400">
            <a:buFont typeface="Arial" panose="020B0604020202020204" pitchFamily="34" charset="0"/>
            <a:buChar char="•"/>
          </a:pPr>
          <a:r>
            <a:rPr lang="en-US" sz="1100" kern="1200" dirty="0">
              <a:solidFill>
                <a:prstClr val="black"/>
              </a:solidFill>
              <a:latin typeface="Arial" panose="020B0604020202020204"/>
              <a:ea typeface="+mn-ea"/>
              <a:cs typeface="+mn-cs"/>
            </a:rPr>
            <a:t>OE90 case for January ML1 (Single model ) would be available for testing.- Encourage TOs to use it and provide any feedback.</a:t>
          </a:r>
        </a:p>
      </dgm:t>
    </dgm:pt>
    <dgm:pt modelId="{7D712D24-9932-4088-A046-379F568DC70A}" type="parTrans" cxnId="{436886B2-7698-41AB-BC4F-073E25B62AA1}">
      <dgm:prSet/>
      <dgm:spPr/>
      <dgm:t>
        <a:bodyPr/>
        <a:lstStyle/>
        <a:p>
          <a:endParaRPr lang="en-US"/>
        </a:p>
      </dgm:t>
    </dgm:pt>
    <dgm:pt modelId="{BF77F725-DEC5-4E4F-9456-CDFEB80E79C2}" type="sibTrans" cxnId="{436886B2-7698-41AB-BC4F-073E25B62AA1}">
      <dgm:prSet/>
      <dgm:spPr/>
      <dgm:t>
        <a:bodyPr/>
        <a:lstStyle/>
        <a:p>
          <a:endParaRPr lang="en-US"/>
        </a:p>
      </dgm:t>
    </dgm:pt>
    <dgm:pt modelId="{88EE5611-82E2-4BAA-8A9B-0B0C5EC698D4}">
      <dgm:prSet custT="1"/>
      <dgm:spPr>
        <a:noFill/>
      </dgm:spPr>
      <dgm:t>
        <a:bodyPr/>
        <a:lstStyle/>
        <a:p>
          <a:pPr marL="171450" indent="-171450" algn="l" defTabSz="914400">
            <a:buFont typeface="Arial" panose="020B0604020202020204" pitchFamily="34" charset="0"/>
            <a:buChar char="•"/>
          </a:pPr>
          <a:endParaRPr lang="en-US" sz="1100" kern="1200" dirty="0">
            <a:solidFill>
              <a:prstClr val="black"/>
            </a:solidFill>
            <a:latin typeface="Arial" panose="020B0604020202020204"/>
            <a:ea typeface="+mn-ea"/>
            <a:cs typeface="+mn-cs"/>
          </a:endParaRPr>
        </a:p>
      </dgm:t>
    </dgm:pt>
    <dgm:pt modelId="{C727A800-B03A-4795-8816-0939CCFA251F}" type="parTrans" cxnId="{78589B33-A354-4A9B-9EB3-DD8A8106A9A4}">
      <dgm:prSet/>
      <dgm:spPr/>
      <dgm:t>
        <a:bodyPr/>
        <a:lstStyle/>
        <a:p>
          <a:endParaRPr lang="en-US"/>
        </a:p>
      </dgm:t>
    </dgm:pt>
    <dgm:pt modelId="{9AC749A5-13B9-4CE9-AFC9-80016859ABE6}" type="sibTrans" cxnId="{78589B33-A354-4A9B-9EB3-DD8A8106A9A4}">
      <dgm:prSet/>
      <dgm:spPr/>
      <dgm:t>
        <a:bodyPr/>
        <a:lstStyle/>
        <a:p>
          <a:endParaRPr lang="en-US"/>
        </a:p>
      </dgm:t>
    </dgm:pt>
    <dgm:pt modelId="{E223E95C-A49A-420B-B18B-F46DBB502F0D}">
      <dgm:prSet phldrT="[Text]" custT="1"/>
      <dgm:spPr/>
      <dgm: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endParaRPr lang="en-US" sz="1200" kern="1200" dirty="0">
            <a:solidFill>
              <a:schemeClr val="tx1"/>
            </a:solidFill>
            <a:latin typeface="+mn-lt"/>
            <a:ea typeface="+mn-ea"/>
            <a:cs typeface="+mn-cs"/>
          </a:endParaRPr>
        </a:p>
      </dgm:t>
    </dgm:pt>
    <dgm:pt modelId="{AE871E72-645E-458A-8383-33DEC9CEA472}" type="parTrans" cxnId="{93AD2D17-757E-48ED-8706-91824A574228}">
      <dgm:prSet/>
      <dgm:spPr/>
      <dgm:t>
        <a:bodyPr/>
        <a:lstStyle/>
        <a:p>
          <a:endParaRPr lang="en-US"/>
        </a:p>
      </dgm:t>
    </dgm:pt>
    <dgm:pt modelId="{9C221ADA-E7A2-442A-9BD3-F415AD79A443}" type="sibTrans" cxnId="{93AD2D17-757E-48ED-8706-91824A574228}">
      <dgm:prSet/>
      <dgm:spPr/>
      <dgm:t>
        <a:bodyPr/>
        <a:lstStyle/>
        <a:p>
          <a:endParaRPr lang="en-US"/>
        </a:p>
      </dgm:t>
    </dgm:pt>
    <dgm:pt modelId="{E9B08699-5743-4712-BD57-E153A2050352}">
      <dgm:prSet custT="1"/>
      <dgm:spPr>
        <a:noFill/>
      </dgm:spPr>
      <dgm:t>
        <a:bodyPr/>
        <a:lstStyle/>
        <a:p>
          <a:pPr marL="171450" indent="-171450" algn="l" defTabSz="914400">
            <a:buFont typeface="Arial" panose="020B0604020202020204" pitchFamily="34" charset="0"/>
            <a:buChar char="•"/>
          </a:pPr>
          <a:r>
            <a:rPr lang="en-US" sz="1100" b="1" i="1" kern="1200" dirty="0">
              <a:solidFill>
                <a:prstClr val="black"/>
              </a:solidFill>
              <a:latin typeface="Arial" panose="020B0604020202020204"/>
              <a:ea typeface="+mn-ea"/>
              <a:cs typeface="+mn-cs"/>
            </a:rPr>
            <a:t>ERCOT continues to approve 90 day ahead outages based on current combo model in October. This cases will continue to be available in current SOTE for TSP studies.</a:t>
          </a:r>
        </a:p>
      </dgm:t>
    </dgm:pt>
    <dgm:pt modelId="{C90122C3-7918-4C61-8E84-1A699BFDE5DB}" type="parTrans" cxnId="{C99D1C0F-FF6C-46BD-B10E-F575EF4763D9}">
      <dgm:prSet/>
      <dgm:spPr/>
      <dgm:t>
        <a:bodyPr/>
        <a:lstStyle/>
        <a:p>
          <a:endParaRPr lang="en-US"/>
        </a:p>
      </dgm:t>
    </dgm:pt>
    <dgm:pt modelId="{7372BA1F-560F-41E7-8ECD-0A2715191251}" type="sibTrans" cxnId="{C99D1C0F-FF6C-46BD-B10E-F575EF4763D9}">
      <dgm:prSet/>
      <dgm:spPr/>
      <dgm:t>
        <a:bodyPr/>
        <a:lstStyle/>
        <a:p>
          <a:endParaRPr lang="en-US"/>
        </a:p>
      </dgm:t>
    </dgm:pt>
    <dgm:pt modelId="{76565677-A7A2-4044-BF87-8271B4DA8892}">
      <dgm:prSet phldrT="[Text]" custT="1"/>
      <dgm:spPr/>
      <dgm:t>
        <a:bodyPr/>
        <a:lstStyle/>
        <a:p>
          <a:pPr marL="171450" lvl="1" indent="-171450" algn="l" defTabSz="914400">
            <a:lnSpc>
              <a:spcPct val="90000"/>
            </a:lnSpc>
            <a:spcBef>
              <a:spcPct val="0"/>
            </a:spcBef>
            <a:spcAft>
              <a:spcPct val="15000"/>
            </a:spcAft>
            <a:buFont typeface="Arial" panose="020B0604020202020204" pitchFamily="34" charset="0"/>
            <a:buChar char="•"/>
          </a:pPr>
          <a:r>
            <a:rPr lang="en-US" sz="1200" b="1" i="1" kern="1200" dirty="0">
              <a:solidFill>
                <a:prstClr val="black"/>
              </a:solidFill>
              <a:latin typeface="Arial" panose="020B0604020202020204"/>
              <a:ea typeface="+mn-ea"/>
              <a:cs typeface="+mn-cs"/>
            </a:rPr>
            <a:t>ERCOT will start  approving 60 day/90 day ahead outages based single model starting from November. These will be available in RTC SOTE.</a:t>
          </a:r>
          <a:endParaRPr lang="en-US" sz="1200" kern="1200" dirty="0">
            <a:solidFill>
              <a:schemeClr val="tx1"/>
            </a:solidFill>
            <a:latin typeface="+mn-lt"/>
            <a:ea typeface="+mn-ea"/>
            <a:cs typeface="+mn-cs"/>
          </a:endParaRPr>
        </a:p>
      </dgm:t>
    </dgm:pt>
    <dgm:pt modelId="{539F98B5-9DA8-4C6B-B7F2-5C97888FF503}" type="parTrans" cxnId="{05FFB15D-F0CB-4884-9666-54419D341C94}">
      <dgm:prSet/>
      <dgm:spPr/>
      <dgm:t>
        <a:bodyPr/>
        <a:lstStyle/>
        <a:p>
          <a:endParaRPr lang="en-US"/>
        </a:p>
      </dgm:t>
    </dgm:pt>
    <dgm:pt modelId="{5C7A179E-9908-4E6D-B0BC-767ECF63E535}" type="sibTrans" cxnId="{05FFB15D-F0CB-4884-9666-54419D341C94}">
      <dgm:prSet/>
      <dgm:spPr/>
      <dgm:t>
        <a:bodyPr/>
        <a:lstStyle/>
        <a:p>
          <a:endParaRPr lang="en-US"/>
        </a:p>
      </dgm:t>
    </dgm:pt>
    <dgm:pt modelId="{15CC1655-872A-4595-BBC1-035CE02F001A}">
      <dgm:prSet phldrT="[Text]" custT="1"/>
      <dgm:spPr/>
      <dgm:t>
        <a:bodyPr/>
        <a:lstStyle/>
        <a:p>
          <a:pPr marL="171450" lvl="1" indent="-171450" algn="l" defTabSz="914400">
            <a:lnSpc>
              <a:spcPct val="90000"/>
            </a:lnSpc>
            <a:spcBef>
              <a:spcPct val="0"/>
            </a:spcBef>
            <a:spcAft>
              <a:spcPct val="15000"/>
            </a:spcAft>
            <a:buFont typeface="Arial" panose="020B0604020202020204" pitchFamily="34" charset="0"/>
            <a:buChar char="•"/>
          </a:pPr>
          <a:endParaRPr lang="en-US" sz="1200" kern="1200" dirty="0">
            <a:solidFill>
              <a:schemeClr val="tx1"/>
            </a:solidFill>
            <a:latin typeface="+mn-lt"/>
            <a:ea typeface="+mn-ea"/>
            <a:cs typeface="+mn-cs"/>
          </a:endParaRPr>
        </a:p>
      </dgm:t>
    </dgm:pt>
    <dgm:pt modelId="{9E74B723-8C14-4249-BA89-3B00A6C9E544}" type="parTrans" cxnId="{8992FDD4-090D-4C90-8AAD-0D51629BA5ED}">
      <dgm:prSet/>
      <dgm:spPr/>
      <dgm:t>
        <a:bodyPr/>
        <a:lstStyle/>
        <a:p>
          <a:endParaRPr lang="en-US"/>
        </a:p>
      </dgm:t>
    </dgm:pt>
    <dgm:pt modelId="{69282A8B-1648-4045-98E0-13A1B947B3ED}" type="sibTrans" cxnId="{8992FDD4-090D-4C90-8AAD-0D51629BA5ED}">
      <dgm:prSet/>
      <dgm:spPr/>
      <dgm:t>
        <a:bodyPr/>
        <a:lstStyle/>
        <a:p>
          <a:endParaRPr lang="en-US"/>
        </a:p>
      </dgm:t>
    </dgm:pt>
    <dgm:pt modelId="{647166B0-BBE0-494D-B372-F363F9580DD3}">
      <dgm:prSet phldrT="[Text]" custT="1"/>
      <dgm:spPr/>
      <dgm:t>
        <a:bodyPr/>
        <a:lstStyle/>
        <a:p>
          <a:pPr marL="171450" lvl="1" indent="-171450" algn="l" defTabSz="914400">
            <a:lnSpc>
              <a:spcPct val="90000"/>
            </a:lnSpc>
            <a:spcBef>
              <a:spcPct val="0"/>
            </a:spcBef>
            <a:spcAft>
              <a:spcPct val="15000"/>
            </a:spcAft>
            <a:buFont typeface="Arial" panose="020B0604020202020204" pitchFamily="34" charset="0"/>
            <a:buChar char="•"/>
          </a:pPr>
          <a:r>
            <a:rPr lang="en-US" sz="1200" kern="1200" dirty="0">
              <a:solidFill>
                <a:schemeClr val="tx1"/>
              </a:solidFill>
              <a:latin typeface="+mn-lt"/>
              <a:ea typeface="+mn-ea"/>
              <a:cs typeface="+mn-cs"/>
            </a:rPr>
            <a:t>Current SOTE will still be available till end of December to support current real time cases for studies.</a:t>
          </a:r>
        </a:p>
      </dgm:t>
    </dgm:pt>
    <dgm:pt modelId="{7AF22E03-48E4-480D-8C77-F3587487A392}" type="parTrans" cxnId="{9945EED4-578F-47B4-93B5-AC5256D23B40}">
      <dgm:prSet/>
      <dgm:spPr/>
      <dgm:t>
        <a:bodyPr/>
        <a:lstStyle/>
        <a:p>
          <a:endParaRPr lang="en-US"/>
        </a:p>
      </dgm:t>
    </dgm:pt>
    <dgm:pt modelId="{532FB3E6-4790-41E0-8FDA-A61E651D5333}" type="sibTrans" cxnId="{9945EED4-578F-47B4-93B5-AC5256D23B40}">
      <dgm:prSet/>
      <dgm:spPr/>
      <dgm:t>
        <a:bodyPr/>
        <a:lstStyle/>
        <a:p>
          <a:endParaRPr lang="en-US"/>
        </a:p>
      </dgm:t>
    </dgm:pt>
    <dgm:pt modelId="{4B6255C5-627D-4E73-A941-7B4F5F8E3FCA}">
      <dgm:prSet phldrT="[Text]" custT="1"/>
      <dgm:spPr/>
      <dgm:t>
        <a:bodyPr/>
        <a:lstStyle/>
        <a:p>
          <a:pPr marL="171450" lvl="1" indent="-171450" algn="l" defTabSz="914400">
            <a:lnSpc>
              <a:spcPct val="90000"/>
            </a:lnSpc>
            <a:spcBef>
              <a:spcPct val="0"/>
            </a:spcBef>
            <a:spcAft>
              <a:spcPct val="15000"/>
            </a:spcAft>
            <a:buFont typeface="Arial" panose="020B0604020202020204" pitchFamily="34" charset="0"/>
            <a:buChar char="•"/>
          </a:pPr>
          <a:endParaRPr lang="en-US" sz="1200" kern="1200" dirty="0">
            <a:solidFill>
              <a:schemeClr val="tx1"/>
            </a:solidFill>
            <a:latin typeface="+mn-lt"/>
            <a:ea typeface="+mn-ea"/>
            <a:cs typeface="+mn-cs"/>
          </a:endParaRPr>
        </a:p>
      </dgm:t>
    </dgm:pt>
    <dgm:pt modelId="{945E0600-F33B-4F32-B3B7-799BE6234DBD}" type="parTrans" cxnId="{A94BA26F-312A-4108-8B36-B4405ECFEAE1}">
      <dgm:prSet/>
      <dgm:spPr/>
      <dgm:t>
        <a:bodyPr/>
        <a:lstStyle/>
        <a:p>
          <a:endParaRPr lang="en-US"/>
        </a:p>
      </dgm:t>
    </dgm:pt>
    <dgm:pt modelId="{2C65AFDB-EED3-4D61-81A8-DB857C7C5B8F}" type="sibTrans" cxnId="{A94BA26F-312A-4108-8B36-B4405ECFEAE1}">
      <dgm:prSet/>
      <dgm:spPr/>
      <dgm:t>
        <a:bodyPr/>
        <a:lstStyle/>
        <a:p>
          <a:endParaRPr lang="en-US"/>
        </a:p>
      </dgm:t>
    </dgm:pt>
    <dgm:pt modelId="{0364FD4E-8A7C-4BE8-A285-BB0EB186630D}" type="pres">
      <dgm:prSet presAssocID="{E98BF044-3F78-463A-BFDC-1F041EA7A7A1}" presName="linearFlow" presStyleCnt="0">
        <dgm:presLayoutVars>
          <dgm:dir/>
          <dgm:animLvl val="lvl"/>
          <dgm:resizeHandles val="exact"/>
        </dgm:presLayoutVars>
      </dgm:prSet>
      <dgm:spPr/>
    </dgm:pt>
    <dgm:pt modelId="{2C70A6BA-BFDB-45AC-B01D-A9080A755EB4}" type="pres">
      <dgm:prSet presAssocID="{56E7F513-6771-4BDB-9FDB-6520369FAD07}" presName="composite" presStyleCnt="0"/>
      <dgm:spPr/>
    </dgm:pt>
    <dgm:pt modelId="{60459314-B000-410B-9FC6-70066F2F9240}" type="pres">
      <dgm:prSet presAssocID="{56E7F513-6771-4BDB-9FDB-6520369FAD07}" presName="parentText" presStyleLbl="alignNode1" presStyleIdx="0" presStyleCnt="3">
        <dgm:presLayoutVars>
          <dgm:chMax val="1"/>
          <dgm:bulletEnabled val="1"/>
        </dgm:presLayoutVars>
      </dgm:prSet>
      <dgm:spPr/>
    </dgm:pt>
    <dgm:pt modelId="{EDD42452-0BEE-4576-9A8C-D817954A1DEC}" type="pres">
      <dgm:prSet presAssocID="{56E7F513-6771-4BDB-9FDB-6520369FAD07}" presName="descendantText" presStyleLbl="alignAcc1" presStyleIdx="0" presStyleCnt="3">
        <dgm:presLayoutVars>
          <dgm:bulletEnabled val="1"/>
        </dgm:presLayoutVars>
      </dgm:prSet>
      <dgm:spPr>
        <a:xfrm rot="5400000">
          <a:off x="4301495" y="-2113818"/>
          <a:ext cx="891679" cy="7574130"/>
        </a:xfrm>
        <a:prstGeom prst="round2SameRect">
          <a:avLst/>
        </a:prstGeom>
      </dgm:spPr>
    </dgm:pt>
    <dgm:pt modelId="{7C3EF7F9-EECD-4612-BEE9-66B69447C1C6}" type="pres">
      <dgm:prSet presAssocID="{0E8EB76A-C332-428E-9FD5-132DB587704F}" presName="sp" presStyleCnt="0"/>
      <dgm:spPr/>
    </dgm:pt>
    <dgm:pt modelId="{55014376-3DFB-4B50-A410-CCA5675D744C}" type="pres">
      <dgm:prSet presAssocID="{421D3CA7-D1DD-4A66-8D9E-1D53E19952BB}" presName="composite" presStyleCnt="0"/>
      <dgm:spPr/>
    </dgm:pt>
    <dgm:pt modelId="{2ACF7CBF-4F2C-4B48-BBCB-6BF61C5D8DC9}" type="pres">
      <dgm:prSet presAssocID="{421D3CA7-D1DD-4A66-8D9E-1D53E19952BB}" presName="parentText" presStyleLbl="alignNode1" presStyleIdx="1" presStyleCnt="3">
        <dgm:presLayoutVars>
          <dgm:chMax val="1"/>
          <dgm:bulletEnabled val="1"/>
        </dgm:presLayoutVars>
      </dgm:prSet>
      <dgm:spPr/>
    </dgm:pt>
    <dgm:pt modelId="{325C17CA-2B82-476E-8A76-B5105FC33074}" type="pres">
      <dgm:prSet presAssocID="{421D3CA7-D1DD-4A66-8D9E-1D53E19952BB}" presName="descendantText" presStyleLbl="alignAcc1" presStyleIdx="1" presStyleCnt="3">
        <dgm:presLayoutVars>
          <dgm:bulletEnabled val="1"/>
        </dgm:presLayoutVars>
      </dgm:prSet>
      <dgm:spPr>
        <a:xfrm rot="5400000">
          <a:off x="4301495" y="-887433"/>
          <a:ext cx="891679" cy="7574130"/>
        </a:xfrm>
        <a:prstGeom prst="round2SameRect">
          <a:avLst/>
        </a:prstGeom>
      </dgm:spPr>
    </dgm:pt>
    <dgm:pt modelId="{CCC395E9-CF8E-4E38-BB45-38CF8DB40B31}" type="pres">
      <dgm:prSet presAssocID="{3E5122F6-6048-47BA-B3F2-5F7798415AB7}" presName="sp" presStyleCnt="0"/>
      <dgm:spPr/>
    </dgm:pt>
    <dgm:pt modelId="{11A9DC81-477E-43A4-A6D7-3388ECB12C38}" type="pres">
      <dgm:prSet presAssocID="{5AE98BC4-E739-4008-8AA8-A4832C91A43D}" presName="composite" presStyleCnt="0"/>
      <dgm:spPr/>
    </dgm:pt>
    <dgm:pt modelId="{0AD0125D-1C72-4439-8055-BC9A92FB22FD}" type="pres">
      <dgm:prSet presAssocID="{5AE98BC4-E739-4008-8AA8-A4832C91A43D}" presName="parentText" presStyleLbl="alignNode1" presStyleIdx="2" presStyleCnt="3">
        <dgm:presLayoutVars>
          <dgm:chMax val="1"/>
          <dgm:bulletEnabled val="1"/>
        </dgm:presLayoutVars>
      </dgm:prSet>
      <dgm:spPr/>
    </dgm:pt>
    <dgm:pt modelId="{0EF5F013-04F3-49C8-9A4D-A4C6529FC425}" type="pres">
      <dgm:prSet presAssocID="{5AE98BC4-E739-4008-8AA8-A4832C91A43D}" presName="descendantText" presStyleLbl="alignAcc1" presStyleIdx="2" presStyleCnt="3">
        <dgm:presLayoutVars>
          <dgm:bulletEnabled val="1"/>
        </dgm:presLayoutVars>
      </dgm:prSet>
      <dgm:spPr/>
    </dgm:pt>
  </dgm:ptLst>
  <dgm:cxnLst>
    <dgm:cxn modelId="{C99D1C0F-FF6C-46BD-B10E-F575EF4763D9}" srcId="{421D3CA7-D1DD-4A66-8D9E-1D53E19952BB}" destId="{E9B08699-5743-4712-BD57-E153A2050352}" srcOrd="3" destOrd="0" parTransId="{C90122C3-7918-4C61-8E84-1A699BFDE5DB}" sibTransId="{7372BA1F-560F-41E7-8ECD-0A2715191251}"/>
    <dgm:cxn modelId="{93AD2D17-757E-48ED-8706-91824A574228}" srcId="{5AE98BC4-E739-4008-8AA8-A4832C91A43D}" destId="{E223E95C-A49A-420B-B18B-F46DBB502F0D}" srcOrd="0" destOrd="0" parTransId="{AE871E72-645E-458A-8383-33DEC9CEA472}" sibTransId="{9C221ADA-E7A2-442A-9BD3-F415AD79A443}"/>
    <dgm:cxn modelId="{87D0A31E-E578-42E3-9FBC-EB979D9C06A5}" type="presOf" srcId="{E98BF044-3F78-463A-BFDC-1F041EA7A7A1}" destId="{0364FD4E-8A7C-4BE8-A285-BB0EB186630D}" srcOrd="0" destOrd="0" presId="urn:microsoft.com/office/officeart/2005/8/layout/chevron2"/>
    <dgm:cxn modelId="{C8796426-17BB-4804-8C8E-B4E89529E527}" type="presOf" srcId="{DECBE254-EF3E-46B8-9134-B29B8B2A0BF5}" destId="{325C17CA-2B82-476E-8A76-B5105FC33074}" srcOrd="0" destOrd="1" presId="urn:microsoft.com/office/officeart/2005/8/layout/chevron2"/>
    <dgm:cxn modelId="{A8201129-A780-4F80-8959-BCEB61A2E101}" type="presOf" srcId="{421D3CA7-D1DD-4A66-8D9E-1D53E19952BB}" destId="{2ACF7CBF-4F2C-4B48-BBCB-6BF61C5D8DC9}" srcOrd="0" destOrd="0" presId="urn:microsoft.com/office/officeart/2005/8/layout/chevron2"/>
    <dgm:cxn modelId="{78589B33-A354-4A9B-9EB3-DD8A8106A9A4}" srcId="{421D3CA7-D1DD-4A66-8D9E-1D53E19952BB}" destId="{88EE5611-82E2-4BAA-8A9B-0B0C5EC698D4}" srcOrd="2" destOrd="0" parTransId="{C727A800-B03A-4795-8816-0939CCFA251F}" sibTransId="{9AC749A5-13B9-4CE9-AFC9-80016859ABE6}"/>
    <dgm:cxn modelId="{05FFB15D-F0CB-4884-9666-54419D341C94}" srcId="{5AE98BC4-E739-4008-8AA8-A4832C91A43D}" destId="{76565677-A7A2-4044-BF87-8271B4DA8892}" srcOrd="1" destOrd="0" parTransId="{539F98B5-9DA8-4C6B-B7F2-5C97888FF503}" sibTransId="{5C7A179E-9908-4E6D-B0BC-767ECF63E535}"/>
    <dgm:cxn modelId="{15408D60-F685-400C-9C9B-8C0B100B3E4E}" type="presOf" srcId="{D9A5987C-CB6D-4500-9D9B-1AB3612BC9FB}" destId="{EDD42452-0BEE-4576-9A8C-D817954A1DEC}" srcOrd="0" destOrd="0" presId="urn:microsoft.com/office/officeart/2005/8/layout/chevron2"/>
    <dgm:cxn modelId="{35811D63-91BB-40E9-9D9D-87BC21E56D88}" srcId="{E98BF044-3F78-463A-BFDC-1F041EA7A7A1}" destId="{5AE98BC4-E739-4008-8AA8-A4832C91A43D}" srcOrd="2" destOrd="0" parTransId="{55A561D8-7F0C-42E1-A839-68A73AF1DBEB}" sibTransId="{C43B3705-F0EB-4289-A36A-ECD3B1DFF32A}"/>
    <dgm:cxn modelId="{2556724D-3610-49F6-9C0D-F7F401DCBAD5}" type="presOf" srcId="{647166B0-BBE0-494D-B372-F363F9580DD3}" destId="{0EF5F013-04F3-49C8-9A4D-A4C6529FC425}" srcOrd="0" destOrd="3" presId="urn:microsoft.com/office/officeart/2005/8/layout/chevron2"/>
    <dgm:cxn modelId="{A94BA26F-312A-4108-8B36-B4405ECFEAE1}" srcId="{5AE98BC4-E739-4008-8AA8-A4832C91A43D}" destId="{4B6255C5-627D-4E73-A941-7B4F5F8E3FCA}" srcOrd="2" destOrd="0" parTransId="{945E0600-F33B-4F32-B3B7-799BE6234DBD}" sibTransId="{2C65AFDB-EED3-4D61-81A8-DB857C7C5B8F}"/>
    <dgm:cxn modelId="{62671851-DD92-4126-B928-24F82F2D216D}" type="presOf" srcId="{EE41BAD1-5FC1-4BFA-A795-FB24CA06A094}" destId="{325C17CA-2B82-476E-8A76-B5105FC33074}" srcOrd="0" destOrd="0" presId="urn:microsoft.com/office/officeart/2005/8/layout/chevron2"/>
    <dgm:cxn modelId="{7AC99472-DB4A-470C-9D40-DBDFACCBAFF6}" type="presOf" srcId="{4B6255C5-627D-4E73-A941-7B4F5F8E3FCA}" destId="{0EF5F013-04F3-49C8-9A4D-A4C6529FC425}" srcOrd="0" destOrd="2" presId="urn:microsoft.com/office/officeart/2005/8/layout/chevron2"/>
    <dgm:cxn modelId="{627D1B5A-4784-4C92-AE2D-A66DACF4898A}" type="presOf" srcId="{76565677-A7A2-4044-BF87-8271B4DA8892}" destId="{0EF5F013-04F3-49C8-9A4D-A4C6529FC425}" srcOrd="0" destOrd="1" presId="urn:microsoft.com/office/officeart/2005/8/layout/chevron2"/>
    <dgm:cxn modelId="{5E3F5386-E1EB-4374-B943-8CC12C854BE5}" type="presOf" srcId="{5AE98BC4-E739-4008-8AA8-A4832C91A43D}" destId="{0AD0125D-1C72-4439-8055-BC9A92FB22FD}" srcOrd="0" destOrd="0" presId="urn:microsoft.com/office/officeart/2005/8/layout/chevron2"/>
    <dgm:cxn modelId="{6290BAB0-6E98-4285-B885-D72E7EF937FB}" type="presOf" srcId="{88EE5611-82E2-4BAA-8A9B-0B0C5EC698D4}" destId="{325C17CA-2B82-476E-8A76-B5105FC33074}" srcOrd="0" destOrd="2" presId="urn:microsoft.com/office/officeart/2005/8/layout/chevron2"/>
    <dgm:cxn modelId="{436886B2-7698-41AB-BC4F-073E25B62AA1}" srcId="{421D3CA7-D1DD-4A66-8D9E-1D53E19952BB}" destId="{DECBE254-EF3E-46B8-9134-B29B8B2A0BF5}" srcOrd="1" destOrd="0" parTransId="{7D712D24-9932-4088-A046-379F568DC70A}" sibTransId="{BF77F725-DEC5-4E4F-9456-CDFEB80E79C2}"/>
    <dgm:cxn modelId="{41AC22BC-BB51-4A2E-99A5-7696EF8C9B5C}" srcId="{421D3CA7-D1DD-4A66-8D9E-1D53E19952BB}" destId="{EE41BAD1-5FC1-4BFA-A795-FB24CA06A094}" srcOrd="0" destOrd="0" parTransId="{187961CA-5336-4965-84A1-02BAFE33481F}" sibTransId="{4E0FF24C-0571-44AA-AE53-1256C4945554}"/>
    <dgm:cxn modelId="{86804CBC-FAF2-415C-98A1-5A3D10BDD61F}" srcId="{E98BF044-3F78-463A-BFDC-1F041EA7A7A1}" destId="{421D3CA7-D1DD-4A66-8D9E-1D53E19952BB}" srcOrd="1" destOrd="0" parTransId="{36551631-6E53-4574-B1C6-CEB5EB53F78F}" sibTransId="{3E5122F6-6048-47BA-B3F2-5F7798415AB7}"/>
    <dgm:cxn modelId="{D5F498C0-2937-4F23-B2CC-14DC23239DD3}" type="presOf" srcId="{15CC1655-872A-4595-BBC1-035CE02F001A}" destId="{0EF5F013-04F3-49C8-9A4D-A4C6529FC425}" srcOrd="0" destOrd="4" presId="urn:microsoft.com/office/officeart/2005/8/layout/chevron2"/>
    <dgm:cxn modelId="{889FBCCA-F95D-46ED-BC81-8898FAE59863}" type="presOf" srcId="{E223E95C-A49A-420B-B18B-F46DBB502F0D}" destId="{0EF5F013-04F3-49C8-9A4D-A4C6529FC425}" srcOrd="0" destOrd="0" presId="urn:microsoft.com/office/officeart/2005/8/layout/chevron2"/>
    <dgm:cxn modelId="{5566A5D1-A588-4C2D-AB45-953FD19CE781}" type="presOf" srcId="{E9B08699-5743-4712-BD57-E153A2050352}" destId="{325C17CA-2B82-476E-8A76-B5105FC33074}" srcOrd="0" destOrd="3" presId="urn:microsoft.com/office/officeart/2005/8/layout/chevron2"/>
    <dgm:cxn modelId="{9945EED4-578F-47B4-93B5-AC5256D23B40}" srcId="{5AE98BC4-E739-4008-8AA8-A4832C91A43D}" destId="{647166B0-BBE0-494D-B372-F363F9580DD3}" srcOrd="3" destOrd="0" parTransId="{7AF22E03-48E4-480D-8C77-F3587487A392}" sibTransId="{532FB3E6-4790-41E0-8FDA-A61E651D5333}"/>
    <dgm:cxn modelId="{8992FDD4-090D-4C90-8AAD-0D51629BA5ED}" srcId="{5AE98BC4-E739-4008-8AA8-A4832C91A43D}" destId="{15CC1655-872A-4595-BBC1-035CE02F001A}" srcOrd="4" destOrd="0" parTransId="{9E74B723-8C14-4249-BA89-3B00A6C9E544}" sibTransId="{69282A8B-1648-4045-98E0-13A1B947B3ED}"/>
    <dgm:cxn modelId="{8C4F64D5-055B-4295-A4E9-1E0D2657FCFD}" type="presOf" srcId="{56E7F513-6771-4BDB-9FDB-6520369FAD07}" destId="{60459314-B000-410B-9FC6-70066F2F9240}" srcOrd="0" destOrd="0" presId="urn:microsoft.com/office/officeart/2005/8/layout/chevron2"/>
    <dgm:cxn modelId="{FF8F2AD8-7CDD-46D2-AA5E-5C505C447ABE}" srcId="{56E7F513-6771-4BDB-9FDB-6520369FAD07}" destId="{D9A5987C-CB6D-4500-9D9B-1AB3612BC9FB}" srcOrd="0" destOrd="0" parTransId="{381D71C0-C834-459E-B7D3-F42EAB385A8B}" sibTransId="{2E04A157-74AA-4D39-8701-413A73A9BB0D}"/>
    <dgm:cxn modelId="{AB67B1E0-8ADD-4AC7-8DB2-96358F032B8F}" srcId="{E98BF044-3F78-463A-BFDC-1F041EA7A7A1}" destId="{56E7F513-6771-4BDB-9FDB-6520369FAD07}" srcOrd="0" destOrd="0" parTransId="{54E640F5-6BF8-427C-852C-DA3C2B0B5434}" sibTransId="{0E8EB76A-C332-428E-9FD5-132DB587704F}"/>
    <dgm:cxn modelId="{D0121642-D1F7-41B6-B1CA-156D688D2D7D}" type="presParOf" srcId="{0364FD4E-8A7C-4BE8-A285-BB0EB186630D}" destId="{2C70A6BA-BFDB-45AC-B01D-A9080A755EB4}" srcOrd="0" destOrd="0" presId="urn:microsoft.com/office/officeart/2005/8/layout/chevron2"/>
    <dgm:cxn modelId="{7614CCA2-922E-417F-96D5-B62D85E4FCCF}" type="presParOf" srcId="{2C70A6BA-BFDB-45AC-B01D-A9080A755EB4}" destId="{60459314-B000-410B-9FC6-70066F2F9240}" srcOrd="0" destOrd="0" presId="urn:microsoft.com/office/officeart/2005/8/layout/chevron2"/>
    <dgm:cxn modelId="{1BE1206F-97F1-437E-B681-7A0895F7E077}" type="presParOf" srcId="{2C70A6BA-BFDB-45AC-B01D-A9080A755EB4}" destId="{EDD42452-0BEE-4576-9A8C-D817954A1DEC}" srcOrd="1" destOrd="0" presId="urn:microsoft.com/office/officeart/2005/8/layout/chevron2"/>
    <dgm:cxn modelId="{35CA3C4A-2905-4AC5-A996-A1DF8FB0BC09}" type="presParOf" srcId="{0364FD4E-8A7C-4BE8-A285-BB0EB186630D}" destId="{7C3EF7F9-EECD-4612-BEE9-66B69447C1C6}" srcOrd="1" destOrd="0" presId="urn:microsoft.com/office/officeart/2005/8/layout/chevron2"/>
    <dgm:cxn modelId="{A10237F8-8FF9-46EE-9A87-77A01A81987A}" type="presParOf" srcId="{0364FD4E-8A7C-4BE8-A285-BB0EB186630D}" destId="{55014376-3DFB-4B50-A410-CCA5675D744C}" srcOrd="2" destOrd="0" presId="urn:microsoft.com/office/officeart/2005/8/layout/chevron2"/>
    <dgm:cxn modelId="{0AD18FC0-D4D9-414E-8D20-58E7C4994935}" type="presParOf" srcId="{55014376-3DFB-4B50-A410-CCA5675D744C}" destId="{2ACF7CBF-4F2C-4B48-BBCB-6BF61C5D8DC9}" srcOrd="0" destOrd="0" presId="urn:microsoft.com/office/officeart/2005/8/layout/chevron2"/>
    <dgm:cxn modelId="{735A41BA-E64F-4FBF-AE50-857FB99C2408}" type="presParOf" srcId="{55014376-3DFB-4B50-A410-CCA5675D744C}" destId="{325C17CA-2B82-476E-8A76-B5105FC33074}" srcOrd="1" destOrd="0" presId="urn:microsoft.com/office/officeart/2005/8/layout/chevron2"/>
    <dgm:cxn modelId="{74DEAE7D-832E-4F6C-8DE7-4CE6F0916D66}" type="presParOf" srcId="{0364FD4E-8A7C-4BE8-A285-BB0EB186630D}" destId="{CCC395E9-CF8E-4E38-BB45-38CF8DB40B31}" srcOrd="3" destOrd="0" presId="urn:microsoft.com/office/officeart/2005/8/layout/chevron2"/>
    <dgm:cxn modelId="{718CF95D-9FA8-4EA8-9067-F187A7F8B639}" type="presParOf" srcId="{0364FD4E-8A7C-4BE8-A285-BB0EB186630D}" destId="{11A9DC81-477E-43A4-A6D7-3388ECB12C38}" srcOrd="4" destOrd="0" presId="urn:microsoft.com/office/officeart/2005/8/layout/chevron2"/>
    <dgm:cxn modelId="{C3C458F4-CD1F-4E29-9454-8D512333B758}" type="presParOf" srcId="{11A9DC81-477E-43A4-A6D7-3388ECB12C38}" destId="{0AD0125D-1C72-4439-8055-BC9A92FB22FD}" srcOrd="0" destOrd="0" presId="urn:microsoft.com/office/officeart/2005/8/layout/chevron2"/>
    <dgm:cxn modelId="{AC503093-D125-433D-850B-C561DC6AABDC}" type="presParOf" srcId="{11A9DC81-477E-43A4-A6D7-3388ECB12C38}" destId="{0EF5F013-04F3-49C8-9A4D-A4C6529FC42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459314-B000-410B-9FC6-70066F2F9240}">
      <dsp:nvSpPr>
        <dsp:cNvPr id="0" name=""/>
        <dsp:cNvSpPr/>
      </dsp:nvSpPr>
      <dsp:spPr>
        <a:xfrm rot="5400000">
          <a:off x="-271383" y="275854"/>
          <a:ext cx="1809223" cy="126645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Environment Readiness – 10/06</a:t>
          </a:r>
        </a:p>
      </dsp:txBody>
      <dsp:txXfrm rot="-5400000">
        <a:off x="1" y="637698"/>
        <a:ext cx="1266456" cy="542767"/>
      </dsp:txXfrm>
    </dsp:sp>
    <dsp:sp modelId="{EDD42452-0BEE-4576-9A8C-D817954A1DEC}">
      <dsp:nvSpPr>
        <dsp:cNvPr id="0" name=""/>
        <dsp:cNvSpPr/>
      </dsp:nvSpPr>
      <dsp:spPr>
        <a:xfrm rot="5400000">
          <a:off x="4312430" y="-3041503"/>
          <a:ext cx="1175995" cy="7267943"/>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rtlCol="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None/>
          </a:pPr>
          <a:r>
            <a:rPr lang="en-US" sz="1200" kern="1200" dirty="0">
              <a:solidFill>
                <a:schemeClr val="tx1"/>
              </a:solidFill>
              <a:latin typeface="+mn-lt"/>
              <a:ea typeface="+mn-ea"/>
              <a:cs typeface="+mn-cs"/>
            </a:rPr>
            <a:t>	</a:t>
          </a:r>
        </a:p>
      </dsp:txBody>
      <dsp:txXfrm rot="-5400000">
        <a:off x="1266457" y="61877"/>
        <a:ext cx="7210536" cy="1061181"/>
      </dsp:txXfrm>
    </dsp:sp>
    <dsp:sp modelId="{2ACF7CBF-4F2C-4B48-BBCB-6BF61C5D8DC9}">
      <dsp:nvSpPr>
        <dsp:cNvPr id="0" name=""/>
        <dsp:cNvSpPr/>
      </dsp:nvSpPr>
      <dsp:spPr>
        <a:xfrm rot="5400000">
          <a:off x="-271383" y="1893278"/>
          <a:ext cx="1809223" cy="126645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Testing – </a:t>
          </a:r>
        </a:p>
        <a:p>
          <a:pPr marL="0" lvl="0" indent="0" algn="ctr" defTabSz="577850">
            <a:lnSpc>
              <a:spcPct val="90000"/>
            </a:lnSpc>
            <a:spcBef>
              <a:spcPct val="0"/>
            </a:spcBef>
            <a:spcAft>
              <a:spcPct val="35000"/>
            </a:spcAft>
            <a:buNone/>
          </a:pPr>
          <a:r>
            <a:rPr lang="en-US" sz="1300" kern="1200" dirty="0"/>
            <a:t>10/06 – 11/07</a:t>
          </a:r>
        </a:p>
      </dsp:txBody>
      <dsp:txXfrm rot="-5400000">
        <a:off x="1" y="2255122"/>
        <a:ext cx="1266456" cy="542767"/>
      </dsp:txXfrm>
    </dsp:sp>
    <dsp:sp modelId="{325C17CA-2B82-476E-8A76-B5105FC33074}">
      <dsp:nvSpPr>
        <dsp:cNvPr id="0" name=""/>
        <dsp:cNvSpPr/>
      </dsp:nvSpPr>
      <dsp:spPr>
        <a:xfrm rot="5400000">
          <a:off x="4312430" y="-1424079"/>
          <a:ext cx="1175995" cy="7267943"/>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rtlCol="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None/>
          </a:pPr>
          <a:endParaRPr lang="en-US" sz="1100" kern="1200" dirty="0">
            <a:solidFill>
              <a:prstClr val="black"/>
            </a:solidFill>
            <a:latin typeface="Arial" panose="020B0604020202020204"/>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r>
            <a:rPr lang="en-US" sz="1100" kern="1200" dirty="0">
              <a:solidFill>
                <a:prstClr val="black"/>
              </a:solidFill>
              <a:latin typeface="Arial" panose="020B0604020202020204"/>
              <a:ea typeface="+mn-ea"/>
              <a:cs typeface="+mn-cs"/>
            </a:rPr>
            <a:t>OE90 case for January ML1 (Single model ) would be available for testing.- Encourage TOs to use it and provide any feedback.</a:t>
          </a:r>
        </a:p>
        <a:p>
          <a:pPr marL="171450" lvl="1" indent="-171450" algn="l" defTabSz="914400">
            <a:lnSpc>
              <a:spcPct val="90000"/>
            </a:lnSpc>
            <a:spcBef>
              <a:spcPct val="0"/>
            </a:spcBef>
            <a:spcAft>
              <a:spcPct val="15000"/>
            </a:spcAft>
            <a:buFont typeface="Arial" panose="020B0604020202020204" pitchFamily="34" charset="0"/>
            <a:buChar char="•"/>
          </a:pPr>
          <a:endParaRPr lang="en-US" sz="1100" kern="1200" dirty="0">
            <a:solidFill>
              <a:prstClr val="black"/>
            </a:solidFill>
            <a:latin typeface="Arial" panose="020B0604020202020204"/>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r>
            <a:rPr lang="en-US" sz="1100" b="1" i="1" kern="1200" dirty="0">
              <a:solidFill>
                <a:prstClr val="black"/>
              </a:solidFill>
              <a:latin typeface="Arial" panose="020B0604020202020204"/>
              <a:ea typeface="+mn-ea"/>
              <a:cs typeface="+mn-cs"/>
            </a:rPr>
            <a:t>ERCOT continues to approve 90 day ahead outages based on current combo model in October. This cases will continue to be available in current SOTE for TSP studies.</a:t>
          </a:r>
        </a:p>
      </dsp:txBody>
      <dsp:txXfrm rot="-5400000">
        <a:off x="1266457" y="1679301"/>
        <a:ext cx="7210536" cy="1061181"/>
      </dsp:txXfrm>
    </dsp:sp>
    <dsp:sp modelId="{0AD0125D-1C72-4439-8055-BC9A92FB22FD}">
      <dsp:nvSpPr>
        <dsp:cNvPr id="0" name=""/>
        <dsp:cNvSpPr/>
      </dsp:nvSpPr>
      <dsp:spPr>
        <a:xfrm rot="5400000">
          <a:off x="-271383" y="3510702"/>
          <a:ext cx="1809223" cy="126645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Go Live – 11/07</a:t>
          </a:r>
        </a:p>
      </dsp:txBody>
      <dsp:txXfrm rot="-5400000">
        <a:off x="1" y="3872546"/>
        <a:ext cx="1266456" cy="542767"/>
      </dsp:txXfrm>
    </dsp:sp>
    <dsp:sp modelId="{0EF5F013-04F3-49C8-9A4D-A4C6529FC425}">
      <dsp:nvSpPr>
        <dsp:cNvPr id="0" name=""/>
        <dsp:cNvSpPr/>
      </dsp:nvSpPr>
      <dsp:spPr>
        <a:xfrm rot="5400000">
          <a:off x="4312430" y="193344"/>
          <a:ext cx="1175995" cy="726794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endParaRPr lang="en-US" sz="1200" kern="1200" dirty="0">
            <a:solidFill>
              <a:schemeClr val="tx1"/>
            </a:solidFill>
            <a:latin typeface="+mn-lt"/>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r>
            <a:rPr lang="en-US" sz="1200" b="1" i="1" kern="1200" dirty="0">
              <a:solidFill>
                <a:prstClr val="black"/>
              </a:solidFill>
              <a:latin typeface="Arial" panose="020B0604020202020204"/>
              <a:ea typeface="+mn-ea"/>
              <a:cs typeface="+mn-cs"/>
            </a:rPr>
            <a:t>ERCOT will start  approving 60 day/90 day ahead outages based single model starting from November. These will be available in RTC SOTE.</a:t>
          </a:r>
          <a:endParaRPr lang="en-US" sz="1200" kern="1200" dirty="0">
            <a:solidFill>
              <a:schemeClr val="tx1"/>
            </a:solidFill>
            <a:latin typeface="+mn-lt"/>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endParaRPr lang="en-US" sz="1200" kern="1200" dirty="0">
            <a:solidFill>
              <a:schemeClr val="tx1"/>
            </a:solidFill>
            <a:latin typeface="+mn-lt"/>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r>
            <a:rPr lang="en-US" sz="1200" kern="1200" dirty="0">
              <a:solidFill>
                <a:schemeClr val="tx1"/>
              </a:solidFill>
              <a:latin typeface="+mn-lt"/>
              <a:ea typeface="+mn-ea"/>
              <a:cs typeface="+mn-cs"/>
            </a:rPr>
            <a:t>Current SOTE will still be available till end of December to support current real time cases for studies.</a:t>
          </a:r>
        </a:p>
        <a:p>
          <a:pPr marL="171450" lvl="1" indent="-171450" algn="l" defTabSz="914400">
            <a:lnSpc>
              <a:spcPct val="90000"/>
            </a:lnSpc>
            <a:spcBef>
              <a:spcPct val="0"/>
            </a:spcBef>
            <a:spcAft>
              <a:spcPct val="15000"/>
            </a:spcAft>
            <a:buFont typeface="Arial" panose="020B0604020202020204" pitchFamily="34" charset="0"/>
            <a:buChar char="•"/>
          </a:pPr>
          <a:endParaRPr lang="en-US" sz="1200" kern="1200" dirty="0">
            <a:solidFill>
              <a:schemeClr val="tx1"/>
            </a:solidFill>
            <a:latin typeface="+mn-lt"/>
            <a:ea typeface="+mn-ea"/>
            <a:cs typeface="+mn-cs"/>
          </a:endParaRPr>
        </a:p>
      </dsp:txBody>
      <dsp:txXfrm rot="-5400000">
        <a:off x="1266457" y="3296725"/>
        <a:ext cx="7210536" cy="106118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9/25/2025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277840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12991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gateway.ercot.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715000" cy="1938992"/>
          </a:xfrm>
          <a:prstGeom prst="rect">
            <a:avLst/>
          </a:prstGeom>
          <a:noFill/>
        </p:spPr>
        <p:txBody>
          <a:bodyPr wrap="square" rtlCol="0">
            <a:spAutoFit/>
          </a:bodyPr>
          <a:lstStyle/>
          <a:p>
            <a:r>
              <a:rPr lang="en-US" sz="2000" b="1" dirty="0"/>
              <a:t>RTC+B- System Operations Test Environment (SOTE) Readiness </a:t>
            </a:r>
          </a:p>
          <a:p>
            <a:endParaRPr lang="en-US" sz="2000" dirty="0"/>
          </a:p>
          <a:p>
            <a:r>
              <a:rPr lang="en-US" sz="2000" dirty="0"/>
              <a:t>Yugendher Karedla</a:t>
            </a:r>
          </a:p>
          <a:p>
            <a:endParaRPr lang="en-US" sz="2000" dirty="0"/>
          </a:p>
          <a:p>
            <a:r>
              <a:rPr lang="en-US" sz="2000" dirty="0"/>
              <a:t>September 25,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6D53-4C3A-847B-29E3-37BF3F6FF7CC}"/>
              </a:ext>
            </a:extLst>
          </p:cNvPr>
          <p:cNvSpPr>
            <a:spLocks noGrp="1"/>
          </p:cNvSpPr>
          <p:nvPr>
            <p:ph type="title"/>
          </p:nvPr>
        </p:nvSpPr>
        <p:spPr/>
        <p:txBody>
          <a:bodyPr/>
          <a:lstStyle/>
          <a:p>
            <a:r>
              <a:rPr lang="en-US" sz="1800" dirty="0">
                <a:latin typeface="Times New Roman" panose="02020603050405020304" pitchFamily="18" charset="0"/>
                <a:cs typeface="Times New Roman" panose="02020603050405020304" pitchFamily="18" charset="0"/>
              </a:rPr>
              <a:t>RTC+B SOTE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ERCOT Outage Study Cases in the System Operations Test Environment (SOTE)</a:t>
            </a:r>
            <a:endParaRPr lang="en-US" sz="1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0772F38-4B7A-7BAE-8959-7FF1F106790B}"/>
              </a:ext>
            </a:extLst>
          </p:cNvPr>
          <p:cNvSpPr>
            <a:spLocks noGrp="1"/>
          </p:cNvSpPr>
          <p:nvPr>
            <p:ph idx="1"/>
          </p:nvPr>
        </p:nvSpPr>
        <p:spPr/>
        <p:txBody>
          <a:bodyPr/>
          <a:lstStyle/>
          <a:p>
            <a:r>
              <a:rPr lang="en-US" sz="1400" dirty="0"/>
              <a:t>The System Operations Test Environment (SOTE) is an environment of the ERCOT Energy Management System (EMS) where the Network Operations Model and the results of the Real-Time State Estimator (SE) are available for review and analysis within five minutes of the Real-Time solution.  </a:t>
            </a:r>
          </a:p>
          <a:p>
            <a:endParaRPr lang="en-US" sz="1400" dirty="0"/>
          </a:p>
          <a:p>
            <a:r>
              <a:rPr lang="en-US" sz="1400" dirty="0"/>
              <a:t>This environment is provided as a platform for Transmission Service Providers (TSPs) to perform power flow studies, contingency analyses and validation of SE results.</a:t>
            </a:r>
          </a:p>
          <a:p>
            <a:endParaRPr lang="en-US" sz="1400" dirty="0"/>
          </a:p>
          <a:p>
            <a:r>
              <a:rPr lang="en-US" sz="1400" dirty="0"/>
              <a:t>ERCOT  provides Current month’s- 60 day and 90 day outage study cases in SOTE for TSPs on monthly basis. </a:t>
            </a:r>
          </a:p>
          <a:p>
            <a:endParaRPr lang="en-US" sz="1400" dirty="0"/>
          </a:p>
          <a:p>
            <a:r>
              <a:rPr lang="en-US" sz="1400" dirty="0"/>
              <a:t>Providing access to these ERCOT outage cases in SOTE improves the ability of TSPs to evaluate outages prior to submittal to ERCOT, there by increasing the likelihood of outage approvals by ERCOT.</a:t>
            </a:r>
          </a:p>
          <a:p>
            <a:endParaRPr lang="en-US" sz="1400" dirty="0"/>
          </a:p>
          <a:p>
            <a:pPr marL="0" indent="0">
              <a:buNone/>
            </a:pPr>
            <a:endParaRPr lang="en-US" sz="1400" dirty="0"/>
          </a:p>
          <a:p>
            <a:endParaRPr lang="en-US" sz="1400" dirty="0"/>
          </a:p>
        </p:txBody>
      </p:sp>
      <p:sp>
        <p:nvSpPr>
          <p:cNvPr id="4" name="Slide Number Placeholder 3">
            <a:extLst>
              <a:ext uri="{FF2B5EF4-FFF2-40B4-BE49-F238E27FC236}">
                <a16:creationId xmlns:a16="http://schemas.microsoft.com/office/drawing/2014/main" id="{14DA9A88-53E8-9C4F-7747-8E2DEAEF4D1B}"/>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7637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06EE-D9A4-979C-ED5B-C998150C6A03}"/>
              </a:ext>
            </a:extLst>
          </p:cNvPr>
          <p:cNvSpPr>
            <a:spLocks noGrp="1"/>
          </p:cNvSpPr>
          <p:nvPr>
            <p:ph type="title"/>
          </p:nvPr>
        </p:nvSpPr>
        <p:spPr/>
        <p:txBody>
          <a:bodyPr/>
          <a:lstStyle/>
          <a:p>
            <a:r>
              <a:rPr lang="en-US" dirty="0"/>
              <a:t>Access to RTC+B SOTE</a:t>
            </a:r>
          </a:p>
        </p:txBody>
      </p:sp>
      <p:sp>
        <p:nvSpPr>
          <p:cNvPr id="3" name="Content Placeholder 2">
            <a:extLst>
              <a:ext uri="{FF2B5EF4-FFF2-40B4-BE49-F238E27FC236}">
                <a16:creationId xmlns:a16="http://schemas.microsoft.com/office/drawing/2014/main" id="{AC9D7BEF-9B58-485C-1DDF-3A2C72F26307}"/>
              </a:ext>
            </a:extLst>
          </p:cNvPr>
          <p:cNvSpPr>
            <a:spLocks noGrp="1"/>
          </p:cNvSpPr>
          <p:nvPr>
            <p:ph idx="1"/>
          </p:nvPr>
        </p:nvSpPr>
        <p:spPr/>
        <p:txBody>
          <a:bodyPr/>
          <a:lstStyle/>
          <a:p>
            <a:r>
              <a:rPr lang="en-US" dirty="0"/>
              <a:t>Login to ERCOT Citrix using </a:t>
            </a:r>
            <a:r>
              <a:rPr lang="en-US" u="sng" dirty="0">
                <a:hlinkClick r:id="rId2"/>
              </a:rPr>
              <a:t>https://gateway.ercot.com/</a:t>
            </a:r>
            <a:br>
              <a:rPr lang="en-US" u="sng" dirty="0"/>
            </a:br>
            <a:endParaRPr lang="en-US" dirty="0"/>
          </a:p>
          <a:p>
            <a:r>
              <a:rPr lang="en-US" sz="2000" dirty="0"/>
              <a:t>ERCOT will add 2 additional icons to support RTC+B specific one lines corresponding to 60 day ahead and 90 day ahead outage cases from 10/06.</a:t>
            </a: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B08A6F6F-6E09-4F83-8C39-7E8AA0EE90EC}"/>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8" name="Picture 7">
            <a:extLst>
              <a:ext uri="{FF2B5EF4-FFF2-40B4-BE49-F238E27FC236}">
                <a16:creationId xmlns:a16="http://schemas.microsoft.com/office/drawing/2014/main" id="{71C3DC5B-B34C-4648-1E2B-1B0FA7E002A0}"/>
              </a:ext>
            </a:extLst>
          </p:cNvPr>
          <p:cNvPicPr>
            <a:picLocks noChangeAspect="1"/>
          </p:cNvPicPr>
          <p:nvPr/>
        </p:nvPicPr>
        <p:blipFill>
          <a:blip r:embed="rId3"/>
          <a:stretch>
            <a:fillRect/>
          </a:stretch>
        </p:blipFill>
        <p:spPr>
          <a:xfrm>
            <a:off x="914400" y="3764098"/>
            <a:ext cx="5898391" cy="2103302"/>
          </a:xfrm>
          <a:prstGeom prst="rect">
            <a:avLst/>
          </a:prstGeom>
        </p:spPr>
      </p:pic>
    </p:spTree>
    <p:extLst>
      <p:ext uri="{BB962C8B-B14F-4D97-AF65-F5344CB8AC3E}">
        <p14:creationId xmlns:p14="http://schemas.microsoft.com/office/powerpoint/2010/main" val="67862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8CA1F-5B9E-6DA3-0242-E755CAB5FB20}"/>
              </a:ext>
            </a:extLst>
          </p:cNvPr>
          <p:cNvSpPr>
            <a:spLocks noGrp="1"/>
          </p:cNvSpPr>
          <p:nvPr>
            <p:ph type="title"/>
          </p:nvPr>
        </p:nvSpPr>
        <p:spPr/>
        <p:txBody>
          <a:bodyPr/>
          <a:lstStyle/>
          <a:p>
            <a:r>
              <a:rPr lang="en-US" dirty="0"/>
              <a:t>SOTE RTC+B- ESR Outage handling for studies</a:t>
            </a:r>
          </a:p>
        </p:txBody>
      </p:sp>
      <p:sp>
        <p:nvSpPr>
          <p:cNvPr id="3" name="Content Placeholder 2">
            <a:extLst>
              <a:ext uri="{FF2B5EF4-FFF2-40B4-BE49-F238E27FC236}">
                <a16:creationId xmlns:a16="http://schemas.microsoft.com/office/drawing/2014/main" id="{F81AD847-62A5-29BE-87C8-B84E4A4C8739}"/>
              </a:ext>
            </a:extLst>
          </p:cNvPr>
          <p:cNvSpPr>
            <a:spLocks noGrp="1"/>
          </p:cNvSpPr>
          <p:nvPr>
            <p:ph idx="1"/>
          </p:nvPr>
        </p:nvSpPr>
        <p:spPr/>
        <p:txBody>
          <a:bodyPr/>
          <a:lstStyle/>
          <a:p>
            <a:pPr marL="0" indent="0">
              <a:buNone/>
            </a:pPr>
            <a:r>
              <a:rPr lang="en-US" sz="1400" dirty="0"/>
              <a:t>1. Outages for ESRs will be shown under Unit section, in Outage Scheduler Equipment display in </a:t>
            </a:r>
            <a:r>
              <a:rPr lang="en-US" sz="1400" dirty="0" err="1"/>
              <a:t>WebFG</a:t>
            </a:r>
            <a:r>
              <a:rPr lang="en-US" sz="1400" dirty="0"/>
              <a:t>.</a:t>
            </a:r>
          </a:p>
          <a:p>
            <a:pPr marL="0" indent="0">
              <a:buNone/>
            </a:pPr>
            <a:br>
              <a:rPr lang="en-US" sz="1400" dirty="0"/>
            </a:br>
            <a:r>
              <a:rPr lang="en-US" sz="1400" dirty="0"/>
              <a:t>2. Implementing or reverting outages for ESRs can be done using implement / revert Unit outage option from Outage Scheduler Equipment display.</a:t>
            </a:r>
          </a:p>
          <a:p>
            <a:endParaRPr lang="en-US" dirty="0"/>
          </a:p>
        </p:txBody>
      </p:sp>
      <p:sp>
        <p:nvSpPr>
          <p:cNvPr id="4" name="Slide Number Placeholder 3">
            <a:extLst>
              <a:ext uri="{FF2B5EF4-FFF2-40B4-BE49-F238E27FC236}">
                <a16:creationId xmlns:a16="http://schemas.microsoft.com/office/drawing/2014/main" id="{7AED40B5-8BC5-A0E7-F925-22447F4AA924}"/>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9" name="Picture 8">
            <a:extLst>
              <a:ext uri="{FF2B5EF4-FFF2-40B4-BE49-F238E27FC236}">
                <a16:creationId xmlns:a16="http://schemas.microsoft.com/office/drawing/2014/main" id="{8D671297-0931-4E82-0E8C-52F09B53ADD4}"/>
              </a:ext>
            </a:extLst>
          </p:cNvPr>
          <p:cNvPicPr>
            <a:picLocks noChangeAspect="1"/>
          </p:cNvPicPr>
          <p:nvPr/>
        </p:nvPicPr>
        <p:blipFill>
          <a:blip r:embed="rId2"/>
          <a:stretch>
            <a:fillRect/>
          </a:stretch>
        </p:blipFill>
        <p:spPr>
          <a:xfrm>
            <a:off x="398092" y="2057400"/>
            <a:ext cx="8364908" cy="1524000"/>
          </a:xfrm>
          <a:prstGeom prst="rect">
            <a:avLst/>
          </a:prstGeom>
        </p:spPr>
      </p:pic>
    </p:spTree>
    <p:extLst>
      <p:ext uri="{BB962C8B-B14F-4D97-AF65-F5344CB8AC3E}">
        <p14:creationId xmlns:p14="http://schemas.microsoft.com/office/powerpoint/2010/main" val="629055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4ACFA-141B-27C4-CA84-08318C6A72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9A60D-5926-ECC8-361A-6FEB51ED1FF2}"/>
              </a:ext>
            </a:extLst>
          </p:cNvPr>
          <p:cNvSpPr>
            <a:spLocks noGrp="1"/>
          </p:cNvSpPr>
          <p:nvPr>
            <p:ph type="title"/>
          </p:nvPr>
        </p:nvSpPr>
        <p:spPr/>
        <p:txBody>
          <a:bodyPr/>
          <a:lstStyle/>
          <a:p>
            <a:r>
              <a:rPr lang="en-US" dirty="0"/>
              <a:t>SOTE RTC+B - Resource plan for ESRs</a:t>
            </a:r>
          </a:p>
        </p:txBody>
      </p:sp>
      <p:sp>
        <p:nvSpPr>
          <p:cNvPr id="3" name="Content Placeholder 2">
            <a:extLst>
              <a:ext uri="{FF2B5EF4-FFF2-40B4-BE49-F238E27FC236}">
                <a16:creationId xmlns:a16="http://schemas.microsoft.com/office/drawing/2014/main" id="{93E7FB70-D9AF-1B0C-88A5-FE985DCB47D3}"/>
              </a:ext>
            </a:extLst>
          </p:cNvPr>
          <p:cNvSpPr>
            <a:spLocks noGrp="1"/>
          </p:cNvSpPr>
          <p:nvPr>
            <p:ph idx="1"/>
          </p:nvPr>
        </p:nvSpPr>
        <p:spPr/>
        <p:txBody>
          <a:bodyPr/>
          <a:lstStyle/>
          <a:p>
            <a:pPr marL="0" indent="0">
              <a:buNone/>
            </a:pPr>
            <a:r>
              <a:rPr lang="en-US" sz="1400" dirty="0"/>
              <a:t>Resource plan export/import - When exporting / importing </a:t>
            </a:r>
            <a:r>
              <a:rPr lang="en-US" sz="1400" dirty="0" err="1"/>
              <a:t>genoutput</a:t>
            </a:r>
            <a:r>
              <a:rPr lang="en-US" sz="1400" dirty="0"/>
              <a:t> file from STNET to update resource plan, ESRs are included along with other units in this same </a:t>
            </a:r>
            <a:r>
              <a:rPr lang="en-US" sz="1400" dirty="0" err="1"/>
              <a:t>genoutput</a:t>
            </a:r>
            <a:r>
              <a:rPr lang="en-US" sz="1400" dirty="0"/>
              <a:t> file. User can update -</a:t>
            </a:r>
            <a:r>
              <a:rPr lang="en-US" sz="1400" dirty="0" err="1"/>
              <a:t>ve</a:t>
            </a:r>
            <a:r>
              <a:rPr lang="en-US" sz="1400" dirty="0"/>
              <a:t> value for ESRs in </a:t>
            </a:r>
            <a:r>
              <a:rPr lang="en-US" sz="1400" dirty="0" err="1"/>
              <a:t>genoutput</a:t>
            </a:r>
            <a:r>
              <a:rPr lang="en-US" sz="1400" dirty="0"/>
              <a:t> file and can import them back into STNET studies, which will set Base MW for those ESRs to be -</a:t>
            </a:r>
            <a:r>
              <a:rPr lang="en-US" sz="1400" dirty="0" err="1"/>
              <a:t>ve</a:t>
            </a:r>
            <a:r>
              <a:rPr lang="en-US" sz="1400" dirty="0"/>
              <a:t> value. </a:t>
            </a:r>
            <a:br>
              <a:rPr lang="en-US" sz="1400" dirty="0"/>
            </a:br>
            <a:br>
              <a:rPr lang="en-US" sz="1400" dirty="0"/>
            </a:br>
            <a:endParaRPr lang="en-US" sz="1400" dirty="0"/>
          </a:p>
        </p:txBody>
      </p:sp>
      <p:sp>
        <p:nvSpPr>
          <p:cNvPr id="4" name="Slide Number Placeholder 3">
            <a:extLst>
              <a:ext uri="{FF2B5EF4-FFF2-40B4-BE49-F238E27FC236}">
                <a16:creationId xmlns:a16="http://schemas.microsoft.com/office/drawing/2014/main" id="{DCE1C6B8-2AEC-5549-C917-FF893766E82B}"/>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descr="Graphical user interface, application&#10;&#10;AI-generated content may be incorrect.">
            <a:extLst>
              <a:ext uri="{FF2B5EF4-FFF2-40B4-BE49-F238E27FC236}">
                <a16:creationId xmlns:a16="http://schemas.microsoft.com/office/drawing/2014/main" id="{A387F614-D6B0-92DF-9567-78F64996C140}"/>
              </a:ext>
            </a:extLst>
          </p:cNvPr>
          <p:cNvPicPr>
            <a:picLocks noChangeAspect="1"/>
          </p:cNvPicPr>
          <p:nvPr/>
        </p:nvPicPr>
        <p:blipFill>
          <a:blip r:embed="rId2"/>
          <a:stretch>
            <a:fillRect/>
          </a:stretch>
        </p:blipFill>
        <p:spPr>
          <a:xfrm>
            <a:off x="249125" y="4048965"/>
            <a:ext cx="5943600" cy="1850390"/>
          </a:xfrm>
          <a:prstGeom prst="rect">
            <a:avLst/>
          </a:prstGeom>
        </p:spPr>
      </p:pic>
      <p:pic>
        <p:nvPicPr>
          <p:cNvPr id="8" name="Picture 7">
            <a:extLst>
              <a:ext uri="{FF2B5EF4-FFF2-40B4-BE49-F238E27FC236}">
                <a16:creationId xmlns:a16="http://schemas.microsoft.com/office/drawing/2014/main" id="{82925507-B236-86E0-517D-C8551200D6D2}"/>
              </a:ext>
            </a:extLst>
          </p:cNvPr>
          <p:cNvPicPr>
            <a:picLocks noChangeAspect="1"/>
          </p:cNvPicPr>
          <p:nvPr/>
        </p:nvPicPr>
        <p:blipFill>
          <a:blip r:embed="rId3"/>
          <a:stretch>
            <a:fillRect/>
          </a:stretch>
        </p:blipFill>
        <p:spPr>
          <a:xfrm>
            <a:off x="398452" y="1953003"/>
            <a:ext cx="5586197" cy="1950403"/>
          </a:xfrm>
          <a:prstGeom prst="rect">
            <a:avLst/>
          </a:prstGeom>
        </p:spPr>
      </p:pic>
    </p:spTree>
    <p:extLst>
      <p:ext uri="{BB962C8B-B14F-4D97-AF65-F5344CB8AC3E}">
        <p14:creationId xmlns:p14="http://schemas.microsoft.com/office/powerpoint/2010/main" val="1946138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E603B3-EC6B-3E7B-CFA9-597AFDD07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3B3B7F-0FAB-05A0-08B0-45EDB19DCE32}"/>
              </a:ext>
            </a:extLst>
          </p:cNvPr>
          <p:cNvSpPr>
            <a:spLocks noGrp="1"/>
          </p:cNvSpPr>
          <p:nvPr>
            <p:ph type="title"/>
          </p:nvPr>
        </p:nvSpPr>
        <p:spPr/>
        <p:txBody>
          <a:bodyPr/>
          <a:lstStyle/>
          <a:p>
            <a:r>
              <a:rPr lang="en-US" dirty="0"/>
              <a:t>SOTE RTC+B - ESRs on one lines</a:t>
            </a:r>
          </a:p>
        </p:txBody>
      </p:sp>
      <p:sp>
        <p:nvSpPr>
          <p:cNvPr id="3" name="Content Placeholder 2">
            <a:extLst>
              <a:ext uri="{FF2B5EF4-FFF2-40B4-BE49-F238E27FC236}">
                <a16:creationId xmlns:a16="http://schemas.microsoft.com/office/drawing/2014/main" id="{5A307E34-5034-F62B-1887-7B4199B6541C}"/>
              </a:ext>
            </a:extLst>
          </p:cNvPr>
          <p:cNvSpPr>
            <a:spLocks noGrp="1"/>
          </p:cNvSpPr>
          <p:nvPr>
            <p:ph idx="1"/>
          </p:nvPr>
        </p:nvSpPr>
        <p:spPr/>
        <p:txBody>
          <a:bodyPr/>
          <a:lstStyle/>
          <a:p>
            <a:pPr marL="0" indent="0">
              <a:buNone/>
            </a:pPr>
            <a:r>
              <a:rPr lang="en-US" sz="1400" dirty="0"/>
              <a:t>ESRs are represented in STNET one lines and outages in one lines for ESRs are shown on updated ESR icon in STNET.</a:t>
            </a:r>
            <a:br>
              <a:rPr lang="en-US" sz="1400" dirty="0"/>
            </a:br>
            <a:br>
              <a:rPr lang="en-US" sz="1400" dirty="0"/>
            </a:br>
            <a:endParaRPr lang="en-US" sz="1400" dirty="0"/>
          </a:p>
        </p:txBody>
      </p:sp>
      <p:sp>
        <p:nvSpPr>
          <p:cNvPr id="4" name="Slide Number Placeholder 3">
            <a:extLst>
              <a:ext uri="{FF2B5EF4-FFF2-40B4-BE49-F238E27FC236}">
                <a16:creationId xmlns:a16="http://schemas.microsoft.com/office/drawing/2014/main" id="{5F3868CE-8271-F246-2C3C-4E72BEDDCCF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a:extLst>
              <a:ext uri="{FF2B5EF4-FFF2-40B4-BE49-F238E27FC236}">
                <a16:creationId xmlns:a16="http://schemas.microsoft.com/office/drawing/2014/main" id="{174547CE-4844-83BF-F5EA-7D52E7000A89}"/>
              </a:ext>
            </a:extLst>
          </p:cNvPr>
          <p:cNvPicPr>
            <a:picLocks noChangeAspect="1"/>
          </p:cNvPicPr>
          <p:nvPr/>
        </p:nvPicPr>
        <p:blipFill>
          <a:blip r:embed="rId2"/>
          <a:stretch>
            <a:fillRect/>
          </a:stretch>
        </p:blipFill>
        <p:spPr>
          <a:xfrm>
            <a:off x="762000" y="1600200"/>
            <a:ext cx="6911939" cy="4092295"/>
          </a:xfrm>
          <a:prstGeom prst="rect">
            <a:avLst/>
          </a:prstGeom>
        </p:spPr>
      </p:pic>
    </p:spTree>
    <p:extLst>
      <p:ext uri="{BB962C8B-B14F-4D97-AF65-F5344CB8AC3E}">
        <p14:creationId xmlns:p14="http://schemas.microsoft.com/office/powerpoint/2010/main" val="403742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2A1A2-3649-86A9-65BC-3E58DFD9615A}"/>
              </a:ext>
            </a:extLst>
          </p:cNvPr>
          <p:cNvSpPr>
            <a:spLocks noGrp="1"/>
          </p:cNvSpPr>
          <p:nvPr>
            <p:ph type="title"/>
          </p:nvPr>
        </p:nvSpPr>
        <p:spPr/>
        <p:txBody>
          <a:bodyPr/>
          <a:lstStyle/>
          <a:p>
            <a:r>
              <a:rPr lang="en-US" dirty="0"/>
              <a:t>Activities and milestones – RTC+B SOTE</a:t>
            </a:r>
          </a:p>
        </p:txBody>
      </p:sp>
      <p:graphicFrame>
        <p:nvGraphicFramePr>
          <p:cNvPr id="5" name="Content Placeholder 4">
            <a:extLst>
              <a:ext uri="{FF2B5EF4-FFF2-40B4-BE49-F238E27FC236}">
                <a16:creationId xmlns:a16="http://schemas.microsoft.com/office/drawing/2014/main" id="{D3C267DF-2DC7-BABF-873B-81DE3940F7E2}"/>
              </a:ext>
            </a:extLst>
          </p:cNvPr>
          <p:cNvGraphicFramePr>
            <a:graphicFrameLocks noGrp="1"/>
          </p:cNvGraphicFramePr>
          <p:nvPr>
            <p:ph idx="1"/>
            <p:extLst>
              <p:ext uri="{D42A27DB-BD31-4B8C-83A1-F6EECF244321}">
                <p14:modId xmlns:p14="http://schemas.microsoft.com/office/powerpoint/2010/main" val="2517340662"/>
              </p:ext>
            </p:extLst>
          </p:nvPr>
        </p:nvGraphicFramePr>
        <p:xfrm>
          <a:off x="304800" y="990600"/>
          <a:ext cx="8534400" cy="5053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A54F07E1-F2E9-74FE-AA25-9A1D4F9A6B46}"/>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A7F72D82-71E5-404C-6A42-857D51F9A281}"/>
              </a:ext>
            </a:extLst>
          </p:cNvPr>
          <p:cNvSpPr txBox="1"/>
          <p:nvPr/>
        </p:nvSpPr>
        <p:spPr>
          <a:xfrm>
            <a:off x="1600200" y="1161871"/>
            <a:ext cx="7239000" cy="1200329"/>
          </a:xfrm>
          <a:prstGeom prst="rect">
            <a:avLst/>
          </a:prstGeom>
          <a:noFill/>
        </p:spPr>
        <p:txBody>
          <a:bodyPr wrap="square" rtlCol="0">
            <a:spAutoFit/>
          </a:bodyPr>
          <a:lstStyle/>
          <a:p>
            <a:pPr marL="171450" indent="-171450">
              <a:buFont typeface="Arial" panose="020B0604020202020204" pitchFamily="34" charset="0"/>
              <a:buChar char="•"/>
            </a:pPr>
            <a:r>
              <a:rPr lang="en-US" sz="1200" dirty="0"/>
              <a:t>Set up ready – Verifications in progress</a:t>
            </a:r>
          </a:p>
          <a:p>
            <a:endParaRPr lang="en-US" sz="1200" dirty="0"/>
          </a:p>
          <a:p>
            <a:pPr marL="171450" lvl="0" indent="-171450">
              <a:buFont typeface="Arial" panose="020B0604020202020204" pitchFamily="34" charset="0"/>
              <a:buChar char="•"/>
            </a:pPr>
            <a:r>
              <a:rPr lang="en-US" sz="1200" dirty="0"/>
              <a:t>Will be available through existing Citrix gateway like current SOTE</a:t>
            </a:r>
            <a:br>
              <a:rPr lang="en-US" sz="1200" dirty="0"/>
            </a:br>
            <a:endParaRPr lang="en-US" sz="1200" dirty="0">
              <a:solidFill>
                <a:prstClr val="black"/>
              </a:solidFill>
            </a:endParaRPr>
          </a:p>
          <a:p>
            <a:pPr marL="171450" lvl="0" indent="-171450">
              <a:buFont typeface="Arial" panose="020B0604020202020204" pitchFamily="34" charset="0"/>
              <a:buChar char="•"/>
            </a:pPr>
            <a:r>
              <a:rPr lang="en-US" sz="1200" dirty="0">
                <a:solidFill>
                  <a:prstClr val="black"/>
                </a:solidFill>
              </a:rPr>
              <a:t>Market Notification with updated SOTE outage study document that provides required details – 10/02</a:t>
            </a:r>
          </a:p>
          <a:p>
            <a:r>
              <a:rPr lang="en-US" sz="1200" dirty="0"/>
              <a:t>.</a:t>
            </a:r>
          </a:p>
        </p:txBody>
      </p:sp>
    </p:spTree>
    <p:extLst>
      <p:ext uri="{BB962C8B-B14F-4D97-AF65-F5344CB8AC3E}">
        <p14:creationId xmlns:p14="http://schemas.microsoft.com/office/powerpoint/2010/main" val="21918423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c34af464-7aa1-4edd-9be4-83dffc1cb926"/>
    <ds:schemaRef ds:uri="http://schemas.microsoft.com/office/2006/metadata/properties"/>
    <ds:schemaRef ds:uri="http://schemas.microsoft.com/office/infopath/2007/PartnerControls"/>
    <ds:schemaRef ds:uri="http://purl.org/dc/terms/"/>
    <ds:schemaRef ds:uri="http://purl.org/dc/dcmitype/"/>
    <ds:schemaRef ds:uri="http://schemas.microsoft.com/office/2006/documentManagement/typ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5324</TotalTime>
  <Words>544</Words>
  <Application>Microsoft Office PowerPoint</Application>
  <PresentationFormat>On-screen Show (4:3)</PresentationFormat>
  <Paragraphs>48</Paragraphs>
  <Slides>7</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RTC+B SOTE - ERCOT Outage Study Cases in the System Operations Test Environment (SOTE)</vt:lpstr>
      <vt:lpstr>Access to RTC+B SOTE</vt:lpstr>
      <vt:lpstr>SOTE RTC+B- ESR Outage handling for studies</vt:lpstr>
      <vt:lpstr>SOTE RTC+B - Resource plan for ESRs</vt:lpstr>
      <vt:lpstr>SOTE RTC+B - ESRs on one lines</vt:lpstr>
      <vt:lpstr>Activities and milestones – RTC+B SOTE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Karedla, Yugendher Reddy</cp:lastModifiedBy>
  <cp:revision>100</cp:revision>
  <cp:lastPrinted>2016-01-21T20:53:15Z</cp:lastPrinted>
  <dcterms:created xsi:type="dcterms:W3CDTF">2016-01-21T15:20:31Z</dcterms:created>
  <dcterms:modified xsi:type="dcterms:W3CDTF">2025-09-25T21:56:06Z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