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0"/>
  </p:notesMasterIdLst>
  <p:handoutMasterIdLst>
    <p:handoutMasterId r:id="rId21"/>
  </p:handoutMasterIdLst>
  <p:sldIdLst>
    <p:sldId id="271" r:id="rId6"/>
    <p:sldId id="270" r:id="rId7"/>
    <p:sldId id="307" r:id="rId8"/>
    <p:sldId id="267" r:id="rId9"/>
    <p:sldId id="306" r:id="rId10"/>
    <p:sldId id="668" r:id="rId11"/>
    <p:sldId id="290" r:id="rId12"/>
    <p:sldId id="281" r:id="rId13"/>
    <p:sldId id="2745" r:id="rId14"/>
    <p:sldId id="302" r:id="rId15"/>
    <p:sldId id="2748" r:id="rId16"/>
    <p:sldId id="2750" r:id="rId17"/>
    <p:sldId id="2739" r:id="rId18"/>
    <p:sldId id="2751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1074" y="30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epke, Joel" userId="6b097325-5e81-4c01-80b4-bcdc200ff017" providerId="ADAL" clId="{CDE18FAF-72B2-417B-8518-E2170F9F0635}"/>
    <pc:docChg chg="addSld modSld">
      <pc:chgData name="Koepke, Joel" userId="6b097325-5e81-4c01-80b4-bcdc200ff017" providerId="ADAL" clId="{CDE18FAF-72B2-417B-8518-E2170F9F0635}" dt="2025-09-24T14:48:57.809" v="143" actId="20577"/>
      <pc:docMkLst>
        <pc:docMk/>
      </pc:docMkLst>
      <pc:sldChg chg="add">
        <pc:chgData name="Koepke, Joel" userId="6b097325-5e81-4c01-80b4-bcdc200ff017" providerId="ADAL" clId="{CDE18FAF-72B2-417B-8518-E2170F9F0635}" dt="2025-09-24T14:39:33.527" v="0"/>
        <pc:sldMkLst>
          <pc:docMk/>
          <pc:sldMk cId="444858418" sldId="281"/>
        </pc:sldMkLst>
      </pc:sldChg>
      <pc:sldChg chg="add">
        <pc:chgData name="Koepke, Joel" userId="6b097325-5e81-4c01-80b4-bcdc200ff017" providerId="ADAL" clId="{CDE18FAF-72B2-417B-8518-E2170F9F0635}" dt="2025-09-24T14:39:33.527" v="0"/>
        <pc:sldMkLst>
          <pc:docMk/>
          <pc:sldMk cId="2167748661" sldId="290"/>
        </pc:sldMkLst>
      </pc:sldChg>
      <pc:sldChg chg="add">
        <pc:chgData name="Koepke, Joel" userId="6b097325-5e81-4c01-80b4-bcdc200ff017" providerId="ADAL" clId="{CDE18FAF-72B2-417B-8518-E2170F9F0635}" dt="2025-09-24T14:39:33.527" v="0"/>
        <pc:sldMkLst>
          <pc:docMk/>
          <pc:sldMk cId="412890671" sldId="302"/>
        </pc:sldMkLst>
      </pc:sldChg>
      <pc:sldChg chg="modSp add mod">
        <pc:chgData name="Koepke, Joel" userId="6b097325-5e81-4c01-80b4-bcdc200ff017" providerId="ADAL" clId="{CDE18FAF-72B2-417B-8518-E2170F9F0635}" dt="2025-09-24T14:39:46.495" v="21" actId="20577"/>
        <pc:sldMkLst>
          <pc:docMk/>
          <pc:sldMk cId="2287807466" sldId="668"/>
        </pc:sldMkLst>
        <pc:spChg chg="mod">
          <ac:chgData name="Koepke, Joel" userId="6b097325-5e81-4c01-80b4-bcdc200ff017" providerId="ADAL" clId="{CDE18FAF-72B2-417B-8518-E2170F9F0635}" dt="2025-09-24T14:39:46.495" v="21" actId="20577"/>
          <ac:spMkLst>
            <pc:docMk/>
            <pc:sldMk cId="2287807466" sldId="668"/>
            <ac:spMk id="2" creationId="{2A9BD0CF-DF69-AE20-B112-F90A485A5CC9}"/>
          </ac:spMkLst>
        </pc:spChg>
      </pc:sldChg>
      <pc:sldChg chg="add">
        <pc:chgData name="Koepke, Joel" userId="6b097325-5e81-4c01-80b4-bcdc200ff017" providerId="ADAL" clId="{CDE18FAF-72B2-417B-8518-E2170F9F0635}" dt="2025-09-24T14:40:29.547" v="22"/>
        <pc:sldMkLst>
          <pc:docMk/>
          <pc:sldMk cId="4176224747" sldId="2739"/>
        </pc:sldMkLst>
      </pc:sldChg>
      <pc:sldChg chg="add">
        <pc:chgData name="Koepke, Joel" userId="6b097325-5e81-4c01-80b4-bcdc200ff017" providerId="ADAL" clId="{CDE18FAF-72B2-417B-8518-E2170F9F0635}" dt="2025-09-24T14:39:33.527" v="0"/>
        <pc:sldMkLst>
          <pc:docMk/>
          <pc:sldMk cId="297955565" sldId="2745"/>
        </pc:sldMkLst>
      </pc:sldChg>
      <pc:sldChg chg="add">
        <pc:chgData name="Koepke, Joel" userId="6b097325-5e81-4c01-80b4-bcdc200ff017" providerId="ADAL" clId="{CDE18FAF-72B2-417B-8518-E2170F9F0635}" dt="2025-09-24T14:39:33.527" v="0"/>
        <pc:sldMkLst>
          <pc:docMk/>
          <pc:sldMk cId="335504675" sldId="2748"/>
        </pc:sldMkLst>
      </pc:sldChg>
      <pc:sldChg chg="add">
        <pc:chgData name="Koepke, Joel" userId="6b097325-5e81-4c01-80b4-bcdc200ff017" providerId="ADAL" clId="{CDE18FAF-72B2-417B-8518-E2170F9F0635}" dt="2025-09-24T14:39:33.527" v="0"/>
        <pc:sldMkLst>
          <pc:docMk/>
          <pc:sldMk cId="1492782029" sldId="2750"/>
        </pc:sldMkLst>
      </pc:sldChg>
      <pc:sldChg chg="modSp add mod">
        <pc:chgData name="Koepke, Joel" userId="6b097325-5e81-4c01-80b4-bcdc200ff017" providerId="ADAL" clId="{CDE18FAF-72B2-417B-8518-E2170F9F0635}" dt="2025-09-24T14:48:57.809" v="143" actId="20577"/>
        <pc:sldMkLst>
          <pc:docMk/>
          <pc:sldMk cId="2820499913" sldId="2751"/>
        </pc:sldMkLst>
        <pc:spChg chg="mod">
          <ac:chgData name="Koepke, Joel" userId="6b097325-5e81-4c01-80b4-bcdc200ff017" providerId="ADAL" clId="{CDE18FAF-72B2-417B-8518-E2170F9F0635}" dt="2025-09-24T14:48:57.809" v="143" actId="20577"/>
          <ac:spMkLst>
            <pc:docMk/>
            <pc:sldMk cId="2820499913" sldId="2751"/>
            <ac:spMk id="2" creationId="{0F0E6A8E-F7D6-1180-3533-1F49801DBF38}"/>
          </ac:spMkLst>
        </pc:spChg>
        <pc:spChg chg="mod">
          <ac:chgData name="Koepke, Joel" userId="6b097325-5e81-4c01-80b4-bcdc200ff017" providerId="ADAL" clId="{CDE18FAF-72B2-417B-8518-E2170F9F0635}" dt="2025-09-24T14:47:14.980" v="29" actId="20577"/>
          <ac:spMkLst>
            <pc:docMk/>
            <pc:sldMk cId="2820499913" sldId="2751"/>
            <ac:spMk id="5" creationId="{6A61D47D-53F3-EDA0-376C-87CBC0876F6B}"/>
          </ac:spMkLst>
        </pc:spChg>
        <pc:spChg chg="mod">
          <ac:chgData name="Koepke, Joel" userId="6b097325-5e81-4c01-80b4-bcdc200ff017" providerId="ADAL" clId="{CDE18FAF-72B2-417B-8518-E2170F9F0635}" dt="2025-09-24T14:48:37.580" v="53" actId="1036"/>
          <ac:spMkLst>
            <pc:docMk/>
            <pc:sldMk cId="2820499913" sldId="2751"/>
            <ac:spMk id="6" creationId="{8E320B75-E040-0DF9-046F-94C7C71AB906}"/>
          </ac:spMkLst>
        </pc:spChg>
      </pc:sldChg>
    </pc:docChg>
  </pc:docChgLst>
  <pc:docChgLst>
    <pc:chgData name="Badri, Sreenivas" userId="0b43dccd-042e-4be0-871d-afa1d90d6a2e" providerId="ADAL" clId="{9A5067DB-24DA-42FA-A033-0BF819541D40}"/>
    <pc:docChg chg="custSel modSld">
      <pc:chgData name="Badri, Sreenivas" userId="0b43dccd-042e-4be0-871d-afa1d90d6a2e" providerId="ADAL" clId="{9A5067DB-24DA-42FA-A033-0BF819541D40}" dt="2025-09-25T19:52:37.849" v="11" actId="1076"/>
      <pc:docMkLst>
        <pc:docMk/>
      </pc:docMkLst>
      <pc:sldChg chg="addSp delSp modSp mod">
        <pc:chgData name="Badri, Sreenivas" userId="0b43dccd-042e-4be0-871d-afa1d90d6a2e" providerId="ADAL" clId="{9A5067DB-24DA-42FA-A033-0BF819541D40}" dt="2025-09-25T19:52:37.849" v="11" actId="1076"/>
        <pc:sldMkLst>
          <pc:docMk/>
          <pc:sldMk cId="2352631271" sldId="307"/>
        </pc:sldMkLst>
        <pc:spChg chg="del">
          <ac:chgData name="Badri, Sreenivas" userId="0b43dccd-042e-4be0-871d-afa1d90d6a2e" providerId="ADAL" clId="{9A5067DB-24DA-42FA-A033-0BF819541D40}" dt="2025-09-25T19:52:15.299" v="7" actId="478"/>
          <ac:spMkLst>
            <pc:docMk/>
            <pc:sldMk cId="2352631271" sldId="307"/>
            <ac:spMk id="3" creationId="{F490A606-1AAA-6141-408A-BA18244D0B73}"/>
          </ac:spMkLst>
        </pc:spChg>
        <pc:spChg chg="del">
          <ac:chgData name="Badri, Sreenivas" userId="0b43dccd-042e-4be0-871d-afa1d90d6a2e" providerId="ADAL" clId="{9A5067DB-24DA-42FA-A033-0BF819541D40}" dt="2025-09-25T19:49:28.082" v="2" actId="478"/>
          <ac:spMkLst>
            <pc:docMk/>
            <pc:sldMk cId="2352631271" sldId="307"/>
            <ac:spMk id="9" creationId="{90854C77-D224-2CB1-FB46-DB94DF0C643F}"/>
          </ac:spMkLst>
        </pc:spChg>
        <pc:spChg chg="del">
          <ac:chgData name="Badri, Sreenivas" userId="0b43dccd-042e-4be0-871d-afa1d90d6a2e" providerId="ADAL" clId="{9A5067DB-24DA-42FA-A033-0BF819541D40}" dt="2025-09-25T19:49:29.794" v="3" actId="478"/>
          <ac:spMkLst>
            <pc:docMk/>
            <pc:sldMk cId="2352631271" sldId="307"/>
            <ac:spMk id="10" creationId="{E8C0C624-C2EA-EFA3-76F6-51D7050309DB}"/>
          </ac:spMkLst>
        </pc:spChg>
        <pc:spChg chg="del">
          <ac:chgData name="Badri, Sreenivas" userId="0b43dccd-042e-4be0-871d-afa1d90d6a2e" providerId="ADAL" clId="{9A5067DB-24DA-42FA-A033-0BF819541D40}" dt="2025-09-25T19:49:37.618" v="4" actId="478"/>
          <ac:spMkLst>
            <pc:docMk/>
            <pc:sldMk cId="2352631271" sldId="307"/>
            <ac:spMk id="11" creationId="{E50F86B7-278E-D4C4-5BFD-0D0E428974F9}"/>
          </ac:spMkLst>
        </pc:spChg>
        <pc:spChg chg="add del mod">
          <ac:chgData name="Badri, Sreenivas" userId="0b43dccd-042e-4be0-871d-afa1d90d6a2e" providerId="ADAL" clId="{9A5067DB-24DA-42FA-A033-0BF819541D40}" dt="2025-09-25T19:52:33.801" v="10" actId="478"/>
          <ac:spMkLst>
            <pc:docMk/>
            <pc:sldMk cId="2352631271" sldId="307"/>
            <ac:spMk id="13" creationId="{0DFB771E-90E2-B3B3-2521-F04B4A5FE937}"/>
          </ac:spMkLst>
        </pc:spChg>
        <pc:picChg chg="del">
          <ac:chgData name="Badri, Sreenivas" userId="0b43dccd-042e-4be0-871d-afa1d90d6a2e" providerId="ADAL" clId="{9A5067DB-24DA-42FA-A033-0BF819541D40}" dt="2025-09-25T19:49:24.392" v="0" actId="478"/>
          <ac:picMkLst>
            <pc:docMk/>
            <pc:sldMk cId="2352631271" sldId="307"/>
            <ac:picMk id="6" creationId="{17E7FD28-2D19-FA7C-8471-08F8D6314E99}"/>
          </ac:picMkLst>
        </pc:picChg>
        <pc:picChg chg="add mod">
          <ac:chgData name="Badri, Sreenivas" userId="0b43dccd-042e-4be0-871d-afa1d90d6a2e" providerId="ADAL" clId="{9A5067DB-24DA-42FA-A033-0BF819541D40}" dt="2025-09-25T19:52:37.849" v="11" actId="1076"/>
          <ac:picMkLst>
            <pc:docMk/>
            <pc:sldMk cId="2352631271" sldId="307"/>
            <ac:picMk id="7" creationId="{3DAE6498-10B4-DA61-431A-D63997AD9B50}"/>
          </ac:picMkLst>
        </pc:picChg>
        <pc:picChg chg="del">
          <ac:chgData name="Badri, Sreenivas" userId="0b43dccd-042e-4be0-871d-afa1d90d6a2e" providerId="ADAL" clId="{9A5067DB-24DA-42FA-A033-0BF819541D40}" dt="2025-09-25T19:49:25.825" v="1" actId="478"/>
          <ac:picMkLst>
            <pc:docMk/>
            <pc:sldMk cId="2352631271" sldId="307"/>
            <ac:picMk id="8" creationId="{2C81B2DD-DC2B-9312-3BFF-BE77AC7A7991}"/>
          </ac:picMkLst>
        </pc:picChg>
      </pc:sldChg>
    </pc:docChg>
  </pc:docChgLst>
  <pc:docChgLst>
    <pc:chgData name="Koepke, Joel" userId="S::joel.koepke@ercot.com::6b097325-5e81-4c01-80b4-bcdc200ff017" providerId="AD" clId="Web-{2568D2C1-58CB-4E2C-8693-5C749BBCF174}"/>
    <pc:docChg chg="modSld">
      <pc:chgData name="Koepke, Joel" userId="S::joel.koepke@ercot.com::6b097325-5e81-4c01-80b4-bcdc200ff017" providerId="AD" clId="Web-{2568D2C1-58CB-4E2C-8693-5C749BBCF174}" dt="2025-09-24T14:26:58.101" v="0" actId="20577"/>
      <pc:docMkLst>
        <pc:docMk/>
      </pc:docMkLst>
      <pc:sldChg chg="modSp">
        <pc:chgData name="Koepke, Joel" userId="S::joel.koepke@ercot.com::6b097325-5e81-4c01-80b4-bcdc200ff017" providerId="AD" clId="Web-{2568D2C1-58CB-4E2C-8693-5C749BBCF174}" dt="2025-09-24T14:26:58.101" v="0" actId="20577"/>
        <pc:sldMkLst>
          <pc:docMk/>
          <pc:sldMk cId="2352631271" sldId="307"/>
        </pc:sldMkLst>
        <pc:spChg chg="mod">
          <ac:chgData name="Koepke, Joel" userId="S::joel.koepke@ercot.com::6b097325-5e81-4c01-80b4-bcdc200ff017" providerId="AD" clId="Web-{2568D2C1-58CB-4E2C-8693-5C749BBCF174}" dt="2025-09-24T14:26:58.101" v="0" actId="20577"/>
          <ac:spMkLst>
            <pc:docMk/>
            <pc:sldMk cId="2352631271" sldId="307"/>
            <ac:spMk id="3" creationId="{F490A606-1AAA-6141-408A-BA18244D0B7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98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8463" y="695325"/>
            <a:ext cx="6188075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205">
              <a:defRPr/>
            </a:pPr>
            <a:fld id="{F62AC51D-6DAA-4455-8EA7-D54B64909A85}" type="slidenum">
              <a:rPr lang="en-US">
                <a:solidFill>
                  <a:prstClr val="black"/>
                </a:solidFill>
                <a:latin typeface="Calibri"/>
              </a:rPr>
              <a:pPr defTabSz="912205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A6C96A-7B88-09B1-746D-DCC7CFC7A8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2CF6F6D-2F4E-9E59-5318-DE6A7DE972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98463" y="695325"/>
            <a:ext cx="6188075" cy="34813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C5F3DE-3C94-228E-419E-8E340CF9DA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6B971C-9B6C-9CA9-51E9-1AD9953F54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205">
              <a:defRPr/>
            </a:pPr>
            <a:fld id="{F62AC51D-6DAA-4455-8EA7-D54B64909A85}" type="slidenum">
              <a:rPr lang="en-US">
                <a:solidFill>
                  <a:prstClr val="black"/>
                </a:solidFill>
                <a:latin typeface="Calibri"/>
              </a:rPr>
              <a:pPr defTabSz="912205">
                <a:defRPr/>
              </a:pPr>
              <a:t>14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0332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7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is.ercot.com/secure/data-products/data-product-details?id=np3-451-s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ercot.com/services/comm/mkt_notices/M-A071725-0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comm/mkt_notices/M-A073025-0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is.ercot.com/secure/data-products/data-product-details?id=np3-451-s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ercot.com/services/comm/mkt_notices/M-A073025-0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issues/SCR813#keydocs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0DC8D-A50E-8A61-7232-0A58B4476B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Full and Redacted Representations of RTC+B Model</a:t>
            </a:r>
          </a:p>
        </p:txBody>
      </p:sp>
    </p:spTree>
    <p:extLst>
      <p:ext uri="{BB962C8B-B14F-4D97-AF65-F5344CB8AC3E}">
        <p14:creationId xmlns:p14="http://schemas.microsoft.com/office/powerpoint/2010/main" val="3500262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E88BAC-BF48-9084-DAF9-CB91CC6320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9A86-5F34-3DBE-8EFA-C92FB75C7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Modeling Application Transition to CIM16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D62A20-E530-E099-B550-B9393149A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7113F5F-A87C-25E9-9E22-1378EEFB1C84}"/>
              </a:ext>
            </a:extLst>
          </p:cNvPr>
          <p:cNvSpPr txBox="1">
            <a:spLocks/>
          </p:cNvSpPr>
          <p:nvPr/>
        </p:nvSpPr>
        <p:spPr>
          <a:xfrm>
            <a:off x="406400" y="838200"/>
            <a:ext cx="11379200" cy="12953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CIM16 project updates ERCOT’s modeling application to create </a:t>
            </a:r>
            <a:r>
              <a:rPr kumimoji="0" lang="en-US" sz="3200" b="0" i="0" u="sng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native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CIM16-formatted models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EE85B26-1CA0-7EB4-4C34-4E784D925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5268232"/>
            <a:ext cx="10591800" cy="1169523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/>
              <a:t>To produce CIM16 models, the database of the modeling application must be modified to align with the CIM16 schema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577929-0D48-F0D4-1C68-5E7AD36305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245" y="2398157"/>
            <a:ext cx="3606800" cy="19995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EE9C201-AA69-08B1-6A98-DD0C0684B63C}"/>
              </a:ext>
            </a:extLst>
          </p:cNvPr>
          <p:cNvSpPr txBox="1"/>
          <p:nvPr/>
        </p:nvSpPr>
        <p:spPr>
          <a:xfrm>
            <a:off x="3912445" y="4363784"/>
            <a:ext cx="34385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Model format is dependent on the database structure/schema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101A0FA-DEDB-874E-31D6-1F034D0D57A2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2998045" y="4240401"/>
            <a:ext cx="914400" cy="4465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9D30AFE7-01A2-E3A3-9456-98936123DB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8245" y="2362200"/>
            <a:ext cx="3610451" cy="2001584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D3023CA-AB9B-6756-48FA-412A898DF08E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7350970" y="4240401"/>
            <a:ext cx="600075" cy="4465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0DAB007-D6AF-903D-B8F5-C2A98B3B2AF8}"/>
              </a:ext>
            </a:extLst>
          </p:cNvPr>
          <p:cNvSpPr txBox="1"/>
          <p:nvPr/>
        </p:nvSpPr>
        <p:spPr>
          <a:xfrm>
            <a:off x="1447800" y="4359361"/>
            <a:ext cx="891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Current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825FD36-DC32-36D7-A1FB-8FB859BC28A1}"/>
              </a:ext>
            </a:extLst>
          </p:cNvPr>
          <p:cNvSpPr txBox="1"/>
          <p:nvPr/>
        </p:nvSpPr>
        <p:spPr>
          <a:xfrm>
            <a:off x="7447986" y="4288191"/>
            <a:ext cx="18841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After project completion</a:t>
            </a:r>
          </a:p>
        </p:txBody>
      </p:sp>
    </p:spTree>
    <p:extLst>
      <p:ext uri="{BB962C8B-B14F-4D97-AF65-F5344CB8AC3E}">
        <p14:creationId xmlns:p14="http://schemas.microsoft.com/office/powerpoint/2010/main" val="412890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C5BCF5-72B7-4117-CC48-0602C58987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5200FB6-79A9-60B0-7A88-2E479C510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212" y="2193386"/>
            <a:ext cx="9729788" cy="34175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2EFD8B6-B9FC-E52B-40EB-77F33A378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CIM-Related Inputs/Outputs of the Modeling Application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3B2C4-FD74-274E-7A88-478F0560E8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1D89C1-F3FD-91E7-9C54-D6098F0BE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2"/>
            <a:ext cx="11379200" cy="97418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/>
              <a:t>The modeling database schema impacts numerous modeling processes and data artifacts</a:t>
            </a:r>
          </a:p>
        </p:txBody>
      </p:sp>
    </p:spTree>
    <p:extLst>
      <p:ext uri="{BB962C8B-B14F-4D97-AF65-F5344CB8AC3E}">
        <p14:creationId xmlns:p14="http://schemas.microsoft.com/office/powerpoint/2010/main" val="335504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046241-CCB7-A120-E58B-0F12715874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08DE84E-D307-F17B-91D7-6830EF53E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997" y="2193386"/>
            <a:ext cx="9811226" cy="344614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0C3784F-E108-EBA2-FE0E-EBF1B1622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CIM-Related Inputs/Outputs of the Modeling Application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ADBF3D-FBCA-DFA4-11BD-FD7FFB237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C9D340A-9DB1-A0B0-4FA8-E1FC99B32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2"/>
            <a:ext cx="11379200" cy="97418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/>
              <a:t>Changing the database schema requires modification to submission processes and will affect model artifacts</a:t>
            </a:r>
          </a:p>
        </p:txBody>
      </p:sp>
    </p:spTree>
    <p:extLst>
      <p:ext uri="{BB962C8B-B14F-4D97-AF65-F5344CB8AC3E}">
        <p14:creationId xmlns:p14="http://schemas.microsoft.com/office/powerpoint/2010/main" val="1492782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575588-BD95-C840-B19A-350A37BBED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E6282-BA92-9B6C-2557-69588708B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9D48E-1EFD-60F4-BDD6-6B3300C84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891378"/>
            <a:ext cx="10871200" cy="5280822"/>
          </a:xfrm>
        </p:spPr>
        <p:txBody>
          <a:bodyPr>
            <a:normAutofit fontScale="77500" lnSpcReduction="20000"/>
          </a:bodyPr>
          <a:lstStyle/>
          <a:p>
            <a:r>
              <a:rPr lang="en-US" b="1"/>
              <a:t>Q3 2025</a:t>
            </a:r>
          </a:p>
          <a:p>
            <a:pPr lvl="1"/>
            <a:r>
              <a:rPr lang="en-US"/>
              <a:t>Vendor handoff of repeatable database conversion process</a:t>
            </a:r>
          </a:p>
          <a:p>
            <a:pPr lvl="1"/>
            <a:r>
              <a:rPr lang="en-US"/>
              <a:t>ERCOT verification of conversion scripts</a:t>
            </a:r>
          </a:p>
          <a:p>
            <a:r>
              <a:rPr lang="en-US" b="1"/>
              <a:t>Q4 2025</a:t>
            </a:r>
          </a:p>
          <a:p>
            <a:pPr lvl="1"/>
            <a:r>
              <a:rPr lang="en-US"/>
              <a:t>Vendor begins work on SCR813 functionality</a:t>
            </a:r>
          </a:p>
          <a:p>
            <a:pPr lvl="1"/>
            <a:r>
              <a:rPr lang="en-US"/>
              <a:t>ERCOT verification of modeling application</a:t>
            </a:r>
          </a:p>
          <a:p>
            <a:pPr lvl="1"/>
            <a:r>
              <a:rPr lang="en-US" u="sng">
                <a:solidFill>
                  <a:schemeClr val="accent1"/>
                </a:solidFill>
              </a:rPr>
              <a:t>ERCOT produces first native CIM16 models and incremental files</a:t>
            </a:r>
          </a:p>
          <a:p>
            <a:r>
              <a:rPr lang="en-US" b="1"/>
              <a:t>Q1 2026</a:t>
            </a:r>
          </a:p>
          <a:p>
            <a:pPr lvl="1"/>
            <a:r>
              <a:rPr lang="en-US"/>
              <a:t>ERCOT verification of SCR813 changes</a:t>
            </a:r>
          </a:p>
          <a:p>
            <a:pPr lvl="1"/>
            <a:r>
              <a:rPr lang="en-US"/>
              <a:t>ERCOT updates modeling templates, validation rules, and reports</a:t>
            </a:r>
          </a:p>
          <a:p>
            <a:r>
              <a:rPr lang="en-US" b="1"/>
              <a:t>Q4 2026</a:t>
            </a:r>
          </a:p>
          <a:p>
            <a:pPr lvl="1"/>
            <a:r>
              <a:rPr lang="en-US"/>
              <a:t>Test modeling application (MOTE) with CIM16 changes made available</a:t>
            </a:r>
          </a:p>
          <a:p>
            <a:pPr lvl="1"/>
            <a:r>
              <a:rPr lang="en-US" u="sng">
                <a:solidFill>
                  <a:schemeClr val="accent1"/>
                </a:solidFill>
              </a:rPr>
              <a:t>ERCOT to provide TSP training</a:t>
            </a:r>
            <a:r>
              <a:rPr lang="en-US"/>
              <a:t> covering:</a:t>
            </a:r>
          </a:p>
          <a:p>
            <a:pPr lvl="2"/>
            <a:r>
              <a:rPr lang="en-US"/>
              <a:t>Changes to modeling processes due to schema changes</a:t>
            </a:r>
          </a:p>
          <a:p>
            <a:pPr lvl="2"/>
            <a:r>
              <a:rPr lang="en-US"/>
              <a:t>Changes to submission process due to SCR813</a:t>
            </a:r>
          </a:p>
          <a:p>
            <a:r>
              <a:rPr lang="en-US" b="1"/>
              <a:t>Q1 2027</a:t>
            </a:r>
          </a:p>
          <a:p>
            <a:pPr lvl="1"/>
            <a:r>
              <a:rPr lang="en-US" u="sng">
                <a:solidFill>
                  <a:schemeClr val="accent1"/>
                </a:solidFill>
              </a:rPr>
              <a:t>Cutover to CIM16 system</a:t>
            </a:r>
          </a:p>
          <a:p>
            <a:pPr lvl="1"/>
            <a:r>
              <a:rPr lang="en-US" u="sng">
                <a:solidFill>
                  <a:schemeClr val="accent1"/>
                </a:solidFill>
              </a:rPr>
              <a:t>ERCOT only produces CIM16 models</a:t>
            </a:r>
            <a:r>
              <a:rPr lang="en-US"/>
              <a:t>; no CIM10 models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2D7F1-A2B1-14F3-3393-260BEF8CCF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6224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273C81-248B-7682-4E09-6998C33329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C3DB7A-F2F4-D329-6536-995137079A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A61D47D-53F3-EDA0-376C-87CBC0876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and Redacted Representations of CIM16 Models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320B75-E040-0DF9-046F-94C7C71AB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1"/>
            <a:ext cx="11734800" cy="1371599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/>
              <a:t>ERCOT has posted full and redacted CIM16 representations of the multiple models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0F0E6A8E-F7D6-1180-3533-1F49801DBF38}"/>
              </a:ext>
            </a:extLst>
          </p:cNvPr>
          <p:cNvSpPr txBox="1">
            <a:spLocks/>
          </p:cNvSpPr>
          <p:nvPr/>
        </p:nvSpPr>
        <p:spPr>
          <a:xfrm>
            <a:off x="355600" y="2743200"/>
            <a:ext cx="11379200" cy="3276599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Redacted model is posted to a new MIS location: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3"/>
              </a:rPr>
              <a:t>Preview of Modified Redacted CIM Network Model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Full model for TSPs is posted in the NMMS Citrix Postings location:</a:t>
            </a:r>
          </a:p>
          <a:p>
            <a:pPr lvl="1"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Located in the </a:t>
            </a:r>
            <a:r>
              <a:rPr lang="en-US" i="1" dirty="0"/>
              <a:t>ECEII_NMMS_CIM16_MODELS_PREVIEW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folder</a:t>
            </a:r>
          </a:p>
          <a:p>
            <a:pPr>
              <a:defRPr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Future workshops will be announced via Market Notice, TWG, and NDSWG</a:t>
            </a:r>
            <a:endParaRPr kumimoji="0" lang="en-US" b="0" i="1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18A2DE-73C7-3DAB-DB28-76D260D1E15E}"/>
              </a:ext>
            </a:extLst>
          </p:cNvPr>
          <p:cNvSpPr txBox="1"/>
          <p:nvPr/>
        </p:nvSpPr>
        <p:spPr>
          <a:xfrm>
            <a:off x="5867400" y="6200001"/>
            <a:ext cx="6324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4"/>
              </a:rPr>
              <a:t>https://www.ercot.com/services/comm/mkt_notices/M-A071725-02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0499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355936-7C09-2B0B-AB8B-6395485B0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Model Changes to Support RTC+B Effort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8731F47-6BED-77E2-E5BD-29E905335261}"/>
              </a:ext>
            </a:extLst>
          </p:cNvPr>
          <p:cNvSpPr txBox="1">
            <a:spLocks/>
          </p:cNvSpPr>
          <p:nvPr/>
        </p:nvSpPr>
        <p:spPr>
          <a:xfrm>
            <a:off x="406400" y="815178"/>
            <a:ext cx="11277600" cy="116270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dirty="0"/>
              <a:t>Energy Storage Resources will transition from a “combo” to “single” model representation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76A39F96-E2A3-D9F4-9CB4-99EB510BEAD3}"/>
              </a:ext>
            </a:extLst>
          </p:cNvPr>
          <p:cNvGrpSpPr/>
          <p:nvPr/>
        </p:nvGrpSpPr>
        <p:grpSpPr>
          <a:xfrm>
            <a:off x="3048000" y="1978057"/>
            <a:ext cx="3542239" cy="2212943"/>
            <a:chOff x="4495800" y="1862804"/>
            <a:chExt cx="3542239" cy="2212943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5FCD9A0-D607-38B6-9E53-427E2D145468}"/>
                </a:ext>
              </a:extLst>
            </p:cNvPr>
            <p:cNvSpPr/>
            <p:nvPr/>
          </p:nvSpPr>
          <p:spPr>
            <a:xfrm>
              <a:off x="4495800" y="1862804"/>
              <a:ext cx="3542239" cy="2212943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EFC973D8-11E2-36D4-98D8-D95A58E19916}"/>
                </a:ext>
              </a:extLst>
            </p:cNvPr>
            <p:cNvGrpSpPr/>
            <p:nvPr/>
          </p:nvGrpSpPr>
          <p:grpSpPr>
            <a:xfrm>
              <a:off x="4747969" y="2024694"/>
              <a:ext cx="1096690" cy="1918756"/>
              <a:chOff x="7086600" y="1066800"/>
              <a:chExt cx="1219200" cy="2222500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7589657B-EAAE-11F8-6816-27185E7C9E73}"/>
                  </a:ext>
                </a:extLst>
              </p:cNvPr>
              <p:cNvSpPr/>
              <p:nvPr/>
            </p:nvSpPr>
            <p:spPr>
              <a:xfrm>
                <a:off x="7086600" y="1066800"/>
                <a:ext cx="1219200" cy="2209800"/>
              </a:xfrm>
              <a:prstGeom prst="rect">
                <a:avLst/>
              </a:prstGeom>
              <a:solidFill>
                <a:schemeClr val="bg2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6" name="Content Placeholder 5">
                <a:extLst>
                  <a:ext uri="{FF2B5EF4-FFF2-40B4-BE49-F238E27FC236}">
                    <a16:creationId xmlns:a16="http://schemas.microsoft.com/office/drawing/2014/main" id="{25C783E0-B269-478B-9A73-BD4C5ABDB0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15200" y="1524000"/>
                <a:ext cx="762000" cy="1765300"/>
              </a:xfrm>
              <a:prstGeom prst="rect">
                <a:avLst/>
              </a:prstGeom>
            </p:spPr>
          </p:pic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80448E3-211A-558C-956A-03529A823A59}"/>
                  </a:ext>
                </a:extLst>
              </p:cNvPr>
              <p:cNvSpPr txBox="1"/>
              <p:nvPr/>
            </p:nvSpPr>
            <p:spPr>
              <a:xfrm>
                <a:off x="7162800" y="1126938"/>
                <a:ext cx="1066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Model</a:t>
                </a:r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9868FAA-045E-E442-9EA5-644542EDBEB8}"/>
                </a:ext>
              </a:extLst>
            </p:cNvPr>
            <p:cNvGrpSpPr/>
            <p:nvPr/>
          </p:nvGrpSpPr>
          <p:grpSpPr>
            <a:xfrm>
              <a:off x="6667177" y="2014034"/>
              <a:ext cx="1370862" cy="1918756"/>
              <a:chOff x="9296400" y="1091184"/>
              <a:chExt cx="1524000" cy="2222500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0CD5A921-1865-3A8E-AE3A-B161151C3F72}"/>
                  </a:ext>
                </a:extLst>
              </p:cNvPr>
              <p:cNvSpPr/>
              <p:nvPr/>
            </p:nvSpPr>
            <p:spPr>
              <a:xfrm>
                <a:off x="9433560" y="1091184"/>
                <a:ext cx="1219200" cy="2209800"/>
              </a:xfrm>
              <a:prstGeom prst="rect">
                <a:avLst/>
              </a:prstGeom>
              <a:solidFill>
                <a:schemeClr val="bg2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3" name="Content Placeholder 5">
                <a:extLst>
                  <a:ext uri="{FF2B5EF4-FFF2-40B4-BE49-F238E27FC236}">
                    <a16:creationId xmlns:a16="http://schemas.microsoft.com/office/drawing/2014/main" id="{B30CD361-AF79-CB2D-831E-3EA7A4A394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662160" y="1548384"/>
                <a:ext cx="762000" cy="1765300"/>
              </a:xfrm>
              <a:prstGeom prst="rect">
                <a:avLst/>
              </a:prstGeom>
            </p:spPr>
          </p:pic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42978F2-A5EB-D243-78A8-2A3D7D45565C}"/>
                  </a:ext>
                </a:extLst>
              </p:cNvPr>
              <p:cNvSpPr txBox="1"/>
              <p:nvPr/>
            </p:nvSpPr>
            <p:spPr>
              <a:xfrm>
                <a:off x="9296400" y="1151322"/>
                <a:ext cx="1524000" cy="392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/>
                  <a:t>EMS/MMS</a:t>
                </a:r>
              </a:p>
            </p:txBody>
          </p:sp>
        </p:grpSp>
        <p:sp>
          <p:nvSpPr>
            <p:cNvPr id="27" name="Arrow: Right 26">
              <a:extLst>
                <a:ext uri="{FF2B5EF4-FFF2-40B4-BE49-F238E27FC236}">
                  <a16:creationId xmlns:a16="http://schemas.microsoft.com/office/drawing/2014/main" id="{1329C893-7361-359E-DC16-28FC90F717FC}"/>
                </a:ext>
              </a:extLst>
            </p:cNvPr>
            <p:cNvSpPr/>
            <p:nvPr/>
          </p:nvSpPr>
          <p:spPr>
            <a:xfrm>
              <a:off x="5957070" y="2834152"/>
              <a:ext cx="753974" cy="328930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C9DA96F-C73D-2C8B-1C74-5D7B8C141231}"/>
              </a:ext>
            </a:extLst>
          </p:cNvPr>
          <p:cNvGrpSpPr/>
          <p:nvPr/>
        </p:nvGrpSpPr>
        <p:grpSpPr>
          <a:xfrm>
            <a:off x="6781800" y="4280630"/>
            <a:ext cx="3603760" cy="2075625"/>
            <a:chOff x="8534400" y="4280630"/>
            <a:chExt cx="3603760" cy="2075625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60C00A8-460F-C82B-68C4-F29750F6006B}"/>
                </a:ext>
              </a:extLst>
            </p:cNvPr>
            <p:cNvSpPr/>
            <p:nvPr/>
          </p:nvSpPr>
          <p:spPr>
            <a:xfrm>
              <a:off x="8534400" y="4280630"/>
              <a:ext cx="3554992" cy="2075625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F7CC203D-5F6E-71E2-4478-33682F5D8BB1}"/>
                </a:ext>
              </a:extLst>
            </p:cNvPr>
            <p:cNvGrpSpPr/>
            <p:nvPr/>
          </p:nvGrpSpPr>
          <p:grpSpPr>
            <a:xfrm>
              <a:off x="8693407" y="4425810"/>
              <a:ext cx="1148251" cy="1812067"/>
              <a:chOff x="7086600" y="1066800"/>
              <a:chExt cx="1219200" cy="2209800"/>
            </a:xfrm>
          </p:grpSpPr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ECEEE229-66E8-96A8-03A2-DE7CFD1B3D75}"/>
                  </a:ext>
                </a:extLst>
              </p:cNvPr>
              <p:cNvSpPr/>
              <p:nvPr/>
            </p:nvSpPr>
            <p:spPr>
              <a:xfrm>
                <a:off x="7086600" y="1066800"/>
                <a:ext cx="1219200" cy="2209800"/>
              </a:xfrm>
              <a:prstGeom prst="rect">
                <a:avLst/>
              </a:prstGeom>
              <a:solidFill>
                <a:schemeClr val="bg2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10B7C653-5971-A251-5F9B-1008BB3F45E2}"/>
                  </a:ext>
                </a:extLst>
              </p:cNvPr>
              <p:cNvSpPr txBox="1"/>
              <p:nvPr/>
            </p:nvSpPr>
            <p:spPr>
              <a:xfrm>
                <a:off x="7162800" y="1126938"/>
                <a:ext cx="1066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Model</a:t>
                </a: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3FA9CCC6-DC00-B64A-E3DF-B03BD0A540BC}"/>
                </a:ext>
              </a:extLst>
            </p:cNvPr>
            <p:cNvGrpSpPr/>
            <p:nvPr/>
          </p:nvGrpSpPr>
          <p:grpSpPr>
            <a:xfrm>
              <a:off x="10702846" y="4414554"/>
              <a:ext cx="1435314" cy="1823323"/>
              <a:chOff x="9296400" y="1091184"/>
              <a:chExt cx="1524000" cy="2209800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E2E34D6D-D91C-3699-5210-88D7F3F569C1}"/>
                  </a:ext>
                </a:extLst>
              </p:cNvPr>
              <p:cNvSpPr/>
              <p:nvPr/>
            </p:nvSpPr>
            <p:spPr>
              <a:xfrm>
                <a:off x="9433560" y="1091184"/>
                <a:ext cx="1219200" cy="2209800"/>
              </a:xfrm>
              <a:prstGeom prst="rect">
                <a:avLst/>
              </a:prstGeom>
              <a:solidFill>
                <a:schemeClr val="bg2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07A064F5-1ACD-CBF2-2AA3-E6BE9E1DF85F}"/>
                  </a:ext>
                </a:extLst>
              </p:cNvPr>
              <p:cNvSpPr txBox="1"/>
              <p:nvPr/>
            </p:nvSpPr>
            <p:spPr>
              <a:xfrm>
                <a:off x="9296400" y="1151322"/>
                <a:ext cx="1524000" cy="410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/>
                  <a:t>EMS/MMS</a:t>
                </a:r>
              </a:p>
            </p:txBody>
          </p:sp>
        </p:grpSp>
        <p:sp>
          <p:nvSpPr>
            <p:cNvPr id="44" name="Arrow: Right 43">
              <a:extLst>
                <a:ext uri="{FF2B5EF4-FFF2-40B4-BE49-F238E27FC236}">
                  <a16:creationId xmlns:a16="http://schemas.microsoft.com/office/drawing/2014/main" id="{8113D47E-00DD-FB3C-18D2-B9A5E090FDE9}"/>
                </a:ext>
              </a:extLst>
            </p:cNvPr>
            <p:cNvSpPr/>
            <p:nvPr/>
          </p:nvSpPr>
          <p:spPr>
            <a:xfrm>
              <a:off x="9959353" y="5216466"/>
              <a:ext cx="789423" cy="347300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93535C30-86AC-5340-4AD9-6F8187101E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962920" y="5007136"/>
              <a:ext cx="601038" cy="89308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4C1BDEF0-A8FC-37B4-8C1C-0D4C83351D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105631" y="4981803"/>
              <a:ext cx="601038" cy="91842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6" name="Arc 55">
            <a:extLst>
              <a:ext uri="{FF2B5EF4-FFF2-40B4-BE49-F238E27FC236}">
                <a16:creationId xmlns:a16="http://schemas.microsoft.com/office/drawing/2014/main" id="{35B45144-72D2-5E7E-D5CC-5A26AC985625}"/>
              </a:ext>
            </a:extLst>
          </p:cNvPr>
          <p:cNvSpPr/>
          <p:nvPr/>
        </p:nvSpPr>
        <p:spPr>
          <a:xfrm rot="4992964" flipV="1">
            <a:off x="5586559" y="3114484"/>
            <a:ext cx="2059370" cy="2094276"/>
          </a:xfrm>
          <a:prstGeom prst="arc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FC75EFA-7AD1-DDFF-DB35-EE3FB30BF982}"/>
              </a:ext>
            </a:extLst>
          </p:cNvPr>
          <p:cNvSpPr txBox="1"/>
          <p:nvPr/>
        </p:nvSpPr>
        <p:spPr>
          <a:xfrm>
            <a:off x="609600" y="1928336"/>
            <a:ext cx="23956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/>
              <a:t>All ERCOT systems currently represent an ESR as a load/generator pair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F1DFB92-C160-71AA-74A5-5E9D4AC93AF7}"/>
              </a:ext>
            </a:extLst>
          </p:cNvPr>
          <p:cNvSpPr txBox="1"/>
          <p:nvPr/>
        </p:nvSpPr>
        <p:spPr>
          <a:xfrm>
            <a:off x="4148461" y="5662136"/>
            <a:ext cx="26357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/>
              <a:t>Post-RTC+B go-live, all core systems will utilize the single-model representation for ESRs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8B27709-1F80-C533-1575-D22524BA9F0C}"/>
              </a:ext>
            </a:extLst>
          </p:cNvPr>
          <p:cNvSpPr txBox="1"/>
          <p:nvPr/>
        </p:nvSpPr>
        <p:spPr>
          <a:xfrm>
            <a:off x="7240625" y="2867647"/>
            <a:ext cx="3677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>
                <a:solidFill>
                  <a:srgbClr val="FF0000"/>
                </a:solidFill>
              </a:rPr>
              <a:t>Key Change: Battery identifiers will change during this transition.  (ex: UNIT1 -&gt; ESR1)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B1F8D9B-D7AE-353C-BF82-2C56699FEC11}"/>
              </a:ext>
            </a:extLst>
          </p:cNvPr>
          <p:cNvSpPr/>
          <p:nvPr/>
        </p:nvSpPr>
        <p:spPr>
          <a:xfrm>
            <a:off x="5519182" y="3282984"/>
            <a:ext cx="735568" cy="725074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E3826EA5-26C9-C988-F9FB-5A138E95E527}"/>
              </a:ext>
            </a:extLst>
          </p:cNvPr>
          <p:cNvSpPr/>
          <p:nvPr/>
        </p:nvSpPr>
        <p:spPr>
          <a:xfrm>
            <a:off x="9285765" y="4962052"/>
            <a:ext cx="735568" cy="1057748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B5AA0B10-9840-26FD-D911-EEC6E79E4E23}"/>
              </a:ext>
            </a:extLst>
          </p:cNvPr>
          <p:cNvCxnSpPr>
            <a:cxnSpLocks/>
          </p:cNvCxnSpPr>
          <p:nvPr/>
        </p:nvCxnSpPr>
        <p:spPr>
          <a:xfrm flipV="1">
            <a:off x="6324600" y="3232167"/>
            <a:ext cx="1066800" cy="439518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A36AECF-7E8B-A050-D9BD-A3706A8761EE}"/>
              </a:ext>
            </a:extLst>
          </p:cNvPr>
          <p:cNvCxnSpPr>
            <a:cxnSpLocks/>
          </p:cNvCxnSpPr>
          <p:nvPr/>
        </p:nvCxnSpPr>
        <p:spPr>
          <a:xfrm flipH="1" flipV="1">
            <a:off x="8839200" y="3429000"/>
            <a:ext cx="533400" cy="1433003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6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 animBg="1"/>
      <p:bldP spid="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E2F9-D11E-D3DD-8F64-371EE0DA3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TSPs Must Adjust to New ESR Names in Telemetry “Echo Points”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73186-201D-1FB8-EFC9-A11B8195B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AE6498-10B4-DA61-431A-D63997AD9B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200" y="1038524"/>
            <a:ext cx="10800000" cy="47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631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and Redacted Representations of RTC+B Model Posted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762000"/>
            <a:ext cx="11734800" cy="1371599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/>
              <a:t>45-day-ahead models will transition to new battery representation in October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36FEA6-56AB-5864-AB90-94C1CA640AC6}"/>
              </a:ext>
            </a:extLst>
          </p:cNvPr>
          <p:cNvSpPr txBox="1"/>
          <p:nvPr/>
        </p:nvSpPr>
        <p:spPr>
          <a:xfrm>
            <a:off x="5867400" y="6200001"/>
            <a:ext cx="6324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600" dirty="0">
                <a:hlinkClick r:id="rId3"/>
              </a:rPr>
              <a:t>https://www.ercot.com/services/comm/mkt_notices/M-A073025-02</a:t>
            </a:r>
            <a:endParaRPr lang="en-US" sz="1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B6377E-BD5E-BD9F-2CEB-B374E807B8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600" y="2041139"/>
            <a:ext cx="9019048" cy="41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Full and Redacted Representations of RTC+B Model Posted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762000"/>
            <a:ext cx="11734800" cy="1371599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/>
              <a:t>ERCOT has posted full and redacted RTC+B representations of the September ML1 model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B7905F55-6CCF-B2DF-5B33-0043B87AFB45}"/>
              </a:ext>
            </a:extLst>
          </p:cNvPr>
          <p:cNvSpPr txBox="1">
            <a:spLocks/>
          </p:cNvSpPr>
          <p:nvPr/>
        </p:nvSpPr>
        <p:spPr>
          <a:xfrm>
            <a:off x="355600" y="2286000"/>
            <a:ext cx="11379200" cy="3733799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Redacted model is posted to a new MIS location: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3"/>
              </a:rPr>
              <a:t>Preview of Modified Redacted CIM Network Model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Full model for TSPs is posted in the NMMS Citrix Postings location: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400" b="0" i="1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Located in the </a:t>
            </a:r>
            <a:r>
              <a:rPr kumimoji="0" lang="en-US" sz="2400" b="0" i="1" u="none" strike="noStrike" kern="1200" cap="none" spc="0" normalizeH="0" baseline="0" noProof="0" err="1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ECEII_NMMS_RTC_Preview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folder</a:t>
            </a:r>
            <a:endParaRPr kumimoji="0" lang="en-US" sz="2400" b="0" i="1" u="none" strike="noStrike" kern="1200" cap="none" spc="0" normalizeH="0" baseline="0" noProof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Key changes related to Energy Storage Resources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400" b="0" i="1" u="none" strike="noStrike" kern="1200" cap="none" spc="0" normalizeH="0" baseline="0" noProof="0" err="1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BatteryGeneratingUnit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(BGU) instances have replaced the </a:t>
            </a:r>
            <a:r>
              <a:rPr kumimoji="0" lang="en-US" sz="2400" b="0" i="1" u="none" strike="noStrike" kern="1200" cap="none" spc="0" normalizeH="0" baseline="0" noProof="0" err="1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HydroGeneratingUnit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+ </a:t>
            </a:r>
            <a:r>
              <a:rPr kumimoji="0" lang="en-US" sz="2400" b="0" i="1" u="none" strike="noStrike" kern="1200" cap="none" spc="0" normalizeH="0" baseline="0" noProof="0" err="1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ControllableLoadResource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pairs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Names of BGU instances have changed (ex: UNIT1 -&gt; ESR1)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36FEA6-56AB-5864-AB90-94C1CA640AC6}"/>
              </a:ext>
            </a:extLst>
          </p:cNvPr>
          <p:cNvSpPr txBox="1"/>
          <p:nvPr/>
        </p:nvSpPr>
        <p:spPr>
          <a:xfrm>
            <a:off x="5867400" y="6200001"/>
            <a:ext cx="6324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4"/>
              </a:rPr>
              <a:t>https://www.ercot.com/services/comm/mkt_notices/M-A073025-01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6919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BD0CF-DF69-AE20-B112-F90A485A5C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ERCOT CIM16 Project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9202A5-CF16-7D18-5ADF-78D6C44CD0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0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1EF21-CE8D-8E1F-3CB3-106C6ED57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ERCOT’s “CIM16 + SCR813”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F4659-AF11-4219-F289-5E037292A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119982"/>
            <a:ext cx="11379200" cy="1295399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/>
              <a:t>In 2023, ERCOT initiated the “NMMS IMM Schema Upgrade to CIM16” project</a:t>
            </a:r>
            <a:endParaRPr lang="en-US" sz="360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95A535-01FD-CED5-E2CF-14276696F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DED4A58-4781-C0AD-F4D5-9C9C55F0C544}"/>
              </a:ext>
            </a:extLst>
          </p:cNvPr>
          <p:cNvSpPr txBox="1">
            <a:spLocks/>
          </p:cNvSpPr>
          <p:nvPr/>
        </p:nvSpPr>
        <p:spPr>
          <a:xfrm>
            <a:off x="990600" y="3200401"/>
            <a:ext cx="9918700" cy="2590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Two main scope items:</a:t>
            </a:r>
          </a:p>
          <a:p>
            <a:pPr marL="91440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Update of ERCOT’s modeling application to support </a:t>
            </a:r>
            <a:r>
              <a:rPr kumimoji="0" lang="en-US" sz="2800" b="0" i="0" u="sng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CIM16-formatted model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creation</a:t>
            </a:r>
          </a:p>
          <a:p>
            <a:pPr marL="91440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Implementation of </a:t>
            </a:r>
            <a:r>
              <a:rPr kumimoji="0" lang="en-US" sz="2800" b="0" i="0" u="sng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System Change Request (SCR) 813</a:t>
            </a:r>
          </a:p>
        </p:txBody>
      </p:sp>
    </p:spTree>
    <p:extLst>
      <p:ext uri="{BB962C8B-B14F-4D97-AF65-F5344CB8AC3E}">
        <p14:creationId xmlns:p14="http://schemas.microsoft.com/office/powerpoint/2010/main" val="2167748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ADDDB-3212-D76C-ACB5-BC627B301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455400" cy="518318"/>
          </a:xfrm>
        </p:spPr>
        <p:txBody>
          <a:bodyPr/>
          <a:lstStyle/>
          <a:p>
            <a:r>
              <a:rPr lang="en-US"/>
              <a:t>SCR813 - NMMS Jointly-Rated Equipment Coordination Confirmation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D1DAE02-ED07-B117-D3AF-6D771347AA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5059" y="2590800"/>
            <a:ext cx="9780952" cy="2371429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913BD-F710-2645-5BCF-F0B056542E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8B78CD-954F-BC3B-D4CD-270BD5C1EEFB}"/>
              </a:ext>
            </a:extLst>
          </p:cNvPr>
          <p:cNvSpPr txBox="1"/>
          <p:nvPr/>
        </p:nvSpPr>
        <p:spPr>
          <a:xfrm>
            <a:off x="10807700" y="6029029"/>
            <a:ext cx="1143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3"/>
              </a:rPr>
              <a:t>SCR813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B192576-F369-7ED1-1EBD-9450380CFB58}"/>
              </a:ext>
            </a:extLst>
          </p:cNvPr>
          <p:cNvSpPr txBox="1">
            <a:spLocks/>
          </p:cNvSpPr>
          <p:nvPr/>
        </p:nvSpPr>
        <p:spPr>
          <a:xfrm>
            <a:off x="1524000" y="5142926"/>
            <a:ext cx="8852876" cy="107076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Adds an additional step to TSP model change submission process requiring confirmation of coordination between associated companies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BD6E6C3-5A01-A175-D18D-039069B49051}"/>
              </a:ext>
            </a:extLst>
          </p:cNvPr>
          <p:cNvSpPr txBox="1">
            <a:spLocks/>
          </p:cNvSpPr>
          <p:nvPr/>
        </p:nvSpPr>
        <p:spPr>
          <a:xfrm>
            <a:off x="335935" y="1354212"/>
            <a:ext cx="11379200" cy="9571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SCR813 modifies ERCOT’s modeling application to increase awareness of submissions affecting jointly-rated equipment</a:t>
            </a:r>
          </a:p>
        </p:txBody>
      </p:sp>
    </p:spTree>
    <p:extLst>
      <p:ext uri="{BB962C8B-B14F-4D97-AF65-F5344CB8AC3E}">
        <p14:creationId xmlns:p14="http://schemas.microsoft.com/office/powerpoint/2010/main" val="444858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37BF4F-2865-290B-6D98-DB66A6F78A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C66A10-F469-F90E-7EB0-68698884D1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724" y="2111666"/>
            <a:ext cx="9738551" cy="345890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235E8D9-AE8A-A4D3-EAC4-231CCC9A3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Inputs and Outputs of the Modeling Application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94BD71-CA27-B0A1-9CC2-D16F86BF1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B7A2B9F-ACF7-9583-1826-8EBD869BC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2"/>
            <a:ext cx="11379200" cy="97418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/>
              <a:t>ERCOT’s modeling application accepts model change submissions and creates updated models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1C98B3-D207-60C3-D708-A7A09CE3C002}"/>
              </a:ext>
            </a:extLst>
          </p:cNvPr>
          <p:cNvSpPr txBox="1"/>
          <p:nvPr/>
        </p:nvSpPr>
        <p:spPr>
          <a:xfrm>
            <a:off x="1226724" y="5056050"/>
            <a:ext cx="34385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TSPs submit model changes…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889E42-A199-3289-F250-7CFBA9962682}"/>
              </a:ext>
            </a:extLst>
          </p:cNvPr>
          <p:cNvSpPr txBox="1"/>
          <p:nvPr/>
        </p:nvSpPr>
        <p:spPr>
          <a:xfrm>
            <a:off x="6628480" y="5625884"/>
            <a:ext cx="34385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…ERCOT produces models.</a:t>
            </a:r>
          </a:p>
        </p:txBody>
      </p:sp>
    </p:spTree>
    <p:extLst>
      <p:ext uri="{BB962C8B-B14F-4D97-AF65-F5344CB8AC3E}">
        <p14:creationId xmlns:p14="http://schemas.microsoft.com/office/powerpoint/2010/main" val="29795556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</TotalTime>
  <Words>673</Words>
  <Application>Microsoft Office PowerPoint</Application>
  <PresentationFormat>Widescreen</PresentationFormat>
  <Paragraphs>91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1_Custom Design</vt:lpstr>
      <vt:lpstr>Office Theme</vt:lpstr>
      <vt:lpstr>Full and Redacted Representations of RTC+B Model</vt:lpstr>
      <vt:lpstr>Key Model Changes to Support RTC+B Effort</vt:lpstr>
      <vt:lpstr>TSPs Must Adjust to New ESR Names in Telemetry “Echo Points”</vt:lpstr>
      <vt:lpstr>Full and Redacted Representations of RTC+B Model Posted</vt:lpstr>
      <vt:lpstr>Full and Redacted Representations of RTC+B Model Posted</vt:lpstr>
      <vt:lpstr>ERCOT CIM16 Project</vt:lpstr>
      <vt:lpstr>ERCOT’s “CIM16 + SCR813” Project</vt:lpstr>
      <vt:lpstr>SCR813 - NMMS Jointly-Rated Equipment Coordination Confirmation</vt:lpstr>
      <vt:lpstr>Inputs and Outputs of the Modeling Application</vt:lpstr>
      <vt:lpstr>Modeling Application Transition to CIM16</vt:lpstr>
      <vt:lpstr>CIM-Related Inputs/Outputs of the Modeling Application</vt:lpstr>
      <vt:lpstr>CIM-Related Inputs/Outputs of the Modeling Application</vt:lpstr>
      <vt:lpstr>Project Schedule</vt:lpstr>
      <vt:lpstr>Full and Redacted Representations of CIM16 Models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46</cp:revision>
  <cp:lastPrinted>2016-01-21T20:53:15Z</cp:lastPrinted>
  <dcterms:created xsi:type="dcterms:W3CDTF">2016-01-21T15:20:31Z</dcterms:created>
  <dcterms:modified xsi:type="dcterms:W3CDTF">2025-09-25T19:52:39Z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2025-07-24T13:53:44Z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a27f6a23-ba11-4a70-b3f4-518bdf609c5b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Tag">
    <vt:lpwstr>10, 3, 0, 1</vt:lpwstr>
  </property>
</Properties>
</file>