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691" r:id="rId7"/>
    <p:sldId id="694" r:id="rId8"/>
    <p:sldId id="695" r:id="rId9"/>
    <p:sldId id="576"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0B7797-5343-4ED9-A901-1A1438153EC4}" v="14" dt="2025-09-24T16:37:44.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2" d="100"/>
          <a:sy n="112" d="100"/>
        </p:scale>
        <p:origin x="1584" y="32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CF229DF3-9629-4EF0-8254-938D6376297A}"/>
    <pc:docChg chg="addSld modSld sldOrd">
      <pc:chgData name="Masanna Gari, Abhi" userId="574f73dd-89c7-4e5e-92e9-5cd2150b236a" providerId="ADAL" clId="{CF229DF3-9629-4EF0-8254-938D6376297A}" dt="2025-07-21T18:26:27.866" v="16" actId="20577"/>
      <pc:docMkLst>
        <pc:docMk/>
      </pc:docMkLst>
      <pc:sldChg chg="modSp mod">
        <pc:chgData name="Masanna Gari, Abhi" userId="574f73dd-89c7-4e5e-92e9-5cd2150b236a" providerId="ADAL" clId="{CF229DF3-9629-4EF0-8254-938D6376297A}" dt="2025-07-21T18:26:27.866" v="16" actId="20577"/>
        <pc:sldMkLst>
          <pc:docMk/>
          <pc:sldMk cId="730603795" sldId="260"/>
        </pc:sldMkLst>
      </pc:sldChg>
      <pc:sldChg chg="add ord">
        <pc:chgData name="Masanna Gari, Abhi" userId="574f73dd-89c7-4e5e-92e9-5cd2150b236a" providerId="ADAL" clId="{CF229DF3-9629-4EF0-8254-938D6376297A}" dt="2025-07-21T18:24:53.464" v="2"/>
        <pc:sldMkLst>
          <pc:docMk/>
          <pc:sldMk cId="1133701553" sldId="263"/>
        </pc:sldMkLst>
      </pc:sldChg>
    </pc:docChg>
  </pc:docChgLst>
  <pc:docChgLst>
    <pc:chgData name="Masanna Gari, Abhi" userId="574f73dd-89c7-4e5e-92e9-5cd2150b236a" providerId="ADAL" clId="{B3872B6E-28AB-499C-8AB2-3710591C4556}"/>
    <pc:docChg chg="undo custSel addSld delSld modSld">
      <pc:chgData name="Masanna Gari, Abhi" userId="574f73dd-89c7-4e5e-92e9-5cd2150b236a" providerId="ADAL" clId="{B3872B6E-28AB-499C-8AB2-3710591C4556}" dt="2025-06-19T21:19:00.512" v="5749" actId="20577"/>
      <pc:docMkLst>
        <pc:docMk/>
      </pc:docMkLst>
      <pc:sldChg chg="modSp mod">
        <pc:chgData name="Masanna Gari, Abhi" userId="574f73dd-89c7-4e5e-92e9-5cd2150b236a" providerId="ADAL" clId="{B3872B6E-28AB-499C-8AB2-3710591C4556}" dt="2025-06-19T03:44:37.810" v="1950" actId="6549"/>
        <pc:sldMkLst>
          <pc:docMk/>
          <pc:sldMk cId="730603795" sldId="260"/>
        </pc:sldMkLst>
      </pc:sldChg>
      <pc:sldChg chg="modSp mod">
        <pc:chgData name="Masanna Gari, Abhi" userId="574f73dd-89c7-4e5e-92e9-5cd2150b236a" providerId="ADAL" clId="{B3872B6E-28AB-499C-8AB2-3710591C4556}" dt="2025-06-19T21:19:00.512" v="5749" actId="20577"/>
        <pc:sldMkLst>
          <pc:docMk/>
          <pc:sldMk cId="3895874558" sldId="689"/>
        </pc:sldMkLst>
      </pc:sldChg>
      <pc:sldChg chg="modSp mod">
        <pc:chgData name="Masanna Gari, Abhi" userId="574f73dd-89c7-4e5e-92e9-5cd2150b236a" providerId="ADAL" clId="{B3872B6E-28AB-499C-8AB2-3710591C4556}" dt="2025-06-19T16:22:46.233" v="5509" actId="114"/>
        <pc:sldMkLst>
          <pc:docMk/>
          <pc:sldMk cId="2617511474" sldId="691"/>
        </pc:sldMkLst>
      </pc:sldChg>
      <pc:sldChg chg="addSp delSp modSp new mod">
        <pc:chgData name="Masanna Gari, Abhi" userId="574f73dd-89c7-4e5e-92e9-5cd2150b236a" providerId="ADAL" clId="{B3872B6E-28AB-499C-8AB2-3710591C4556}" dt="2025-06-19T21:10:58.502" v="5728" actId="207"/>
        <pc:sldMkLst>
          <pc:docMk/>
          <pc:sldMk cId="2788538375" sldId="692"/>
        </pc:sldMkLst>
      </pc:sldChg>
      <pc:sldChg chg="addSp delSp modSp new mod">
        <pc:chgData name="Masanna Gari, Abhi" userId="574f73dd-89c7-4e5e-92e9-5cd2150b236a" providerId="ADAL" clId="{B3872B6E-28AB-499C-8AB2-3710591C4556}" dt="2025-06-19T21:13:53.342" v="5734" actId="1076"/>
        <pc:sldMkLst>
          <pc:docMk/>
          <pc:sldMk cId="3513352901" sldId="693"/>
        </pc:sldMkLst>
      </pc:sldChg>
      <pc:sldChg chg="new del">
        <pc:chgData name="Masanna Gari, Abhi" userId="574f73dd-89c7-4e5e-92e9-5cd2150b236a" providerId="ADAL" clId="{B3872B6E-28AB-499C-8AB2-3710591C4556}" dt="2025-06-19T15:03:44.406" v="4419" actId="47"/>
        <pc:sldMkLst>
          <pc:docMk/>
          <pc:sldMk cId="1442425814" sldId="694"/>
        </pc:sldMkLst>
      </pc:sldChg>
      <pc:sldChg chg="addSp delSp modSp add del mod">
        <pc:chgData name="Masanna Gari, Abhi" userId="574f73dd-89c7-4e5e-92e9-5cd2150b236a" providerId="ADAL" clId="{B3872B6E-28AB-499C-8AB2-3710591C4556}" dt="2025-06-19T21:15:48.984" v="5735" actId="47"/>
        <pc:sldMkLst>
          <pc:docMk/>
          <pc:sldMk cId="240650247" sldId="695"/>
        </pc:sldMkLst>
      </pc:sldChg>
    </pc:docChg>
  </pc:docChgLst>
  <pc:docChgLst>
    <pc:chgData name="Masanna Gari, Abhi" userId="574f73dd-89c7-4e5e-92e9-5cd2150b236a" providerId="ADAL" clId="{FC0B7797-5343-4ED9-A901-1A1438153EC4}"/>
    <pc:docChg chg="undo custSel addSld delSld modSld sldOrd">
      <pc:chgData name="Masanna Gari, Abhi" userId="574f73dd-89c7-4e5e-92e9-5cd2150b236a" providerId="ADAL" clId="{FC0B7797-5343-4ED9-A901-1A1438153EC4}" dt="2025-09-24T16:37:55.755" v="6784" actId="5793"/>
      <pc:docMkLst>
        <pc:docMk/>
      </pc:docMkLst>
      <pc:sldChg chg="modSp mod">
        <pc:chgData name="Masanna Gari, Abhi" userId="574f73dd-89c7-4e5e-92e9-5cd2150b236a" providerId="ADAL" clId="{FC0B7797-5343-4ED9-A901-1A1438153EC4}" dt="2025-09-24T03:39:39.708" v="6555" actId="20577"/>
        <pc:sldMkLst>
          <pc:docMk/>
          <pc:sldMk cId="730603795" sldId="260"/>
        </pc:sldMkLst>
        <pc:spChg chg="mod">
          <ac:chgData name="Masanna Gari, Abhi" userId="574f73dd-89c7-4e5e-92e9-5cd2150b236a" providerId="ADAL" clId="{FC0B7797-5343-4ED9-A901-1A1438153EC4}" dt="2025-09-24T03:39:39.708" v="6555" actId="20577"/>
          <ac:spMkLst>
            <pc:docMk/>
            <pc:sldMk cId="730603795" sldId="260"/>
            <ac:spMk id="2" creationId="{DFE0A5FB-7D45-2AFA-4779-54213960A853}"/>
          </ac:spMkLst>
        </pc:spChg>
      </pc:sldChg>
      <pc:sldChg chg="del">
        <pc:chgData name="Masanna Gari, Abhi" userId="574f73dd-89c7-4e5e-92e9-5cd2150b236a" providerId="ADAL" clId="{FC0B7797-5343-4ED9-A901-1A1438153EC4}" dt="2025-09-23T22:28:18.126" v="5421" actId="47"/>
        <pc:sldMkLst>
          <pc:docMk/>
          <pc:sldMk cId="1133701553" sldId="263"/>
        </pc:sldMkLst>
      </pc:sldChg>
      <pc:sldChg chg="modSp mod">
        <pc:chgData name="Masanna Gari, Abhi" userId="574f73dd-89c7-4e5e-92e9-5cd2150b236a" providerId="ADAL" clId="{FC0B7797-5343-4ED9-A901-1A1438153EC4}" dt="2025-09-23T22:28:50.495" v="5453" actId="20577"/>
        <pc:sldMkLst>
          <pc:docMk/>
          <pc:sldMk cId="55726774" sldId="576"/>
        </pc:sldMkLst>
        <pc:spChg chg="mod">
          <ac:chgData name="Masanna Gari, Abhi" userId="574f73dd-89c7-4e5e-92e9-5cd2150b236a" providerId="ADAL" clId="{FC0B7797-5343-4ED9-A901-1A1438153EC4}" dt="2025-09-23T22:28:50.495" v="5453" actId="20577"/>
          <ac:spMkLst>
            <pc:docMk/>
            <pc:sldMk cId="55726774" sldId="576"/>
            <ac:spMk id="3" creationId="{00000000-0000-0000-0000-000000000000}"/>
          </ac:spMkLst>
        </pc:spChg>
      </pc:sldChg>
      <pc:sldChg chg="del">
        <pc:chgData name="Masanna Gari, Abhi" userId="574f73dd-89c7-4e5e-92e9-5cd2150b236a" providerId="ADAL" clId="{FC0B7797-5343-4ED9-A901-1A1438153EC4}" dt="2025-09-23T22:28:14.072" v="5418" actId="47"/>
        <pc:sldMkLst>
          <pc:docMk/>
          <pc:sldMk cId="3895874558" sldId="689"/>
        </pc:sldMkLst>
      </pc:sldChg>
      <pc:sldChg chg="addSp modSp mod">
        <pc:chgData name="Masanna Gari, Abhi" userId="574f73dd-89c7-4e5e-92e9-5cd2150b236a" providerId="ADAL" clId="{FC0B7797-5343-4ED9-A901-1A1438153EC4}" dt="2025-09-24T16:35:18.904" v="6633" actId="20577"/>
        <pc:sldMkLst>
          <pc:docMk/>
          <pc:sldMk cId="2617511474" sldId="691"/>
        </pc:sldMkLst>
        <pc:spChg chg="mod">
          <ac:chgData name="Masanna Gari, Abhi" userId="574f73dd-89c7-4e5e-92e9-5cd2150b236a" providerId="ADAL" clId="{FC0B7797-5343-4ED9-A901-1A1438153EC4}" dt="2025-09-24T03:39:49.254" v="6556" actId="20577"/>
          <ac:spMkLst>
            <pc:docMk/>
            <pc:sldMk cId="2617511474" sldId="691"/>
            <ac:spMk id="2" creationId="{67714167-87F7-1149-61D1-92FA89684D7E}"/>
          </ac:spMkLst>
        </pc:spChg>
        <pc:spChg chg="mod">
          <ac:chgData name="Masanna Gari, Abhi" userId="574f73dd-89c7-4e5e-92e9-5cd2150b236a" providerId="ADAL" clId="{FC0B7797-5343-4ED9-A901-1A1438153EC4}" dt="2025-09-24T16:35:16.855" v="6632" actId="20577"/>
          <ac:spMkLst>
            <pc:docMk/>
            <pc:sldMk cId="2617511474" sldId="691"/>
            <ac:spMk id="3" creationId="{B7183FA1-AADF-1E22-7604-CCBF9D80F629}"/>
          </ac:spMkLst>
        </pc:spChg>
        <pc:spChg chg="add mod">
          <ac:chgData name="Masanna Gari, Abhi" userId="574f73dd-89c7-4e5e-92e9-5cd2150b236a" providerId="ADAL" clId="{FC0B7797-5343-4ED9-A901-1A1438153EC4}" dt="2025-09-24T16:35:18.904" v="6633" actId="20577"/>
          <ac:spMkLst>
            <pc:docMk/>
            <pc:sldMk cId="2617511474" sldId="691"/>
            <ac:spMk id="5" creationId="{661A9F9E-F4A0-B818-336E-90198B0F971F}"/>
          </ac:spMkLst>
        </pc:spChg>
      </pc:sldChg>
      <pc:sldChg chg="del">
        <pc:chgData name="Masanna Gari, Abhi" userId="574f73dd-89c7-4e5e-92e9-5cd2150b236a" providerId="ADAL" clId="{FC0B7797-5343-4ED9-A901-1A1438153EC4}" dt="2025-09-23T22:28:15.752" v="5419" actId="47"/>
        <pc:sldMkLst>
          <pc:docMk/>
          <pc:sldMk cId="2788538375" sldId="692"/>
        </pc:sldMkLst>
      </pc:sldChg>
      <pc:sldChg chg="del">
        <pc:chgData name="Masanna Gari, Abhi" userId="574f73dd-89c7-4e5e-92e9-5cd2150b236a" providerId="ADAL" clId="{FC0B7797-5343-4ED9-A901-1A1438153EC4}" dt="2025-09-23T22:28:17.070" v="5420" actId="47"/>
        <pc:sldMkLst>
          <pc:docMk/>
          <pc:sldMk cId="3513352901" sldId="693"/>
        </pc:sldMkLst>
      </pc:sldChg>
      <pc:sldChg chg="modSp add mod ord">
        <pc:chgData name="Masanna Gari, Abhi" userId="574f73dd-89c7-4e5e-92e9-5cd2150b236a" providerId="ADAL" clId="{FC0B7797-5343-4ED9-A901-1A1438153EC4}" dt="2025-09-24T03:27:49.328" v="6157"/>
        <pc:sldMkLst>
          <pc:docMk/>
          <pc:sldMk cId="652528413" sldId="694"/>
        </pc:sldMkLst>
        <pc:spChg chg="mod">
          <ac:chgData name="Masanna Gari, Abhi" userId="574f73dd-89c7-4e5e-92e9-5cd2150b236a" providerId="ADAL" clId="{FC0B7797-5343-4ED9-A901-1A1438153EC4}" dt="2025-09-24T03:09:47.319" v="5804" actId="207"/>
          <ac:spMkLst>
            <pc:docMk/>
            <pc:sldMk cId="652528413" sldId="694"/>
            <ac:spMk id="2" creationId="{3B0AE6DD-5401-9144-95EF-6C94D82C73E2}"/>
          </ac:spMkLst>
        </pc:spChg>
        <pc:spChg chg="mod">
          <ac:chgData name="Masanna Gari, Abhi" userId="574f73dd-89c7-4e5e-92e9-5cd2150b236a" providerId="ADAL" clId="{FC0B7797-5343-4ED9-A901-1A1438153EC4}" dt="2025-09-24T03:05:56.564" v="5737" actId="20577"/>
          <ac:spMkLst>
            <pc:docMk/>
            <pc:sldMk cId="652528413" sldId="694"/>
            <ac:spMk id="3" creationId="{53EAC7F1-51DD-5D15-6719-1AD40C2990FE}"/>
          </ac:spMkLst>
        </pc:spChg>
      </pc:sldChg>
      <pc:sldChg chg="modSp add mod ord">
        <pc:chgData name="Masanna Gari, Abhi" userId="574f73dd-89c7-4e5e-92e9-5cd2150b236a" providerId="ADAL" clId="{FC0B7797-5343-4ED9-A901-1A1438153EC4}" dt="2025-09-24T16:37:55.755" v="6784" actId="5793"/>
        <pc:sldMkLst>
          <pc:docMk/>
          <pc:sldMk cId="643074015" sldId="695"/>
        </pc:sldMkLst>
        <pc:spChg chg="mod">
          <ac:chgData name="Masanna Gari, Abhi" userId="574f73dd-89c7-4e5e-92e9-5cd2150b236a" providerId="ADAL" clId="{FC0B7797-5343-4ED9-A901-1A1438153EC4}" dt="2025-09-24T03:38:26.537" v="6540" actId="20577"/>
          <ac:spMkLst>
            <pc:docMk/>
            <pc:sldMk cId="643074015" sldId="695"/>
            <ac:spMk id="2" creationId="{C335747B-A31C-0F84-6F05-287CB1333B98}"/>
          </ac:spMkLst>
        </pc:spChg>
        <pc:spChg chg="mod">
          <ac:chgData name="Masanna Gari, Abhi" userId="574f73dd-89c7-4e5e-92e9-5cd2150b236a" providerId="ADAL" clId="{FC0B7797-5343-4ED9-A901-1A1438153EC4}" dt="2025-09-24T16:37:55.755" v="6784" actId="5793"/>
          <ac:spMkLst>
            <pc:docMk/>
            <pc:sldMk cId="643074015" sldId="695"/>
            <ac:spMk id="3" creationId="{48BA20E9-D44C-8B04-1419-E6E317F2985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6581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C3BBD-F052-E20A-4702-9AF1AB6EFC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6AA5F8-0E81-91FC-6839-E24DF2C5E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477AD3-51C1-5E41-F0C3-0A425E71EAE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664BF02-F660-BB45-574F-4D4DF0E30A7D}"/>
              </a:ext>
            </a:extLst>
          </p:cNvPr>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508222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8D538-DC42-1480-C639-9671634D89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E9D0DD-ECC2-7441-8344-42D7CF5D3A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BC0BEC-E559-0818-3135-A4F3A3A5A89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68CA27E-6C96-9D12-5AB6-0C9472F17585}"/>
              </a:ext>
            </a:extLst>
          </p:cNvPr>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323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E0A5FB-7D45-2AFA-4779-54213960A853}"/>
              </a:ext>
            </a:extLst>
          </p:cNvPr>
          <p:cNvSpPr txBox="1"/>
          <p:nvPr/>
        </p:nvSpPr>
        <p:spPr>
          <a:xfrm>
            <a:off x="3497966" y="2336393"/>
            <a:ext cx="5646034" cy="2339102"/>
          </a:xfrm>
          <a:prstGeom prst="rect">
            <a:avLst/>
          </a:prstGeom>
          <a:noFill/>
        </p:spPr>
        <p:txBody>
          <a:bodyPr wrap="square" lIns="91440" tIns="45720" rIns="91440" bIns="45720" rtlCol="0" anchor="t">
            <a:spAutoFit/>
          </a:bodyPr>
          <a:lstStyle/>
          <a:p>
            <a:r>
              <a:rPr lang="en-US" sz="2800" b="1" dirty="0">
                <a:solidFill>
                  <a:srgbClr val="5B6770"/>
                </a:solidFill>
              </a:rPr>
              <a:t>RTC+B Wind and Solar (IRRs) UDSP logic update</a:t>
            </a:r>
            <a:endParaRPr lang="en-US" sz="2800" dirty="0"/>
          </a:p>
          <a:p>
            <a:endParaRPr lang="en-US" dirty="0">
              <a:solidFill>
                <a:srgbClr val="5B6770"/>
              </a:solidFill>
            </a:endParaRPr>
          </a:p>
          <a:p>
            <a:r>
              <a:rPr lang="en-US" dirty="0">
                <a:solidFill>
                  <a:srgbClr val="5B6770"/>
                </a:solidFill>
              </a:rPr>
              <a:t>ERCOT Staff</a:t>
            </a:r>
            <a:endParaRPr lang="en-US" dirty="0">
              <a:solidFill>
                <a:srgbClr val="5B6770"/>
              </a:solidFill>
              <a:cs typeface="Arial"/>
            </a:endParaRPr>
          </a:p>
          <a:p>
            <a:endParaRPr lang="en-US" dirty="0">
              <a:solidFill>
                <a:srgbClr val="5B6770"/>
              </a:solidFill>
            </a:endParaRPr>
          </a:p>
          <a:p>
            <a:r>
              <a:rPr lang="en-US" b="1" dirty="0">
                <a:solidFill>
                  <a:srgbClr val="5B6770"/>
                </a:solidFill>
                <a:ea typeface="+mn-lt"/>
                <a:cs typeface="+mn-lt"/>
              </a:rPr>
              <a:t>TWG</a:t>
            </a:r>
            <a:endParaRPr lang="en-US" b="1" dirty="0">
              <a:cs typeface="Arial"/>
            </a:endParaRPr>
          </a:p>
          <a:p>
            <a:r>
              <a:rPr lang="en-US" b="1" dirty="0">
                <a:solidFill>
                  <a:srgbClr val="5B6770"/>
                </a:solidFill>
              </a:rPr>
              <a:t>September 25, 2025</a:t>
            </a:r>
            <a:endParaRPr lang="en-US" b="1"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Wind and Solar (IRRs): UDSP/BP</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304800" y="914400"/>
            <a:ext cx="8534400" cy="5345511"/>
          </a:xfrm>
        </p:spPr>
        <p:txBody>
          <a:bodyPr/>
          <a:lstStyle/>
          <a:p>
            <a:r>
              <a:rPr lang="en-US" sz="1800" dirty="0"/>
              <a:t>During the RTC+B Phase 2 Market Trials: UDSP testing, ERCOT observed that IRRs, which do not follow the ERCOT issued Updated Desired Base Point (UDBP) signal when curtailed in the current production system, are configured in the RTC+B systems to not follow the ERCOT issued Updated Desired Set Point (UDSP) signal. </a:t>
            </a:r>
            <a:r>
              <a:rPr lang="en-US" sz="1800" dirty="0">
                <a:solidFill>
                  <a:srgbClr val="00B050"/>
                </a:solidFill>
              </a:rPr>
              <a:t>Instead, these IRRs calculate a 5-minute ramp to the ERCOT-issued BP when curtailed.</a:t>
            </a:r>
          </a:p>
          <a:p>
            <a:r>
              <a:rPr lang="en-US" sz="1800" dirty="0"/>
              <a:t>In RTCB,ERCOT Nodal Protocol section 6.5.7.4.1 (1) requires all Resources to follow ERCOT issued UDSP, unless otherwise instructed by ERCOT. </a:t>
            </a:r>
            <a:r>
              <a:rPr lang="en-US" sz="1800" dirty="0">
                <a:solidFill>
                  <a:srgbClr val="00B050"/>
                </a:solidFill>
              </a:rPr>
              <a:t>Note, that the UDSP signal includes the Resource Specific Regulation Instruction. </a:t>
            </a:r>
          </a:p>
          <a:p>
            <a:r>
              <a:rPr lang="en-US" sz="1800" dirty="0"/>
              <a:t>Furthermore, in RTCB, the desired output calculation in the Set Point Deviation Charges and Generation Resource Energy Deployment Performance(GREDP) reports is time-weighted average of the UDSP for the 5-minute clock interval within 15-minute settlement interval</a:t>
            </a:r>
            <a:r>
              <a:rPr lang="en-US" sz="1800" dirty="0">
                <a:solidFill>
                  <a:srgbClr val="92D050"/>
                </a:solidFill>
              </a:rPr>
              <a:t>. </a:t>
            </a:r>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5" name="TextBox 4">
            <a:extLst>
              <a:ext uri="{FF2B5EF4-FFF2-40B4-BE49-F238E27FC236}">
                <a16:creationId xmlns:a16="http://schemas.microsoft.com/office/drawing/2014/main" id="{661A9F9E-F4A0-B818-336E-90198B0F971F}"/>
              </a:ext>
            </a:extLst>
          </p:cNvPr>
          <p:cNvSpPr txBox="1"/>
          <p:nvPr/>
        </p:nvSpPr>
        <p:spPr>
          <a:xfrm>
            <a:off x="838200" y="5410200"/>
            <a:ext cx="8069036" cy="523220"/>
          </a:xfrm>
          <a:prstGeom prst="rect">
            <a:avLst/>
          </a:prstGeom>
          <a:solidFill>
            <a:srgbClr val="00ACC8">
              <a:lumMod val="20000"/>
              <a:lumOff val="80000"/>
            </a:srgbClr>
          </a:solidFill>
          <a:ln w="28575">
            <a:solidFill>
              <a:srgbClr val="00ACC8"/>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Key Takeaway:</a:t>
            </a:r>
            <a:r>
              <a:rPr kumimoji="0" lang="en-US" sz="1400" b="0" i="0" u="none" strike="noStrike" kern="0" cap="none" spc="0" normalizeH="0" baseline="0" noProof="0" dirty="0">
                <a:ln>
                  <a:noFill/>
                </a:ln>
                <a:solidFill>
                  <a:prstClr val="black"/>
                </a:solidFill>
                <a:effectLst/>
                <a:uLnTx/>
                <a:uFillTx/>
              </a:rPr>
              <a:t> In RTCB, Wind and Solar Resources are expect</a:t>
            </a:r>
            <a:r>
              <a:rPr lang="en-US" sz="1400" kern="0" dirty="0">
                <a:solidFill>
                  <a:prstClr val="black"/>
                </a:solidFill>
              </a:rPr>
              <a:t>ed to follow ERCOT issued UDSP signal when curtailment flag(SBBH) is set to TRUE</a:t>
            </a:r>
            <a:endParaRPr kumimoji="0" lang="en-US" sz="1400" b="0" i="0" u="none" strike="noStrike" kern="0" cap="none" spc="0" normalizeH="0" baseline="0" noProof="0" dirty="0">
              <a:ln>
                <a:noFill/>
              </a:ln>
              <a:solidFill>
                <a:srgbClr val="2D3338"/>
              </a:solidFill>
              <a:effectLst/>
              <a:uLnTx/>
              <a:uFillTx/>
            </a:endParaRPr>
          </a:p>
        </p:txBody>
      </p:sp>
    </p:spTree>
    <p:extLst>
      <p:ext uri="{BB962C8B-B14F-4D97-AF65-F5344CB8AC3E}">
        <p14:creationId xmlns:p14="http://schemas.microsoft.com/office/powerpoint/2010/main" val="261751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FCEF0-F173-4C1C-1CF8-3AEE66782F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0AE6DD-5401-9144-95EF-6C94D82C73E2}"/>
              </a:ext>
            </a:extLst>
          </p:cNvPr>
          <p:cNvSpPr>
            <a:spLocks noGrp="1"/>
          </p:cNvSpPr>
          <p:nvPr>
            <p:ph type="title"/>
          </p:nvPr>
        </p:nvSpPr>
        <p:spPr/>
        <p:txBody>
          <a:bodyPr/>
          <a:lstStyle/>
          <a:p>
            <a:r>
              <a:rPr lang="en-US" sz="2400" dirty="0"/>
              <a:t>Wind and Solar (IRR) UDSP logic update</a:t>
            </a:r>
          </a:p>
        </p:txBody>
      </p:sp>
      <p:sp>
        <p:nvSpPr>
          <p:cNvPr id="3" name="Content Placeholder 2">
            <a:extLst>
              <a:ext uri="{FF2B5EF4-FFF2-40B4-BE49-F238E27FC236}">
                <a16:creationId xmlns:a16="http://schemas.microsoft.com/office/drawing/2014/main" id="{53EAC7F1-51DD-5D15-6719-1AD40C2990FE}"/>
              </a:ext>
            </a:extLst>
          </p:cNvPr>
          <p:cNvSpPr>
            <a:spLocks noGrp="1"/>
          </p:cNvSpPr>
          <p:nvPr>
            <p:ph idx="1"/>
          </p:nvPr>
        </p:nvSpPr>
        <p:spPr>
          <a:xfrm>
            <a:off x="304800" y="756244"/>
            <a:ext cx="8534400" cy="5492156"/>
          </a:xfrm>
        </p:spPr>
        <p:txBody>
          <a:bodyPr/>
          <a:lstStyle/>
          <a:p>
            <a:pPr marL="0" indent="0">
              <a:buNone/>
            </a:pPr>
            <a:r>
              <a:rPr lang="en-US" sz="1800" dirty="0"/>
              <a:t>ERCOT has identified that for IRRs, the ERCOT issued UDSP may not always align with telemetered net output when an IRR is transitioning from an un-curtailed state to a curtailed state. </a:t>
            </a:r>
            <a:r>
              <a:rPr lang="en-US" sz="1800" dirty="0">
                <a:solidFill>
                  <a:srgbClr val="00B050"/>
                </a:solidFill>
              </a:rPr>
              <a:t>ERCOT is currently working on improving the UDSP logic for the IRRs. </a:t>
            </a:r>
          </a:p>
          <a:p>
            <a:pPr marL="0" indent="0">
              <a:buNone/>
            </a:pPr>
            <a:r>
              <a:rPr lang="en-US" sz="1800" dirty="0">
                <a:solidFill>
                  <a:srgbClr val="92D050"/>
                </a:solidFill>
              </a:rPr>
              <a:t>      </a:t>
            </a:r>
          </a:p>
          <a:p>
            <a:pPr marL="0" indent="0">
              <a:buNone/>
            </a:pPr>
            <a:r>
              <a:rPr lang="en-US" sz="1800" dirty="0">
                <a:solidFill>
                  <a:schemeClr val="accent1"/>
                </a:solidFill>
              </a:rPr>
              <a:t>UDSP Logic for All Resources:</a:t>
            </a:r>
          </a:p>
          <a:p>
            <a:pPr marL="0" indent="0">
              <a:buNone/>
            </a:pPr>
            <a:r>
              <a:rPr lang="en-US" sz="1800" dirty="0">
                <a:solidFill>
                  <a:srgbClr val="92D050"/>
                </a:solidFill>
              </a:rPr>
              <a:t>      </a:t>
            </a:r>
            <a:r>
              <a:rPr lang="en-US" sz="1800" dirty="0">
                <a:solidFill>
                  <a:schemeClr val="accent2"/>
                </a:solidFill>
              </a:rPr>
              <a:t>UDSP = Base Ramp + Resource Specific Regulation Instruction</a:t>
            </a:r>
          </a:p>
          <a:p>
            <a:pPr marL="1085850" lvl="2" indent="-285750">
              <a:buFont typeface="Arial" panose="020B0604020202020204" pitchFamily="34" charset="0"/>
              <a:buChar char="–"/>
            </a:pPr>
            <a:r>
              <a:rPr lang="en-US" sz="1400" dirty="0">
                <a:solidFill>
                  <a:schemeClr val="accent2"/>
                </a:solidFill>
              </a:rPr>
              <a:t>Base Ramp is 4- minute ramp, the starting MW of Base Ramp is sum of previous RTC Base Point and Last LFC Regulation Instruction.</a:t>
            </a:r>
          </a:p>
          <a:p>
            <a:pPr marL="1085850" lvl="2" indent="-285750">
              <a:buFont typeface="Arial" panose="020B0604020202020204" pitchFamily="34" charset="0"/>
              <a:buChar char="–"/>
            </a:pPr>
            <a:r>
              <a:rPr lang="en-US" sz="1400" dirty="0">
                <a:solidFill>
                  <a:schemeClr val="accent2"/>
                </a:solidFill>
              </a:rPr>
              <a:t>Ending MW for the Base Ramp is the next RTC Base Point</a:t>
            </a:r>
          </a:p>
          <a:p>
            <a:pPr marL="800100" lvl="2" indent="0">
              <a:buNone/>
            </a:pPr>
            <a:endParaRPr lang="en-US" sz="2400" dirty="0"/>
          </a:p>
          <a:p>
            <a:pPr marL="0" indent="0">
              <a:buNone/>
            </a:pPr>
            <a:r>
              <a:rPr lang="en-US" sz="1800" dirty="0">
                <a:solidFill>
                  <a:schemeClr val="accent1"/>
                </a:solidFill>
              </a:rPr>
              <a:t>Improved UDSP Logic for IRRs when transitioning from un-curtailed state to curtailed state:</a:t>
            </a:r>
          </a:p>
          <a:p>
            <a:pPr marL="0" indent="0">
              <a:buNone/>
            </a:pPr>
            <a:r>
              <a:rPr lang="en-US" sz="1800" dirty="0">
                <a:solidFill>
                  <a:schemeClr val="accent1"/>
                </a:solidFill>
              </a:rPr>
              <a:t>          </a:t>
            </a:r>
            <a:r>
              <a:rPr lang="en-US" sz="1800" dirty="0">
                <a:solidFill>
                  <a:schemeClr val="accent2"/>
                </a:solidFill>
              </a:rPr>
              <a:t>UDSP = Base Ramp + Resource Specific Regulation Instruction</a:t>
            </a:r>
          </a:p>
          <a:p>
            <a:pPr marL="1085850" lvl="2" indent="-285750">
              <a:buFont typeface="Arial" panose="020B0604020202020204" pitchFamily="34" charset="0"/>
              <a:buChar char="–"/>
            </a:pPr>
            <a:r>
              <a:rPr lang="en-US" sz="1400" dirty="0">
                <a:solidFill>
                  <a:srgbClr val="00B050"/>
                </a:solidFill>
              </a:rPr>
              <a:t>Base Ramp is 4- minute ramp, the starting MW of Base Ramp is telemetered Net Output of the IRR before SBBH flag is set to True</a:t>
            </a:r>
          </a:p>
          <a:p>
            <a:pPr marL="1085850" lvl="2" indent="-285750">
              <a:buFont typeface="Arial" panose="020B0604020202020204" pitchFamily="34" charset="0"/>
              <a:buChar char="–"/>
            </a:pPr>
            <a:r>
              <a:rPr lang="en-US" sz="1400" dirty="0">
                <a:solidFill>
                  <a:schemeClr val="accent2"/>
                </a:solidFill>
              </a:rPr>
              <a:t>Ending MW for the Base Ramp is the ERCOT issued BP when SBBH is set to TRUE</a:t>
            </a:r>
            <a:endParaRPr lang="en-US" sz="1400" dirty="0">
              <a:solidFill>
                <a:srgbClr val="92D050"/>
              </a:solidFill>
            </a:endParaRPr>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3D3B495D-476C-8CF3-AC54-91905600CB3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5252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4DB8C-ABFB-81D2-760E-DBB0F6406D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35747B-A31C-0F84-6F05-287CB1333B98}"/>
              </a:ext>
            </a:extLst>
          </p:cNvPr>
          <p:cNvSpPr>
            <a:spLocks noGrp="1"/>
          </p:cNvSpPr>
          <p:nvPr>
            <p:ph type="title"/>
          </p:nvPr>
        </p:nvSpPr>
        <p:spPr/>
        <p:txBody>
          <a:bodyPr/>
          <a:lstStyle/>
          <a:p>
            <a:r>
              <a:rPr lang="en-US" sz="2400" dirty="0"/>
              <a:t>Conclusion</a:t>
            </a:r>
          </a:p>
        </p:txBody>
      </p:sp>
      <p:sp>
        <p:nvSpPr>
          <p:cNvPr id="3" name="Content Placeholder 2">
            <a:extLst>
              <a:ext uri="{FF2B5EF4-FFF2-40B4-BE49-F238E27FC236}">
                <a16:creationId xmlns:a16="http://schemas.microsoft.com/office/drawing/2014/main" id="{48BA20E9-D44C-8B04-1419-E6E317F29854}"/>
              </a:ext>
            </a:extLst>
          </p:cNvPr>
          <p:cNvSpPr>
            <a:spLocks noGrp="1"/>
          </p:cNvSpPr>
          <p:nvPr>
            <p:ph idx="1"/>
          </p:nvPr>
        </p:nvSpPr>
        <p:spPr>
          <a:xfrm>
            <a:off x="304800" y="914400"/>
            <a:ext cx="8534400" cy="5345511"/>
          </a:xfrm>
        </p:spPr>
        <p:txBody>
          <a:bodyPr/>
          <a:lstStyle/>
          <a:p>
            <a:r>
              <a:rPr lang="en-US" sz="1800" kern="0" dirty="0"/>
              <a:t>In RTCB, IRRs are expected to follow ERCOT issued UDSP signal when curtailment flag(SBBH) is set to TRUE.</a:t>
            </a:r>
          </a:p>
          <a:p>
            <a:endParaRPr lang="en-US" sz="1800" dirty="0">
              <a:solidFill>
                <a:schemeClr val="accent2"/>
              </a:solidFill>
            </a:endParaRPr>
          </a:p>
          <a:p>
            <a:r>
              <a:rPr lang="en-US" sz="1800" dirty="0">
                <a:solidFill>
                  <a:schemeClr val="accent2"/>
                </a:solidFill>
              </a:rPr>
              <a:t>The UDSP logic change is expected to go-live in the RTCB Market Trials before the next closed loop test.</a:t>
            </a:r>
          </a:p>
          <a:p>
            <a:pPr marL="0" indent="0">
              <a:buNone/>
            </a:pPr>
            <a:endParaRPr lang="en-US" sz="1800" dirty="0">
              <a:solidFill>
                <a:schemeClr val="accent2"/>
              </a:solidFill>
            </a:endParaRPr>
          </a:p>
          <a:p>
            <a:r>
              <a:rPr lang="en-US" sz="1800" dirty="0">
                <a:solidFill>
                  <a:schemeClr val="accent2"/>
                </a:solidFill>
              </a:rPr>
              <a:t>ERCOT requests the QSEs with IRRs not configured to follow UDSP signal to make the necessary system changes to follow ERCOT issued UDSP signal  </a:t>
            </a:r>
            <a:r>
              <a:rPr lang="en-US" sz="1800" u="sng" dirty="0">
                <a:solidFill>
                  <a:schemeClr val="accent2"/>
                </a:solidFill>
              </a:rPr>
              <a:t>preferably</a:t>
            </a:r>
            <a:r>
              <a:rPr lang="en-US" sz="1800" dirty="0">
                <a:solidFill>
                  <a:schemeClr val="accent2"/>
                </a:solidFill>
              </a:rPr>
              <a:t> before the next closed loop test which is scheduled on 10/30/25. These changes are expected to be in place before RTCB go-live.</a:t>
            </a:r>
          </a:p>
          <a:p>
            <a:pPr marL="0" indent="0">
              <a:buNone/>
            </a:pPr>
            <a:endParaRPr lang="en-US" sz="1800" dirty="0">
              <a:solidFill>
                <a:schemeClr val="accent2"/>
              </a:solidFill>
            </a:endParaRPr>
          </a:p>
          <a:p>
            <a:r>
              <a:rPr lang="en-US" sz="1800" dirty="0">
                <a:solidFill>
                  <a:schemeClr val="accent2"/>
                </a:solidFill>
              </a:rPr>
              <a:t>For the IRRs requiring system changes to follow ERCOT issued UDSP signal, ERCOT is open to working with QSEs to schedule a UDSP test on one or two IRRs within their fleet.</a:t>
            </a:r>
          </a:p>
          <a:p>
            <a:pPr marL="0" indent="0">
              <a:buNone/>
            </a:pPr>
            <a:endParaRPr lang="en-US" sz="1800" dirty="0">
              <a:solidFill>
                <a:schemeClr val="accent2"/>
              </a:solidFill>
            </a:endParaRPr>
          </a:p>
          <a:p>
            <a:r>
              <a:rPr lang="en-US" sz="1800" dirty="0">
                <a:solidFill>
                  <a:schemeClr val="accent2"/>
                </a:solidFill>
              </a:rPr>
              <a:t>Please reach out to </a:t>
            </a:r>
            <a:r>
              <a:rPr lang="en-US" sz="1800" dirty="0">
                <a:solidFill>
                  <a:schemeClr val="accent2"/>
                </a:solidFill>
                <a:hlinkClick r:id="rId3"/>
              </a:rPr>
              <a:t>RTCB@ercot.com</a:t>
            </a:r>
            <a:r>
              <a:rPr lang="en-US" sz="1800" dirty="0">
                <a:solidFill>
                  <a:schemeClr val="accent2"/>
                </a:solidFill>
              </a:rPr>
              <a:t> for any questions.</a:t>
            </a:r>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9BF1CF32-E507-3181-812C-4A6561136CC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43074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667000"/>
            <a:ext cx="6400800" cy="1752600"/>
          </a:xfrm>
        </p:spPr>
        <p:txBody>
          <a:bodyPr/>
          <a:lstStyle/>
          <a:p>
            <a:r>
              <a:rPr lang="en-US" sz="4800" b="1">
                <a:solidFill>
                  <a:schemeClr val="tx2"/>
                </a:solidFill>
              </a:rPr>
              <a:t>Questions</a:t>
            </a:r>
            <a:endParaRPr lang="en-US" sz="4800" b="1" dirty="0">
              <a:solidFill>
                <a:schemeClr val="tx2"/>
              </a:solidFill>
            </a:endParaRPr>
          </a:p>
        </p:txBody>
      </p:sp>
    </p:spTree>
    <p:extLst>
      <p:ext uri="{BB962C8B-B14F-4D97-AF65-F5344CB8AC3E}">
        <p14:creationId xmlns:p14="http://schemas.microsoft.com/office/powerpoint/2010/main" val="557267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9370</TotalTime>
  <Words>540</Words>
  <Application>Microsoft Office PowerPoint</Application>
  <PresentationFormat>On-screen Show (4:3)</PresentationFormat>
  <Paragraphs>49</Paragraphs>
  <Slides>5</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Wind and Solar (IRRs): UDSP/BP</vt:lpstr>
      <vt:lpstr>Wind and Solar (IRR) UDSP logic update</vt:lpstr>
      <vt:lpstr>Conclusion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40</cp:revision>
  <cp:lastPrinted>2016-01-21T20:53:15Z</cp:lastPrinted>
  <dcterms:created xsi:type="dcterms:W3CDTF">2016-01-21T15:20:31Z</dcterms:created>
  <dcterms:modified xsi:type="dcterms:W3CDTF">2025-09-24T16:37:58Z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2023-12-01T21:30:19Z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bf7fece8-3bbd-4980-aa61-62d883ce3033</vt:lpwstr>
  </property>
  <property fmtid="{D5CDD505-2E9C-101B-9397-08002B2CF9AE}" pid="9" name="MSIP_Label_7084cbda-52b8-46fb-a7b7-cb5bd465ed85_ContentBits">
    <vt:lpwstr>0</vt:lpwstr>
  </property>
</Properties>
</file>