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705" r:id="rId5"/>
    <p:sldMasterId id="2147483724" r:id="rId6"/>
    <p:sldMasterId id="2147483740" r:id="rId7"/>
  </p:sldMasterIdLst>
  <p:notesMasterIdLst>
    <p:notesMasterId r:id="rId16"/>
  </p:notesMasterIdLst>
  <p:handoutMasterIdLst>
    <p:handoutMasterId r:id="rId17"/>
  </p:handoutMasterIdLst>
  <p:sldIdLst>
    <p:sldId id="543" r:id="rId8"/>
    <p:sldId id="3049" r:id="rId9"/>
    <p:sldId id="3050" r:id="rId10"/>
    <p:sldId id="3052" r:id="rId11"/>
    <p:sldId id="3051" r:id="rId12"/>
    <p:sldId id="3057" r:id="rId13"/>
    <p:sldId id="3054" r:id="rId14"/>
    <p:sldId id="264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000A513-0E48-A2C8-101C-7C38F477439C}" name="Lofton, Amy" initials="AL" userId="S::Amy.Lofton@ercot.com::e3827785-5111-4e73-950a-d95ccf5ddeeb" providerId="AD"/>
  <p188:author id="{ED617929-6DDB-4D2E-9FD2-AE38B221A7AF}" name="Penders, Christy" initials="PC" userId="S::christina.penders@ercot.com::ccd7f34d-3895-4ef1-8590-242188c55742" providerId="AD"/>
  <p188:author id="{D9DD624F-C1A0-818D-DA9E-F189AFCC5EE4}" name="Tirupati, Venkata" initials="VT" userId="S::Venkata.Tirupati@ercot.com::f158bf16-7c33-4cff-afb7-2f4396d4ca51" providerId="AD"/>
  <p188:author id="{9BB13C50-B227-CCD7-0406-2C50D5AA8BB2}" name="Kansal, Prashant" initials="" userId="S::Prashant.Kansal@ercot.com::8a24fa32-e9fb-459f-89f9-11234d944c5f" providerId="AD"/>
  <p188:author id="{B8F54B53-1459-DCFE-38AB-D339A16FAFC8}" name="Penders, Christy" initials="CP" userId="S::Christina.Penders@ercot.com::ccd7f34d-3895-4ef1-8590-242188c55742" providerId="AD"/>
  <p188:author id="{6BC1235E-CD3A-24BE-4FA0-2CA49153B897}" name="Zerwas, Rebecca" initials="ZR" userId="S::rebecca.zerwas@ercot.com::69fc137c-91c6-430a-aeab-ffed2665545d" providerId="AD"/>
  <p188:author id="{86A0DE71-C4B8-F043-8EB5-06577EE23530}" name="House, Julie" initials="JH" userId="S::Julie.House@ercot.com::53802f93-f963-45df-8ea5-e9e239d3e1d6" providerId="AD"/>
  <p188:author id="{F24CEF7A-2E4C-9E46-94A3-5D31EB18D995}" name="Webster, Trudi" initials="WT" userId="S::trudi.webster@ercot.com::8d3e025b-0265-4fbd-b136-a7bc92c16fd8" providerId="AD"/>
  <p188:author id="{83CF3782-BE4C-8078-370A-24994137EE96}" name="Kansal, Prashant" initials="KP" userId="S::prashant.kansal@ercot.com::8a24fa32-e9fb-459f-89f9-11234d944c5f" providerId="AD"/>
  <p188:author id="{EBB8668B-874D-1E6C-A8D8-7E983EE5AEA0}" name="Huang, Fred" initials="HF" userId="S::shun-hsien.huang@ercot.com::604a4aa9-2658-4d75-8cf1-9e07b94baee6" providerId="AD"/>
  <p188:author id="{455F78AF-19B2-55D8-4E6E-F53A554BB6DA}" name="Badri, Sreenivas" initials="SB" userId="S::Sreenivas.Badri@ercot.com::0b43dccd-042e-4be0-871d-afa1d90d6a2e" providerId="AD"/>
  <p188:author id="{A1A611C0-580D-8CEE-432E-BD197FCC0B9E}" name="Lyakhovets, Olha" initials="OL" userId="S::Olha.Lyakhovets@ercot.com::166ff867-0cd3-4db8-a739-f40a5de32105" providerId="AD"/>
  <p188:author id="{0019C0D6-0253-A397-456B-0A1682995428}" name="Tirupati, Venkata" initials="TV" userId="S::venkata.tirupati@ercot.com::f158bf16-7c33-4cff-afb7-2f4396d4ca51" providerId="AD"/>
  <p188:author id="{40CD39E0-C92A-F535-EE53-268D5948715A}" name="Moorty, Sai" initials="MS" userId="S::sainath.moorty@ercot.com::e0b1d560-0744-4098-843a-0ee68902269d" providerId="AD"/>
  <p188:author id="{E09528E4-FA73-D30B-0EAE-7413CF6C8BE6}" name="Lofton, Amy" initials="LA" userId="S::amy.lofton@ercot.com::e3827785-5111-4e73-950a-d95ccf5ddeeb" providerId="AD"/>
  <p188:author id="{B6FB8AEA-ABBA-94CC-CA0A-483E4148E508}" name="Lyakhovets, Olha" initials="LO" userId="S::olha.lyakhovets@ercot.com::166ff867-0cd3-4db8-a739-f40a5de32105" providerId="AD"/>
  <p188:author id="{FAF841F7-8C07-BB5D-903B-88FBBF7ABABF}" name="Webster, Trudi" initials="WT" userId="S::Trudi.Webster@ercot.com::8d3e025b-0265-4fbd-b136-a7bc92c16fd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7593"/>
    <a:srgbClr val="005763"/>
    <a:srgbClr val="F5CBA6"/>
    <a:srgbClr val="5B6770"/>
    <a:srgbClr val="9E170D"/>
    <a:srgbClr val="789DB4"/>
    <a:srgbClr val="720000"/>
    <a:srgbClr val="D98452"/>
    <a:srgbClr val="BC4D4D"/>
    <a:srgbClr val="0038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74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microsoft.com/office/2018/10/relationships/authors" Target="authors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8A2B25FB-CE05-4699-9E7A-9E94EAD4CC96}"/>
    <pc:docChg chg="modSld">
      <pc:chgData name="Badri, Sreenivas" userId="0b43dccd-042e-4be0-871d-afa1d90d6a2e" providerId="ADAL" clId="{8A2B25FB-CE05-4699-9E7A-9E94EAD4CC96}" dt="2025-09-24T16:24:36.883" v="18" actId="20577"/>
      <pc:docMkLst>
        <pc:docMk/>
      </pc:docMkLst>
      <pc:sldChg chg="modSp mod">
        <pc:chgData name="Badri, Sreenivas" userId="0b43dccd-042e-4be0-871d-afa1d90d6a2e" providerId="ADAL" clId="{8A2B25FB-CE05-4699-9E7A-9E94EAD4CC96}" dt="2025-09-24T16:24:36.883" v="18" actId="20577"/>
        <pc:sldMkLst>
          <pc:docMk/>
          <pc:sldMk cId="671039092" sldId="543"/>
        </pc:sldMkLst>
        <pc:spChg chg="mod">
          <ac:chgData name="Badri, Sreenivas" userId="0b43dccd-042e-4be0-871d-afa1d90d6a2e" providerId="ADAL" clId="{8A2B25FB-CE05-4699-9E7A-9E94EAD4CC96}" dt="2025-09-24T16:24:36.883" v="18" actId="20577"/>
          <ac:spMkLst>
            <pc:docMk/>
            <pc:sldMk cId="671039092" sldId="543"/>
            <ac:spMk id="3" creationId="{6D0E8462-CF9E-59AE-37D7-F547377ED70B}"/>
          </ac:spMkLst>
        </pc:spChg>
      </pc:sldChg>
      <pc:sldChg chg="modSp mod">
        <pc:chgData name="Badri, Sreenivas" userId="0b43dccd-042e-4be0-871d-afa1d90d6a2e" providerId="ADAL" clId="{8A2B25FB-CE05-4699-9E7A-9E94EAD4CC96}" dt="2025-09-24T16:23:47.429" v="14" actId="20577"/>
        <pc:sldMkLst>
          <pc:docMk/>
          <pc:sldMk cId="695933561" sldId="3057"/>
        </pc:sldMkLst>
        <pc:spChg chg="mod">
          <ac:chgData name="Badri, Sreenivas" userId="0b43dccd-042e-4be0-871d-afa1d90d6a2e" providerId="ADAL" clId="{8A2B25FB-CE05-4699-9E7A-9E94EAD4CC96}" dt="2025-09-24T16:23:47.429" v="14" actId="20577"/>
          <ac:spMkLst>
            <pc:docMk/>
            <pc:sldMk cId="695933561" sldId="3057"/>
            <ac:spMk id="6" creationId="{F24BB925-595B-4FD3-6F23-CF90A36FFFC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134794-DEDD-4026-95CD-ED16E0DE0E61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1AEFC9-E89F-4074-B86C-3746D90F8E2A}">
      <dgm:prSet phldrT="[Text]" custT="1"/>
      <dgm:spPr>
        <a:xfrm>
          <a:off x="3239679" y="1458848"/>
          <a:ext cx="1062853" cy="893243"/>
        </a:xfrm>
        <a:prstGeom prst="flowChartAlternateProcess">
          <a:avLst/>
        </a:prstGeom>
        <a:solidFill>
          <a:srgbClr val="005763">
            <a:lumMod val="75000"/>
            <a:lumOff val="2500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1000" b="1" dirty="0">
              <a:solidFill>
                <a:srgbClr val="FFFFFF"/>
              </a:solidFill>
              <a:latin typeface="Calibri" panose="020F0502020204030204"/>
              <a:ea typeface="+mn-ea"/>
              <a:cs typeface="+mn-cs"/>
            </a:rPr>
            <a:t>ERCOT Distribution Awareness Platform (EDAP)</a:t>
          </a:r>
        </a:p>
      </dgm:t>
    </dgm:pt>
    <dgm:pt modelId="{73273C1C-ABA2-4A72-809A-1D8B61A84493}" type="parTrans" cxnId="{5B0CF66C-D0CF-40A2-98AC-D96AA89B0C47}">
      <dgm:prSet/>
      <dgm:spPr/>
      <dgm:t>
        <a:bodyPr/>
        <a:lstStyle/>
        <a:p>
          <a:endParaRPr lang="en-US"/>
        </a:p>
      </dgm:t>
    </dgm:pt>
    <dgm:pt modelId="{EB975D93-E8C4-482A-8833-BB23095E76F5}" type="sibTrans" cxnId="{5B0CF66C-D0CF-40A2-98AC-D96AA89B0C47}">
      <dgm:prSet/>
      <dgm:spPr/>
      <dgm:t>
        <a:bodyPr/>
        <a:lstStyle/>
        <a:p>
          <a:endParaRPr lang="en-US"/>
        </a:p>
      </dgm:t>
    </dgm:pt>
    <dgm:pt modelId="{24F61511-C75F-4001-946F-27C394889B03}">
      <dgm:prSet phldrT="[Text]"/>
      <dgm:spPr>
        <a:xfrm>
          <a:off x="3212828" y="724223"/>
          <a:ext cx="1116554" cy="511181"/>
        </a:xfrm>
        <a:prstGeom prst="flowChartAlternateProcess">
          <a:avLst/>
        </a:prstGeom>
        <a:solidFill>
          <a:srgbClr val="5B6770"/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FFFFFF"/>
              </a:solidFill>
              <a:latin typeface="Calibri" panose="020F0502020204030204"/>
              <a:ea typeface="+mn-ea"/>
              <a:cs typeface="+mn-cs"/>
            </a:rPr>
            <a:t>Supplemental ERCOT Systems</a:t>
          </a:r>
        </a:p>
      </dgm:t>
    </dgm:pt>
    <dgm:pt modelId="{CA5880AB-4775-4B52-BADC-C9D6BCE21CE1}" type="parTrans" cxnId="{55C50C01-F0C0-4204-9CB9-5AB89BC54E1A}">
      <dgm:prSet/>
      <dgm:spPr>
        <a:xfrm rot="5400000">
          <a:off x="3654821" y="1209717"/>
          <a:ext cx="232569" cy="303702"/>
        </a:xfrm>
        <a:prstGeom prst="rightArrow">
          <a:avLst>
            <a:gd name="adj1" fmla="val 60000"/>
            <a:gd name="adj2" fmla="val 50000"/>
          </a:avLst>
        </a:prstGeom>
        <a:solidFill>
          <a:srgbClr val="005763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n-US">
            <a:solidFill>
              <a:srgbClr val="FFFFFF"/>
            </a:solidFill>
            <a:latin typeface="Calibri" panose="020F0502020204030204"/>
            <a:ea typeface="+mn-ea"/>
            <a:cs typeface="+mn-cs"/>
          </a:endParaRPr>
        </a:p>
      </dgm:t>
    </dgm:pt>
    <dgm:pt modelId="{58C1D4FF-E053-4FDA-A743-773941F747D3}" type="sibTrans" cxnId="{55C50C01-F0C0-4204-9CB9-5AB89BC54E1A}">
      <dgm:prSet/>
      <dgm:spPr/>
      <dgm:t>
        <a:bodyPr/>
        <a:lstStyle/>
        <a:p>
          <a:endParaRPr lang="en-US"/>
        </a:p>
      </dgm:t>
    </dgm:pt>
    <dgm:pt modelId="{AE78A499-1DB9-43F9-912C-A272E833E13D}">
      <dgm:prSet phldrT="[Text]"/>
      <dgm:spPr>
        <a:xfrm>
          <a:off x="4576073" y="1532636"/>
          <a:ext cx="1116554" cy="745668"/>
        </a:xfrm>
        <a:prstGeom prst="flowChartAlternateProcess">
          <a:avLst/>
        </a:prstGeom>
        <a:solidFill>
          <a:srgbClr val="5B6770"/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FFFFFF"/>
              </a:solidFill>
              <a:latin typeface="Calibri" panose="020F0502020204030204"/>
              <a:ea typeface="+mn-ea"/>
              <a:cs typeface="+mn-cs"/>
            </a:rPr>
            <a:t>Aggregators/Virtual Power Plant Providers (DERMS/DRMS)</a:t>
          </a:r>
        </a:p>
      </dgm:t>
    </dgm:pt>
    <dgm:pt modelId="{1131523E-6B29-49AF-8DCD-9720E26CCFB0}" type="parTrans" cxnId="{046163ED-FBAF-4E65-871F-25E378FC3542}">
      <dgm:prSet/>
      <dgm:spPr>
        <a:xfrm rot="10800000">
          <a:off x="4362711" y="1753619"/>
          <a:ext cx="144976" cy="303702"/>
        </a:xfrm>
        <a:prstGeom prst="rightArrow">
          <a:avLst>
            <a:gd name="adj1" fmla="val 60000"/>
            <a:gd name="adj2" fmla="val 50000"/>
          </a:avLst>
        </a:prstGeom>
        <a:solidFill>
          <a:srgbClr val="005763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n-US">
            <a:solidFill>
              <a:srgbClr val="FFFFFF"/>
            </a:solidFill>
            <a:latin typeface="Calibri" panose="020F0502020204030204"/>
            <a:ea typeface="+mn-ea"/>
            <a:cs typeface="+mn-cs"/>
          </a:endParaRPr>
        </a:p>
      </dgm:t>
    </dgm:pt>
    <dgm:pt modelId="{A2B7F098-612E-4DE9-925E-5853A297BF1C}" type="sibTrans" cxnId="{046163ED-FBAF-4E65-871F-25E378FC3542}">
      <dgm:prSet/>
      <dgm:spPr/>
      <dgm:t>
        <a:bodyPr/>
        <a:lstStyle/>
        <a:p>
          <a:endParaRPr lang="en-US"/>
        </a:p>
      </dgm:t>
    </dgm:pt>
    <dgm:pt modelId="{B58F2D23-D4C8-463C-8D71-8F23A28ECEE2}">
      <dgm:prSet phldrT="[Text]"/>
      <dgm:spPr>
        <a:xfrm>
          <a:off x="3221990" y="2557388"/>
          <a:ext cx="1116554" cy="583623"/>
        </a:xfrm>
        <a:prstGeom prst="flowChartAlternateProcess">
          <a:avLst/>
        </a:prstGeom>
        <a:solidFill>
          <a:srgbClr val="5B6770"/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FFFFFF"/>
              </a:solidFill>
              <a:latin typeface="Calibri" panose="020F0502020204030204"/>
              <a:ea typeface="+mn-ea"/>
              <a:cs typeface="+mn-cs"/>
            </a:rPr>
            <a:t>Transmission and Distribution Service Provider (EMS/ADMS/DEMS)</a:t>
          </a:r>
        </a:p>
      </dgm:t>
    </dgm:pt>
    <dgm:pt modelId="{23197BCE-6DAB-41B5-BAE5-D0799B130C22}" type="parTrans" cxnId="{8FCC39C4-4CC6-4B54-A282-51D9C5A8FCB0}">
      <dgm:prSet/>
      <dgm:spPr>
        <a:xfrm rot="16200000">
          <a:off x="3659979" y="2299803"/>
          <a:ext cx="232857" cy="303702"/>
        </a:xfrm>
        <a:prstGeom prst="rightArrow">
          <a:avLst>
            <a:gd name="adj1" fmla="val 60000"/>
            <a:gd name="adj2" fmla="val 50000"/>
          </a:avLst>
        </a:prstGeom>
        <a:solidFill>
          <a:srgbClr val="005763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n-US">
            <a:solidFill>
              <a:srgbClr val="FFFFFF"/>
            </a:solidFill>
            <a:latin typeface="Calibri" panose="020F0502020204030204"/>
            <a:ea typeface="+mn-ea"/>
            <a:cs typeface="+mn-cs"/>
          </a:endParaRPr>
        </a:p>
      </dgm:t>
    </dgm:pt>
    <dgm:pt modelId="{7E6616DD-C1FE-4664-9DCE-AAA322F6D51E}" type="sibTrans" cxnId="{8FCC39C4-4CC6-4B54-A282-51D9C5A8FCB0}">
      <dgm:prSet/>
      <dgm:spPr/>
      <dgm:t>
        <a:bodyPr/>
        <a:lstStyle/>
        <a:p>
          <a:endParaRPr lang="en-US"/>
        </a:p>
      </dgm:t>
    </dgm:pt>
    <dgm:pt modelId="{E0E243CD-E3B2-454C-85A0-CD7F30E9CC21}">
      <dgm:prSet phldrT="[Text]"/>
      <dgm:spPr>
        <a:xfrm>
          <a:off x="1849584" y="1532636"/>
          <a:ext cx="1116554" cy="745668"/>
        </a:xfrm>
        <a:prstGeom prst="flowChartAlternateProcess">
          <a:avLst/>
        </a:prstGeom>
        <a:solidFill>
          <a:srgbClr val="5B6770"/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rgbClr val="FFFFFF"/>
              </a:solidFill>
              <a:latin typeface="Calibri" panose="020F0502020204030204"/>
              <a:ea typeface="+mn-ea"/>
              <a:cs typeface="+mn-cs"/>
            </a:rPr>
            <a:t>ERCOT Energy Management System (EMS)</a:t>
          </a:r>
        </a:p>
      </dgm:t>
    </dgm:pt>
    <dgm:pt modelId="{61685AC5-56AE-4C41-8272-82912D295D9A}" type="parTrans" cxnId="{F51D2E67-D2FA-45F5-8714-F9AA03AE68D5}">
      <dgm:prSet/>
      <dgm:spPr>
        <a:xfrm>
          <a:off x="3034524" y="1753619"/>
          <a:ext cx="144976" cy="303702"/>
        </a:xfrm>
        <a:prstGeom prst="rightArrow">
          <a:avLst>
            <a:gd name="adj1" fmla="val 60000"/>
            <a:gd name="adj2" fmla="val 50000"/>
          </a:avLst>
        </a:prstGeom>
        <a:solidFill>
          <a:srgbClr val="005763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n-US">
            <a:solidFill>
              <a:srgbClr val="FFFFFF"/>
            </a:solidFill>
            <a:latin typeface="Calibri" panose="020F0502020204030204"/>
            <a:ea typeface="+mn-ea"/>
            <a:cs typeface="+mn-cs"/>
          </a:endParaRPr>
        </a:p>
      </dgm:t>
    </dgm:pt>
    <dgm:pt modelId="{F5AECB55-1E36-4C55-92F0-D80CBB7E9AC9}" type="sibTrans" cxnId="{F51D2E67-D2FA-45F5-8714-F9AA03AE68D5}">
      <dgm:prSet/>
      <dgm:spPr/>
      <dgm:t>
        <a:bodyPr/>
        <a:lstStyle/>
        <a:p>
          <a:endParaRPr lang="en-US"/>
        </a:p>
      </dgm:t>
    </dgm:pt>
    <dgm:pt modelId="{D92D9ECE-0A36-4EAD-9A11-9256E3A67924}" type="pres">
      <dgm:prSet presAssocID="{EF134794-DEDD-4026-95CD-ED16E0DE0E6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9B4467E-29FF-4D11-8582-F61E76284782}" type="pres">
      <dgm:prSet presAssocID="{E91AEFC9-E89F-4074-B86C-3746D90F8E2A}" presName="centerShape" presStyleLbl="node0" presStyleIdx="0" presStyleCnt="1" custScaleX="118988"/>
      <dgm:spPr>
        <a:prstGeom prst="flowChartAlternateProcess">
          <a:avLst/>
        </a:prstGeom>
      </dgm:spPr>
    </dgm:pt>
    <dgm:pt modelId="{BF2230B7-1932-429D-941C-4D502D1B0BD0}" type="pres">
      <dgm:prSet presAssocID="{CA5880AB-4775-4B52-BADC-C9D6BCE21CE1}" presName="parTrans" presStyleLbl="sibTrans2D1" presStyleIdx="0" presStyleCnt="4" custAng="10800000" custScaleX="196385" custLinFactNeighborY="3652"/>
      <dgm:spPr/>
    </dgm:pt>
    <dgm:pt modelId="{CF45100E-B3DB-41DF-AD70-8FE9A6065ACB}" type="pres">
      <dgm:prSet presAssocID="{CA5880AB-4775-4B52-BADC-C9D6BCE21CE1}" presName="connectorText" presStyleLbl="sibTrans2D1" presStyleIdx="0" presStyleCnt="4"/>
      <dgm:spPr/>
    </dgm:pt>
    <dgm:pt modelId="{3706F8CA-7B46-4587-9EC2-4C5FAD6FB2F8}" type="pres">
      <dgm:prSet presAssocID="{24F61511-C75F-4001-946F-27C394889B03}" presName="node" presStyleLbl="node1" presStyleIdx="0" presStyleCnt="4" custScaleY="45782" custRadScaleRad="67901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98DB6071-BCFB-4765-AC94-CCACE16AF76B}" type="pres">
      <dgm:prSet presAssocID="{1131523E-6B29-49AF-8DCD-9720E26CCFB0}" presName="parTrans" presStyleLbl="sibTrans2D1" presStyleIdx="1" presStyleCnt="4" custAng="10800000"/>
      <dgm:spPr/>
    </dgm:pt>
    <dgm:pt modelId="{DDB85860-8588-4953-94E9-B26F6D6F0308}" type="pres">
      <dgm:prSet presAssocID="{1131523E-6B29-49AF-8DCD-9720E26CCFB0}" presName="connectorText" presStyleLbl="sibTrans2D1" presStyleIdx="1" presStyleCnt="4"/>
      <dgm:spPr/>
    </dgm:pt>
    <dgm:pt modelId="{502E76FE-885B-49A0-947A-71EDB15428F5}" type="pres">
      <dgm:prSet presAssocID="{AE78A499-1DB9-43F9-912C-A272E833E13D}" presName="node" presStyleLbl="node1" presStyleIdx="1" presStyleCnt="4" custScaleY="66783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96830DE9-DEE2-4261-AA58-40CCC23B092F}" type="pres">
      <dgm:prSet presAssocID="{23197BCE-6DAB-41B5-BAE5-D0799B130C22}" presName="parTrans" presStyleLbl="sibTrans2D1" presStyleIdx="2" presStyleCnt="4" custAng="10833372" custScaleX="213980"/>
      <dgm:spPr/>
    </dgm:pt>
    <dgm:pt modelId="{291B0D1B-60E4-4597-8C8F-1F02DCA7726D}" type="pres">
      <dgm:prSet presAssocID="{23197BCE-6DAB-41B5-BAE5-D0799B130C22}" presName="connectorText" presStyleLbl="sibTrans2D1" presStyleIdx="2" presStyleCnt="4"/>
      <dgm:spPr/>
    </dgm:pt>
    <dgm:pt modelId="{50625FBB-E59A-4EE5-8E00-0E437827A326}" type="pres">
      <dgm:prSet presAssocID="{B58F2D23-D4C8-463C-8D71-8F23A28ECEE2}" presName="node" presStyleLbl="node1" presStyleIdx="2" presStyleCnt="4" custScaleY="52270" custRadScaleRad="69230" custRadScaleInc="-1236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36A46F0E-C145-43F1-92AB-EE64183CD13D}" type="pres">
      <dgm:prSet presAssocID="{61685AC5-56AE-4C41-8272-82912D295D9A}" presName="parTrans" presStyleLbl="sibTrans2D1" presStyleIdx="3" presStyleCnt="4" custAng="10800000"/>
      <dgm:spPr/>
    </dgm:pt>
    <dgm:pt modelId="{1CAD065F-1C17-4412-ABFF-34CF817FFD78}" type="pres">
      <dgm:prSet presAssocID="{61685AC5-56AE-4C41-8272-82912D295D9A}" presName="connectorText" presStyleLbl="sibTrans2D1" presStyleIdx="3" presStyleCnt="4"/>
      <dgm:spPr/>
    </dgm:pt>
    <dgm:pt modelId="{9AA82611-A31E-4450-AD5C-0B3090003F52}" type="pres">
      <dgm:prSet presAssocID="{E0E243CD-E3B2-454C-85A0-CD7F30E9CC21}" presName="node" presStyleLbl="node1" presStyleIdx="3" presStyleCnt="4" custScaleY="66783">
        <dgm:presLayoutVars>
          <dgm:bulletEnabled val="1"/>
        </dgm:presLayoutVars>
      </dgm:prSet>
      <dgm:spPr>
        <a:prstGeom prst="flowChartAlternateProcess">
          <a:avLst/>
        </a:prstGeom>
      </dgm:spPr>
    </dgm:pt>
  </dgm:ptLst>
  <dgm:cxnLst>
    <dgm:cxn modelId="{55C50C01-F0C0-4204-9CB9-5AB89BC54E1A}" srcId="{E91AEFC9-E89F-4074-B86C-3746D90F8E2A}" destId="{24F61511-C75F-4001-946F-27C394889B03}" srcOrd="0" destOrd="0" parTransId="{CA5880AB-4775-4B52-BADC-C9D6BCE21CE1}" sibTransId="{58C1D4FF-E053-4FDA-A743-773941F747D3}"/>
    <dgm:cxn modelId="{84E3790C-A247-4BDB-8994-4276AD80B64D}" type="presOf" srcId="{61685AC5-56AE-4C41-8272-82912D295D9A}" destId="{36A46F0E-C145-43F1-92AB-EE64183CD13D}" srcOrd="0" destOrd="0" presId="urn:microsoft.com/office/officeart/2005/8/layout/radial5"/>
    <dgm:cxn modelId="{0D1E0F1B-EFD2-47F6-A3FE-3353B286EC0B}" type="presOf" srcId="{23197BCE-6DAB-41B5-BAE5-D0799B130C22}" destId="{291B0D1B-60E4-4597-8C8F-1F02DCA7726D}" srcOrd="1" destOrd="0" presId="urn:microsoft.com/office/officeart/2005/8/layout/radial5"/>
    <dgm:cxn modelId="{E9EF4965-9008-423A-8400-76B4C8317A4B}" type="presOf" srcId="{E0E243CD-E3B2-454C-85A0-CD7F30E9CC21}" destId="{9AA82611-A31E-4450-AD5C-0B3090003F52}" srcOrd="0" destOrd="0" presId="urn:microsoft.com/office/officeart/2005/8/layout/radial5"/>
    <dgm:cxn modelId="{F51D2E67-D2FA-45F5-8714-F9AA03AE68D5}" srcId="{E91AEFC9-E89F-4074-B86C-3746D90F8E2A}" destId="{E0E243CD-E3B2-454C-85A0-CD7F30E9CC21}" srcOrd="3" destOrd="0" parTransId="{61685AC5-56AE-4C41-8272-82912D295D9A}" sibTransId="{F5AECB55-1E36-4C55-92F0-D80CBB7E9AC9}"/>
    <dgm:cxn modelId="{9AE6DB6B-391B-43B2-97B5-9182A5397305}" type="presOf" srcId="{AE78A499-1DB9-43F9-912C-A272E833E13D}" destId="{502E76FE-885B-49A0-947A-71EDB15428F5}" srcOrd="0" destOrd="0" presId="urn:microsoft.com/office/officeart/2005/8/layout/radial5"/>
    <dgm:cxn modelId="{5B0CF66C-D0CF-40A2-98AC-D96AA89B0C47}" srcId="{EF134794-DEDD-4026-95CD-ED16E0DE0E61}" destId="{E91AEFC9-E89F-4074-B86C-3746D90F8E2A}" srcOrd="0" destOrd="0" parTransId="{73273C1C-ABA2-4A72-809A-1D8B61A84493}" sibTransId="{EB975D93-E8C4-482A-8833-BB23095E76F5}"/>
    <dgm:cxn modelId="{27FD0A6F-365C-45F7-AA04-6A0593B4EBAF}" type="presOf" srcId="{1131523E-6B29-49AF-8DCD-9720E26CCFB0}" destId="{98DB6071-BCFB-4765-AC94-CCACE16AF76B}" srcOrd="0" destOrd="0" presId="urn:microsoft.com/office/officeart/2005/8/layout/radial5"/>
    <dgm:cxn modelId="{E1352373-03D3-4582-BBC2-8B923BF8C34F}" type="presOf" srcId="{1131523E-6B29-49AF-8DCD-9720E26CCFB0}" destId="{DDB85860-8588-4953-94E9-B26F6D6F0308}" srcOrd="1" destOrd="0" presId="urn:microsoft.com/office/officeart/2005/8/layout/radial5"/>
    <dgm:cxn modelId="{671D02AF-35C8-4F9A-B9FA-F61F935FCE51}" type="presOf" srcId="{B58F2D23-D4C8-463C-8D71-8F23A28ECEE2}" destId="{50625FBB-E59A-4EE5-8E00-0E437827A326}" srcOrd="0" destOrd="0" presId="urn:microsoft.com/office/officeart/2005/8/layout/radial5"/>
    <dgm:cxn modelId="{6FCC08B3-958F-46E1-95F1-8CBA99D65BA1}" type="presOf" srcId="{CA5880AB-4775-4B52-BADC-C9D6BCE21CE1}" destId="{CF45100E-B3DB-41DF-AD70-8FE9A6065ACB}" srcOrd="1" destOrd="0" presId="urn:microsoft.com/office/officeart/2005/8/layout/radial5"/>
    <dgm:cxn modelId="{6458B5C1-3221-40E0-8772-433734E6E490}" type="presOf" srcId="{E91AEFC9-E89F-4074-B86C-3746D90F8E2A}" destId="{A9B4467E-29FF-4D11-8582-F61E76284782}" srcOrd="0" destOrd="0" presId="urn:microsoft.com/office/officeart/2005/8/layout/radial5"/>
    <dgm:cxn modelId="{8FCC39C4-4CC6-4B54-A282-51D9C5A8FCB0}" srcId="{E91AEFC9-E89F-4074-B86C-3746D90F8E2A}" destId="{B58F2D23-D4C8-463C-8D71-8F23A28ECEE2}" srcOrd="2" destOrd="0" parTransId="{23197BCE-6DAB-41B5-BAE5-D0799B130C22}" sibTransId="{7E6616DD-C1FE-4664-9DCE-AAA322F6D51E}"/>
    <dgm:cxn modelId="{FE2CEBC8-022B-445A-AEE6-5C54AC31827A}" type="presOf" srcId="{EF134794-DEDD-4026-95CD-ED16E0DE0E61}" destId="{D92D9ECE-0A36-4EAD-9A11-9256E3A67924}" srcOrd="0" destOrd="0" presId="urn:microsoft.com/office/officeart/2005/8/layout/radial5"/>
    <dgm:cxn modelId="{4A632BCA-5D2E-44B3-A115-0EDE167DB4A0}" type="presOf" srcId="{24F61511-C75F-4001-946F-27C394889B03}" destId="{3706F8CA-7B46-4587-9EC2-4C5FAD6FB2F8}" srcOrd="0" destOrd="0" presId="urn:microsoft.com/office/officeart/2005/8/layout/radial5"/>
    <dgm:cxn modelId="{1FF1CCDC-36E6-4448-8DA4-9804072CC8C2}" type="presOf" srcId="{61685AC5-56AE-4C41-8272-82912D295D9A}" destId="{1CAD065F-1C17-4412-ABFF-34CF817FFD78}" srcOrd="1" destOrd="0" presId="urn:microsoft.com/office/officeart/2005/8/layout/radial5"/>
    <dgm:cxn modelId="{257F31E7-7515-477F-9530-DCB470F930B8}" type="presOf" srcId="{23197BCE-6DAB-41B5-BAE5-D0799B130C22}" destId="{96830DE9-DEE2-4261-AA58-40CCC23B092F}" srcOrd="0" destOrd="0" presId="urn:microsoft.com/office/officeart/2005/8/layout/radial5"/>
    <dgm:cxn modelId="{046163ED-FBAF-4E65-871F-25E378FC3542}" srcId="{E91AEFC9-E89F-4074-B86C-3746D90F8E2A}" destId="{AE78A499-1DB9-43F9-912C-A272E833E13D}" srcOrd="1" destOrd="0" parTransId="{1131523E-6B29-49AF-8DCD-9720E26CCFB0}" sibTransId="{A2B7F098-612E-4DE9-925E-5853A297BF1C}"/>
    <dgm:cxn modelId="{6BDD9CF4-0F97-4396-85AE-5531F014F330}" type="presOf" srcId="{CA5880AB-4775-4B52-BADC-C9D6BCE21CE1}" destId="{BF2230B7-1932-429D-941C-4D502D1B0BD0}" srcOrd="0" destOrd="0" presId="urn:microsoft.com/office/officeart/2005/8/layout/radial5"/>
    <dgm:cxn modelId="{C166BB25-DB5B-419F-BB1B-FA31C1CBB52B}" type="presParOf" srcId="{D92D9ECE-0A36-4EAD-9A11-9256E3A67924}" destId="{A9B4467E-29FF-4D11-8582-F61E76284782}" srcOrd="0" destOrd="0" presId="urn:microsoft.com/office/officeart/2005/8/layout/radial5"/>
    <dgm:cxn modelId="{BFE37BEE-B947-4FE7-A4A9-B3036B195854}" type="presParOf" srcId="{D92D9ECE-0A36-4EAD-9A11-9256E3A67924}" destId="{BF2230B7-1932-429D-941C-4D502D1B0BD0}" srcOrd="1" destOrd="0" presId="urn:microsoft.com/office/officeart/2005/8/layout/radial5"/>
    <dgm:cxn modelId="{99F86EE3-09D1-447D-924A-4C73ACA4210E}" type="presParOf" srcId="{BF2230B7-1932-429D-941C-4D502D1B0BD0}" destId="{CF45100E-B3DB-41DF-AD70-8FE9A6065ACB}" srcOrd="0" destOrd="0" presId="urn:microsoft.com/office/officeart/2005/8/layout/radial5"/>
    <dgm:cxn modelId="{E1C8D7F1-2EAE-4B2E-A08B-99F547FC4968}" type="presParOf" srcId="{D92D9ECE-0A36-4EAD-9A11-9256E3A67924}" destId="{3706F8CA-7B46-4587-9EC2-4C5FAD6FB2F8}" srcOrd="2" destOrd="0" presId="urn:microsoft.com/office/officeart/2005/8/layout/radial5"/>
    <dgm:cxn modelId="{29BDEBD9-F0CB-4419-AE5D-429DE14FDCD3}" type="presParOf" srcId="{D92D9ECE-0A36-4EAD-9A11-9256E3A67924}" destId="{98DB6071-BCFB-4765-AC94-CCACE16AF76B}" srcOrd="3" destOrd="0" presId="urn:microsoft.com/office/officeart/2005/8/layout/radial5"/>
    <dgm:cxn modelId="{316ED0DB-8BA3-46E1-B2B0-4D987EE3A740}" type="presParOf" srcId="{98DB6071-BCFB-4765-AC94-CCACE16AF76B}" destId="{DDB85860-8588-4953-94E9-B26F6D6F0308}" srcOrd="0" destOrd="0" presId="urn:microsoft.com/office/officeart/2005/8/layout/radial5"/>
    <dgm:cxn modelId="{29854A61-2C02-439A-927A-B9CB4E53401B}" type="presParOf" srcId="{D92D9ECE-0A36-4EAD-9A11-9256E3A67924}" destId="{502E76FE-885B-49A0-947A-71EDB15428F5}" srcOrd="4" destOrd="0" presId="urn:microsoft.com/office/officeart/2005/8/layout/radial5"/>
    <dgm:cxn modelId="{47794D60-891E-4D3C-A50C-8C15E0732FE3}" type="presParOf" srcId="{D92D9ECE-0A36-4EAD-9A11-9256E3A67924}" destId="{96830DE9-DEE2-4261-AA58-40CCC23B092F}" srcOrd="5" destOrd="0" presId="urn:microsoft.com/office/officeart/2005/8/layout/radial5"/>
    <dgm:cxn modelId="{98F3D308-6C9A-46AD-B35A-19DE78EE44D0}" type="presParOf" srcId="{96830DE9-DEE2-4261-AA58-40CCC23B092F}" destId="{291B0D1B-60E4-4597-8C8F-1F02DCA7726D}" srcOrd="0" destOrd="0" presId="urn:microsoft.com/office/officeart/2005/8/layout/radial5"/>
    <dgm:cxn modelId="{369F2E60-7024-4532-AFEC-ACC3EA11EE22}" type="presParOf" srcId="{D92D9ECE-0A36-4EAD-9A11-9256E3A67924}" destId="{50625FBB-E59A-4EE5-8E00-0E437827A326}" srcOrd="6" destOrd="0" presId="urn:microsoft.com/office/officeart/2005/8/layout/radial5"/>
    <dgm:cxn modelId="{0F9F1893-2C33-4D42-B690-736BCD8EF2D2}" type="presParOf" srcId="{D92D9ECE-0A36-4EAD-9A11-9256E3A67924}" destId="{36A46F0E-C145-43F1-92AB-EE64183CD13D}" srcOrd="7" destOrd="0" presId="urn:microsoft.com/office/officeart/2005/8/layout/radial5"/>
    <dgm:cxn modelId="{1AD7D5F5-FAAE-490E-92BE-0C8B349A5C7F}" type="presParOf" srcId="{36A46F0E-C145-43F1-92AB-EE64183CD13D}" destId="{1CAD065F-1C17-4412-ABFF-34CF817FFD78}" srcOrd="0" destOrd="0" presId="urn:microsoft.com/office/officeart/2005/8/layout/radial5"/>
    <dgm:cxn modelId="{7CFE4B56-0760-48C0-B450-FE3AEE60B417}" type="presParOf" srcId="{D92D9ECE-0A36-4EAD-9A11-9256E3A67924}" destId="{9AA82611-A31E-4450-AD5C-0B3090003F52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B4467E-29FF-4D11-8582-F61E76284782}">
      <dsp:nvSpPr>
        <dsp:cNvPr id="0" name=""/>
        <dsp:cNvSpPr/>
      </dsp:nvSpPr>
      <dsp:spPr>
        <a:xfrm>
          <a:off x="3600598" y="1875303"/>
          <a:ext cx="1610013" cy="1353088"/>
        </a:xfrm>
        <a:prstGeom prst="flowChartAlternateProcess">
          <a:avLst/>
        </a:prstGeom>
        <a:solidFill>
          <a:srgbClr val="005763">
            <a:lumMod val="75000"/>
            <a:lumOff val="2500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rgbClr val="FFFFFF"/>
              </a:solidFill>
              <a:latin typeface="Calibri" panose="020F0502020204030204"/>
              <a:ea typeface="+mn-ea"/>
              <a:cs typeface="+mn-cs"/>
            </a:rPr>
            <a:t>ERCOT Distribution Awareness Platform (EDAP)</a:t>
          </a:r>
        </a:p>
      </dsp:txBody>
      <dsp:txXfrm>
        <a:off x="3666649" y="1941354"/>
        <a:ext cx="1477911" cy="1220986"/>
      </dsp:txXfrm>
    </dsp:sp>
    <dsp:sp modelId="{BF2230B7-1932-429D-941C-4D502D1B0BD0}">
      <dsp:nvSpPr>
        <dsp:cNvPr id="0" name=""/>
        <dsp:cNvSpPr/>
      </dsp:nvSpPr>
      <dsp:spPr>
        <a:xfrm rot="5400000">
          <a:off x="4249868" y="1516942"/>
          <a:ext cx="311473" cy="460050"/>
        </a:xfrm>
        <a:prstGeom prst="rightArrow">
          <a:avLst>
            <a:gd name="adj1" fmla="val 60000"/>
            <a:gd name="adj2" fmla="val 50000"/>
          </a:avLst>
        </a:prstGeom>
        <a:solidFill>
          <a:srgbClr val="005763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solidFill>
              <a:srgbClr val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4296589" y="1562231"/>
        <a:ext cx="218031" cy="276030"/>
      </dsp:txXfrm>
    </dsp:sp>
    <dsp:sp modelId="{3706F8CA-7B46-4587-9EC2-4C5FAD6FB2F8}">
      <dsp:nvSpPr>
        <dsp:cNvPr id="0" name=""/>
        <dsp:cNvSpPr/>
      </dsp:nvSpPr>
      <dsp:spPr>
        <a:xfrm>
          <a:off x="3729060" y="956580"/>
          <a:ext cx="1353088" cy="619471"/>
        </a:xfrm>
        <a:prstGeom prst="flowChartAlternateProcess">
          <a:avLst/>
        </a:prstGeom>
        <a:solidFill>
          <a:srgbClr val="5B6770"/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rgbClr val="FFFFFF"/>
              </a:solidFill>
              <a:latin typeface="Calibri" panose="020F0502020204030204"/>
              <a:ea typeface="+mn-ea"/>
              <a:cs typeface="+mn-cs"/>
            </a:rPr>
            <a:t>Supplemental ERCOT Systems</a:t>
          </a:r>
        </a:p>
      </dsp:txBody>
      <dsp:txXfrm>
        <a:off x="3759299" y="986819"/>
        <a:ext cx="1292610" cy="558993"/>
      </dsp:txXfrm>
    </dsp:sp>
    <dsp:sp modelId="{98DB6071-BCFB-4765-AC94-CCACE16AF76B}">
      <dsp:nvSpPr>
        <dsp:cNvPr id="0" name=""/>
        <dsp:cNvSpPr/>
      </dsp:nvSpPr>
      <dsp:spPr>
        <a:xfrm rot="10800000">
          <a:off x="5301183" y="2321822"/>
          <a:ext cx="218197" cy="460050"/>
        </a:xfrm>
        <a:prstGeom prst="rightArrow">
          <a:avLst>
            <a:gd name="adj1" fmla="val 60000"/>
            <a:gd name="adj2" fmla="val 50000"/>
          </a:avLst>
        </a:prstGeom>
        <a:solidFill>
          <a:srgbClr val="005763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solidFill>
              <a:srgbClr val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5366642" y="2413832"/>
        <a:ext cx="152738" cy="276030"/>
      </dsp:txXfrm>
    </dsp:sp>
    <dsp:sp modelId="{502E76FE-885B-49A0-947A-71EDB15428F5}">
      <dsp:nvSpPr>
        <dsp:cNvPr id="0" name=""/>
        <dsp:cNvSpPr/>
      </dsp:nvSpPr>
      <dsp:spPr>
        <a:xfrm>
          <a:off x="5622304" y="2100031"/>
          <a:ext cx="1353088" cy="903633"/>
        </a:xfrm>
        <a:prstGeom prst="flowChartAlternateProcess">
          <a:avLst/>
        </a:prstGeom>
        <a:solidFill>
          <a:srgbClr val="5B6770"/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rgbClr val="FFFFFF"/>
              </a:solidFill>
              <a:latin typeface="Calibri" panose="020F0502020204030204"/>
              <a:ea typeface="+mn-ea"/>
              <a:cs typeface="+mn-cs"/>
            </a:rPr>
            <a:t>Aggregators/Virtual Power Plant Providers (DERMS/DRMS)</a:t>
          </a:r>
        </a:p>
      </dsp:txBody>
      <dsp:txXfrm>
        <a:off x="5666415" y="2144142"/>
        <a:ext cx="1264866" cy="815411"/>
      </dsp:txXfrm>
    </dsp:sp>
    <dsp:sp modelId="{96830DE9-DEE2-4261-AA58-40CCC23B092F}">
      <dsp:nvSpPr>
        <dsp:cNvPr id="0" name=""/>
        <dsp:cNvSpPr/>
      </dsp:nvSpPr>
      <dsp:spPr>
        <a:xfrm rot="16200000">
          <a:off x="4254438" y="3134379"/>
          <a:ext cx="318110" cy="460050"/>
        </a:xfrm>
        <a:prstGeom prst="rightArrow">
          <a:avLst>
            <a:gd name="adj1" fmla="val 60000"/>
            <a:gd name="adj2" fmla="val 50000"/>
          </a:avLst>
        </a:prstGeom>
        <a:solidFill>
          <a:srgbClr val="005763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solidFill>
              <a:srgbClr val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4302155" y="3274106"/>
        <a:ext cx="222677" cy="276030"/>
      </dsp:txXfrm>
    </dsp:sp>
    <dsp:sp modelId="{50625FBB-E59A-4EE5-8E00-0E437827A326}">
      <dsp:nvSpPr>
        <dsp:cNvPr id="0" name=""/>
        <dsp:cNvSpPr/>
      </dsp:nvSpPr>
      <dsp:spPr>
        <a:xfrm>
          <a:off x="3741784" y="3508849"/>
          <a:ext cx="1353088" cy="707259"/>
        </a:xfrm>
        <a:prstGeom prst="flowChartAlternateProcess">
          <a:avLst/>
        </a:prstGeom>
        <a:solidFill>
          <a:srgbClr val="5B6770"/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rgbClr val="FFFFFF"/>
              </a:solidFill>
              <a:latin typeface="Calibri" panose="020F0502020204030204"/>
              <a:ea typeface="+mn-ea"/>
              <a:cs typeface="+mn-cs"/>
            </a:rPr>
            <a:t>Transmission and Distribution Service Provider (EMS/ADMS/DEMS)</a:t>
          </a:r>
        </a:p>
      </dsp:txBody>
      <dsp:txXfrm>
        <a:off x="3776309" y="3543374"/>
        <a:ext cx="1284038" cy="638209"/>
      </dsp:txXfrm>
    </dsp:sp>
    <dsp:sp modelId="{36A46F0E-C145-43F1-92AB-EE64183CD13D}">
      <dsp:nvSpPr>
        <dsp:cNvPr id="0" name=""/>
        <dsp:cNvSpPr/>
      </dsp:nvSpPr>
      <dsp:spPr>
        <a:xfrm>
          <a:off x="3291828" y="2321822"/>
          <a:ext cx="218197" cy="460050"/>
        </a:xfrm>
        <a:prstGeom prst="rightArrow">
          <a:avLst>
            <a:gd name="adj1" fmla="val 60000"/>
            <a:gd name="adj2" fmla="val 50000"/>
          </a:avLst>
        </a:prstGeom>
        <a:solidFill>
          <a:srgbClr val="005763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solidFill>
              <a:srgbClr val="FFFFFF"/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3291828" y="2413832"/>
        <a:ext cx="152738" cy="276030"/>
      </dsp:txXfrm>
    </dsp:sp>
    <dsp:sp modelId="{9AA82611-A31E-4450-AD5C-0B3090003F52}">
      <dsp:nvSpPr>
        <dsp:cNvPr id="0" name=""/>
        <dsp:cNvSpPr/>
      </dsp:nvSpPr>
      <dsp:spPr>
        <a:xfrm>
          <a:off x="1835816" y="2100031"/>
          <a:ext cx="1353088" cy="903633"/>
        </a:xfrm>
        <a:prstGeom prst="flowChartAlternateProcess">
          <a:avLst/>
        </a:prstGeom>
        <a:solidFill>
          <a:srgbClr val="5B6770"/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rgbClr val="FFFFFF"/>
              </a:solidFill>
              <a:latin typeface="Calibri" panose="020F0502020204030204"/>
              <a:ea typeface="+mn-ea"/>
              <a:cs typeface="+mn-cs"/>
            </a:rPr>
            <a:t>ERCOT Energy Management System (EMS)</a:t>
          </a:r>
        </a:p>
      </dsp:txBody>
      <dsp:txXfrm>
        <a:off x="1879927" y="2144142"/>
        <a:ext cx="1264866" cy="815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84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3429000"/>
            <a:ext cx="113792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62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800600"/>
            <a:ext cx="113792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96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053684"/>
            <a:ext cx="113792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09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038601"/>
            <a:ext cx="11120581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219202"/>
            <a:ext cx="110744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59413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914400"/>
            <a:ext cx="39624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29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213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914400"/>
            <a:ext cx="39624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30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838200"/>
            <a:ext cx="44704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11283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06401" y="1066801"/>
            <a:ext cx="11379200" cy="2043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06401" y="3574375"/>
            <a:ext cx="11379200" cy="1982081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3912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1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762001"/>
            <a:ext cx="51816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05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225639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035639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377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552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262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216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621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06400" y="1058219"/>
            <a:ext cx="113792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3524730"/>
            <a:ext cx="113792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057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559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72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09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790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10160003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00623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19200" y="0"/>
            <a:ext cx="10160003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93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6096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28222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6096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5180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426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133600" y="3429000"/>
            <a:ext cx="93472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102616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9259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133600" y="3429000"/>
            <a:ext cx="93472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102616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4832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990600"/>
            <a:ext cx="44704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807200" y="990601"/>
            <a:ext cx="46736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449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990600"/>
            <a:ext cx="44704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807200" y="990601"/>
            <a:ext cx="46736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146612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990600"/>
            <a:ext cx="44704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807200" y="990601"/>
            <a:ext cx="46736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92543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2184400" y="1127931"/>
            <a:ext cx="9618453" cy="20569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2184400" y="3962401"/>
            <a:ext cx="9618453" cy="205697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91150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42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9831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602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55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121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06400" y="762000"/>
            <a:ext cx="113792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06400" y="4283180"/>
            <a:ext cx="113792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251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7518400" y="914400"/>
            <a:ext cx="41656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7478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686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096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548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3124200"/>
            <a:ext cx="113792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679679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06400" y="1058219"/>
            <a:ext cx="113792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3524730"/>
            <a:ext cx="113792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60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213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914400"/>
            <a:ext cx="39624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408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06401" y="1066801"/>
            <a:ext cx="113792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06401" y="3574375"/>
            <a:ext cx="113792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7496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1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762001"/>
            <a:ext cx="51816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313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7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0885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9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4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182880" rIns="274320" bIns="18288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20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8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8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21" Type="http://schemas.openxmlformats.org/officeDocument/2006/relationships/slideLayout" Target="../slideLayouts/slideLayout22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5" Type="http://schemas.openxmlformats.org/officeDocument/2006/relationships/image" Target="../media/image2.svg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11.xml"/><Relationship Id="rId19" Type="http://schemas.openxmlformats.org/officeDocument/2006/relationships/slideLayout" Target="../slideLayouts/slideLayout20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Relationship Id="rId22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37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F737C3E-B8C6-3479-C42C-1589CDA47C5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7666" y="2837923"/>
            <a:ext cx="3558291" cy="145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5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769" y="6487708"/>
            <a:ext cx="16466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927BBE96-0B6E-DC6F-634C-1066027ADE9F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320797" y="6270728"/>
            <a:ext cx="1248477" cy="51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11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22" r:id="rId19"/>
    <p:sldLayoutId id="2147483723" r:id="rId20"/>
    <p:sldLayoutId id="2147483738" r:id="rId21"/>
    <p:sldLayoutId id="2147483739" r:id="rId2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1219204" y="6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88" y="5257800"/>
            <a:ext cx="1575824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 flipH="1">
            <a:off x="1219201" y="6019800"/>
            <a:ext cx="4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/>
        </p:nvCxnSpPr>
        <p:spPr>
          <a:xfrm>
            <a:off x="1219203" y="6477005"/>
            <a:ext cx="10850877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/>
        </p:nvSpPr>
        <p:spPr>
          <a:xfrm>
            <a:off x="1117601" y="6553201"/>
            <a:ext cx="12478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12461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11379203" y="6324604"/>
            <a:ext cx="7111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12026174" y="6324600"/>
            <a:ext cx="165825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4008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3246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324605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096000"/>
            <a:ext cx="1575824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4087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72901" y="6324600"/>
            <a:ext cx="3787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23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about/grit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0E8462-CF9E-59AE-37D7-F547377ED70B}"/>
              </a:ext>
            </a:extLst>
          </p:cNvPr>
          <p:cNvSpPr txBox="1"/>
          <p:nvPr/>
        </p:nvSpPr>
        <p:spPr>
          <a:xfrm>
            <a:off x="4943659" y="1709279"/>
            <a:ext cx="7252549" cy="221599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/>
              <a:t>ERCOT Distribution Awareness Platform (EDAP) Proof of Concept (POC) Participation</a:t>
            </a:r>
          </a:p>
          <a:p>
            <a:endParaRPr lang="en-US" i="1" dirty="0">
              <a:cs typeface="Arial" panose="020B0604020202020204"/>
            </a:endParaRPr>
          </a:p>
          <a:p>
            <a:r>
              <a:rPr lang="en-US" i="1" dirty="0"/>
              <a:t>Sreenivas Badri</a:t>
            </a:r>
          </a:p>
          <a:p>
            <a:endParaRPr lang="en-US" i="1" dirty="0"/>
          </a:p>
          <a:p>
            <a:r>
              <a:rPr lang="en-US" dirty="0"/>
              <a:t>September 25, 2025</a:t>
            </a:r>
            <a:endParaRPr lang="en-US" dirty="0">
              <a:cs typeface="Arial"/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3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381C7-8DF5-949D-2DAA-42E6BE5035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611D6-D03D-1B11-8BE1-C75AD9517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Distribution Awareness Platform (EDAP)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32385F-BC65-A4D0-5CD7-A428E0612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srgbClr val="7C858C"/>
                </a:solidFill>
                <a:latin typeface="Arial"/>
              </a:rPr>
              <a:pPr/>
              <a:t>2</a:t>
            </a:fld>
            <a:endParaRPr lang="en-US">
              <a:solidFill>
                <a:srgbClr val="7C858C"/>
              </a:solidFill>
              <a:latin typeface="Arial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B2CBD7-E1F8-FE98-93AF-AE8E57053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553" y="762001"/>
            <a:ext cx="11589047" cy="5280822"/>
          </a:xfrm>
        </p:spPr>
        <p:txBody>
          <a:bodyPr/>
          <a:lstStyle/>
          <a:p>
            <a:pPr marL="457200" indent="-457200"/>
            <a:r>
              <a:rPr lang="en-US" sz="1800" b="1" dirty="0"/>
              <a:t>What is EDAP?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1400" dirty="0"/>
              <a:t>It is an Information Technology/Operational Technology (IT/OT) platform to host the operational data received from Distributed Generation (DG) and Demand Response (DR) providers in ERCOT.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1400" dirty="0"/>
              <a:t>EDAP communicates with DERs aggregator systems with low-cost, API-based solutions to receive DERs operational data and helps improve forecasts and situational awareness.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457200" indent="-457200"/>
            <a:r>
              <a:rPr lang="en-US" sz="1800" b="1" dirty="0"/>
              <a:t>Why we need it?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Currently, ERCOT has means to receive real-time telemetry from market participants using Inter-Control Center Communication Protocol (ICCP) through the ERCOT Wide Area Network (WAN). </a:t>
            </a:r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But DERs typically communicate with Distributed Energy Resource Management Systems (DERMS) using protocols such as </a:t>
            </a:r>
            <a:r>
              <a:rPr lang="en-US" sz="1400" dirty="0" err="1"/>
              <a:t>OpenADR</a:t>
            </a:r>
            <a:r>
              <a:rPr lang="en-US" sz="1400" dirty="0"/>
              <a:t>, IEEE 2030.5, or custom APIs based on REST or </a:t>
            </a:r>
            <a:r>
              <a:rPr lang="en-US" sz="1400" dirty="0" err="1"/>
              <a:t>gRPC</a:t>
            </a:r>
            <a:r>
              <a:rPr lang="en-US" sz="1400" dirty="0"/>
              <a:t>. Some can communicate using traditional Supervisory Control and Data Acquisition protocols such as DNP3 or Modbus. </a:t>
            </a:r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As penetration of DERs is increasing, ERCOT believes that the communications between DER aggregator systems can leverage newer architecture patterns to receive DER information.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5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783B3-2610-7919-3925-A91EC6FB6E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5AB9C-FC58-0125-2816-D0BCC6324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Distribution Awareness Platform (EDAP) - Architecture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15913C-E5B0-86C6-8AA0-0853F51D9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srgbClr val="7C858C"/>
                </a:solidFill>
                <a:latin typeface="Arial"/>
              </a:rPr>
              <a:pPr/>
              <a:t>3</a:t>
            </a:fld>
            <a:endParaRPr lang="en-US">
              <a:solidFill>
                <a:srgbClr val="7C858C"/>
              </a:solidFill>
              <a:latin typeface="Arial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DA13991-D716-096C-FBFE-DBB2BF58F26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06400" y="762000"/>
            <a:ext cx="1137920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At a conceptual level, as shown below, ERCOT expects to interface with the TDSP EMS/ADMS/DERMS and Aggregator DERMS/DRMS or similar platforms and receive the Distributed Generation information. 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32D11197-C7BC-9976-89F9-42DA26D28B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4342992"/>
              </p:ext>
            </p:extLst>
          </p:nvPr>
        </p:nvGraphicFramePr>
        <p:xfrm>
          <a:off x="1332648" y="1641988"/>
          <a:ext cx="8811210" cy="51475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3022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09DE15-20A9-1596-08BC-97AA4646C3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72149-21EF-B912-680C-E63A0B4C1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Distribution Awareness Platform (EDAP) - POC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23D9A-85BE-A175-872C-93003F7BB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srgbClr val="7C858C"/>
                </a:solidFill>
                <a:latin typeface="Arial"/>
              </a:rPr>
              <a:pPr/>
              <a:t>4</a:t>
            </a:fld>
            <a:endParaRPr lang="en-US">
              <a:solidFill>
                <a:srgbClr val="7C858C"/>
              </a:solidFill>
              <a:latin typeface="Arial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80F93F-BFFA-B44F-7788-DAA5704AD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476" y="762000"/>
            <a:ext cx="11589047" cy="5280822"/>
          </a:xfrm>
        </p:spPr>
        <p:txBody>
          <a:bodyPr/>
          <a:lstStyle/>
          <a:p>
            <a:pPr marL="457200" indent="-457200"/>
            <a:r>
              <a:rPr lang="en-US" sz="1600" b="1" dirty="0"/>
              <a:t>ERCOT initiated Proof-of-Concept (PoC) </a:t>
            </a:r>
            <a:r>
              <a:rPr lang="en-US" sz="1600" dirty="0"/>
              <a:t>to build and test the technology platform </a:t>
            </a:r>
          </a:p>
          <a:p>
            <a:pPr marL="457200" indent="-457200"/>
            <a:endParaRPr lang="en-US" sz="1600" dirty="0"/>
          </a:p>
          <a:p>
            <a:pPr marL="457200" indent="-457200"/>
            <a:r>
              <a:rPr lang="en-US" sz="1600" dirty="0"/>
              <a:t>Vendor is selected to perform the PoC.</a:t>
            </a:r>
          </a:p>
          <a:p>
            <a:pPr marL="0" indent="0">
              <a:buNone/>
            </a:pPr>
            <a:endParaRPr lang="en-US" sz="1600" dirty="0"/>
          </a:p>
          <a:p>
            <a:pPr marL="457200" indent="-457200"/>
            <a:r>
              <a:rPr lang="en-US" sz="1600" dirty="0"/>
              <a:t>It is a cloud-based solution.</a:t>
            </a:r>
          </a:p>
          <a:p>
            <a:endParaRPr lang="en-US" sz="1600" dirty="0"/>
          </a:p>
          <a:p>
            <a:pPr marL="457200" indent="-457200"/>
            <a:r>
              <a:rPr lang="en-US" sz="1600" dirty="0"/>
              <a:t>Interfaces with Aggregators DERMS/DRMS or similar platforms and with the TDSP EMS/ADMS/DERMS.</a:t>
            </a:r>
          </a:p>
          <a:p>
            <a:pPr marL="457200" indent="-457200"/>
            <a:endParaRPr lang="en-US" sz="1600" dirty="0"/>
          </a:p>
          <a:p>
            <a:pPr marL="457200" indent="-457200"/>
            <a:r>
              <a:rPr lang="en-US" sz="1600" dirty="0"/>
              <a:t>Imports DERs model information in predefined data models using CSV format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1"/>
                </a:solidFill>
              </a:rPr>
              <a:t>Model information for various kinds of DG devices such as but not limited to, synchronous generators, inverter-based resources, energy storage devices and various Demand Response devices such as but not limited to thermostats, water heaters, electric vehicles, pool pumps etc. The data models/attributes could be respondent specific or based on common industry standards. </a:t>
            </a:r>
          </a:p>
          <a:p>
            <a:pPr marL="0" indent="0">
              <a:buNone/>
            </a:pPr>
            <a:endParaRPr lang="en-US" sz="1600" dirty="0"/>
          </a:p>
          <a:p>
            <a:pPr marL="457200" indent="-457200"/>
            <a:r>
              <a:rPr lang="en-US" sz="1600" dirty="0"/>
              <a:t>Receives DERs Operational data (active power, reactive power, status etc.) from DER aggregator systems in real-time or near real-time.</a:t>
            </a:r>
          </a:p>
          <a:p>
            <a:pPr marL="0" indent="0">
              <a:buNone/>
            </a:pPr>
            <a:endParaRPr lang="en-US" sz="1600" dirty="0"/>
          </a:p>
          <a:p>
            <a:pPr marL="457200" indent="-457200"/>
            <a:r>
              <a:rPr lang="en-US" sz="1600" dirty="0"/>
              <a:t>Exchange DER data with participants systems via RESTful APIs, either using jointly defined data structures or accepted industry standards (e.g., IEEE 2030.5).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382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C72CB0-59E9-C73C-DC53-50E29223B1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76958-290B-EA2D-8ACE-AE4ADC013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EDAP POC Status and Timelines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19937-8B84-934B-B791-5BBC9B5035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srgbClr val="7C858C"/>
                </a:solidFill>
                <a:latin typeface="Arial"/>
              </a:rPr>
              <a:pPr/>
              <a:t>5</a:t>
            </a:fld>
            <a:endParaRPr lang="en-US">
              <a:solidFill>
                <a:srgbClr val="7C858C"/>
              </a:solidFill>
              <a:latin typeface="Arial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2A9F26-F197-B9B7-A072-6836AB261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553" y="898734"/>
            <a:ext cx="11589047" cy="5280822"/>
          </a:xfrm>
        </p:spPr>
        <p:txBody>
          <a:bodyPr/>
          <a:lstStyle/>
          <a:p>
            <a:pPr marL="457200" indent="-457200"/>
            <a:r>
              <a:rPr lang="en-US" dirty="0"/>
              <a:t>EDAP platform software deployment and setup </a:t>
            </a:r>
            <a:r>
              <a:rPr lang="en-US" b="1" dirty="0"/>
              <a:t>is in progress</a:t>
            </a:r>
          </a:p>
          <a:p>
            <a:pPr marL="457200" indent="-457200"/>
            <a:endParaRPr lang="en-US" dirty="0"/>
          </a:p>
          <a:p>
            <a:pPr marL="457200" indent="-457200"/>
            <a:r>
              <a:rPr lang="en-US" dirty="0"/>
              <a:t>Discussions with aggregators on API/Integration are </a:t>
            </a:r>
            <a:r>
              <a:rPr lang="en-US" b="1" dirty="0"/>
              <a:t>in progress</a:t>
            </a:r>
          </a:p>
          <a:p>
            <a:endParaRPr lang="en-US" dirty="0"/>
          </a:p>
          <a:p>
            <a:pPr marL="457200" indent="-457200"/>
            <a:r>
              <a:rPr lang="en-US" dirty="0"/>
              <a:t>POC is expected to complete by end of Q1 next year, may be extended further based on the market participation.</a:t>
            </a:r>
          </a:p>
          <a:p>
            <a:pPr marL="457200" indent="-457200"/>
            <a:endParaRPr lang="en-US" dirty="0"/>
          </a:p>
          <a:p>
            <a:pPr marL="457200" indent="-457200"/>
            <a:r>
              <a:rPr lang="en-US" dirty="0"/>
              <a:t>Production implementation will begin after successful completion of POC</a:t>
            </a:r>
          </a:p>
          <a:p>
            <a:pPr marL="457200" indent="-457200"/>
            <a:endParaRPr lang="en-US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57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216B57-0F45-E26D-DFC5-7A7449C68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D674B-57E0-6943-3FD1-5773F5723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EDAP POC – Seeking Market Participation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DB9EEB-FB70-1CAE-473D-4C10DF9608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srgbClr val="7C858C"/>
                </a:solidFill>
                <a:latin typeface="Arial"/>
              </a:rPr>
              <a:pPr/>
              <a:t>6</a:t>
            </a:fld>
            <a:endParaRPr lang="en-US">
              <a:solidFill>
                <a:srgbClr val="7C858C"/>
              </a:solidFill>
              <a:latin typeface="Arial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BB925-595B-4FD3-6F23-CF90A36FF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553" y="898734"/>
            <a:ext cx="11589047" cy="5280822"/>
          </a:xfrm>
        </p:spPr>
        <p:txBody>
          <a:bodyPr/>
          <a:lstStyle/>
          <a:p>
            <a:pPr marL="457200" indent="-457200"/>
            <a:r>
              <a:rPr lang="en-US" dirty="0"/>
              <a:t>Market notice sent out last week to seek participation from Market Participants, utilities, aggregators, and OEMs in this POC to collaborate and contribute real-world operational or test data to help validate EDAP as Research and Innovation Partners.</a:t>
            </a:r>
          </a:p>
          <a:p>
            <a:pPr marL="457200" indent="-457200"/>
            <a:endParaRPr lang="en-US" b="1" dirty="0"/>
          </a:p>
          <a:p>
            <a:pPr marL="457200" indent="-457200"/>
            <a:r>
              <a:rPr lang="en-US" dirty="0"/>
              <a:t>Participants will have the opportunity to help shape industry data standards and interoperability practices.</a:t>
            </a:r>
            <a:endParaRPr lang="en-US" b="1" dirty="0"/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933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658953-CE5D-996F-025C-B7D647F8C1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27D1A-D5B2-3301-D44B-1BFC66D76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EDAP - Case Study and White Papers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A8CD2F-4439-CDE6-4C84-B0884EDCA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srgbClr val="7C858C"/>
                </a:solidFill>
                <a:latin typeface="Arial"/>
              </a:rPr>
              <a:pPr/>
              <a:t>7</a:t>
            </a:fld>
            <a:endParaRPr lang="en-US">
              <a:solidFill>
                <a:srgbClr val="7C858C"/>
              </a:solidFill>
              <a:latin typeface="Arial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9C530A-CE4E-6F6F-A380-955CE9E3C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553" y="898734"/>
            <a:ext cx="11589047" cy="5280822"/>
          </a:xfrm>
        </p:spPr>
        <p:txBody>
          <a:bodyPr/>
          <a:lstStyle/>
          <a:p>
            <a:pPr marL="457200" indent="-457200"/>
            <a:endParaRPr lang="en-US" dirty="0"/>
          </a:p>
          <a:p>
            <a:pPr marL="457200" indent="-457200"/>
            <a:r>
              <a:rPr lang="en-US" sz="2400" dirty="0"/>
              <a:t>Please refer to ERCOT Grid Transformation site </a:t>
            </a:r>
            <a:r>
              <a:rPr lang="en-US" sz="2400" dirty="0">
                <a:hlinkClick r:id="rId2"/>
              </a:rPr>
              <a:t>https://www.ercot.com/about/grit</a:t>
            </a:r>
            <a:r>
              <a:rPr lang="en-US" sz="2400" dirty="0"/>
              <a:t> for EDAP case study and white paper on DERs Operational Data.</a:t>
            </a:r>
          </a:p>
          <a:p>
            <a:pPr marL="457200" indent="-457200"/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727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05A52D678533489369C80EA03F5A94" ma:contentTypeVersion="8" ma:contentTypeDescription="Create a new document." ma:contentTypeScope="" ma:versionID="7c44d065589b7e13f3dfc303acead978">
  <xsd:schema xmlns:xsd="http://www.w3.org/2001/XMLSchema" xmlns:xs="http://www.w3.org/2001/XMLSchema" xmlns:p="http://schemas.microsoft.com/office/2006/metadata/properties" xmlns:ns2="0feaeffb-f3e9-4f9b-bc1d-247cb18cf5d4" targetNamespace="http://schemas.microsoft.com/office/2006/metadata/properties" ma:root="true" ma:fieldsID="f0c617140bf93947f0c05c8daca93de1" ns2:_="">
    <xsd:import namespace="0feaeffb-f3e9-4f9b-bc1d-247cb18cf5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eaeffb-f3e9-4f9b-bc1d-247cb18cf5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0feaeffb-f3e9-4f9b-bc1d-247cb18cf5d4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38B2051-9BC6-442A-AA22-CC2BCB1B9529}">
  <ds:schemaRefs>
    <ds:schemaRef ds:uri="0feaeffb-f3e9-4f9b-bc1d-247cb18cf5d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</TotalTime>
  <Words>631</Words>
  <Application>Microsoft Office PowerPoint</Application>
  <PresentationFormat>Widescreen</PresentationFormat>
  <Paragraphs>66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1_Custom Design</vt:lpstr>
      <vt:lpstr>Horizontal Theme</vt:lpstr>
      <vt:lpstr>Vertical Theme</vt:lpstr>
      <vt:lpstr>1_Horizontal Theme</vt:lpstr>
      <vt:lpstr>PowerPoint Presentation</vt:lpstr>
      <vt:lpstr>ERCOT Distribution Awareness Platform (EDAP)</vt:lpstr>
      <vt:lpstr>ERCOT Distribution Awareness Platform (EDAP) - Architecture</vt:lpstr>
      <vt:lpstr>ERCOT Distribution Awareness Platform (EDAP) - POC</vt:lpstr>
      <vt:lpstr>EDAP POC Status and Timelines</vt:lpstr>
      <vt:lpstr>EDAP POC – Seeking Market Participation</vt:lpstr>
      <vt:lpstr>EDAP - Case Study and White Papers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7</cp:revision>
  <cp:lastPrinted>2017-10-10T21:31:05Z</cp:lastPrinted>
  <dcterms:created xsi:type="dcterms:W3CDTF">2016-01-21T15:20:31Z</dcterms:created>
  <dcterms:modified xsi:type="dcterms:W3CDTF">2025-09-24T16:24:45Z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0x010100E005A52D678533489369C80EA03F5A94</vt:lpwstr>
  </property>
  <property fmtid="{D5CDD505-2E9C-101B-9397-08002B2CF9AE}" pid="3" name="Order">
    <vt:r8>2600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Audience">
    <vt:lpwstr>Public</vt:lpwstr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Dimensions">
    <vt:lpwstr>Default Width</vt:lpwstr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  <property fmtid="{D5CDD505-2E9C-101B-9397-08002B2CF9AE}" pid="13" name="MSIP_Label_7084cbda-52b8-46fb-a7b7-cb5bd465ed85_Enabled">
    <vt:lpwstr>true</vt:lpwstr>
  </property>
  <property fmtid="{D5CDD505-2E9C-101B-9397-08002B2CF9AE}" pid="14" name="MSIP_Label_7084cbda-52b8-46fb-a7b7-cb5bd465ed85_Method">
    <vt:lpwstr>Standard</vt:lpwstr>
  </property>
  <property fmtid="{D5CDD505-2E9C-101B-9397-08002B2CF9AE}" pid="15" name="MSIP_Label_7084cbda-52b8-46fb-a7b7-cb5bd465ed85_Name">
    <vt:lpwstr>Internal</vt:lpwstr>
  </property>
  <property fmtid="{D5CDD505-2E9C-101B-9397-08002B2CF9AE}" pid="16" name="MSIP_Label_7084cbda-52b8-46fb-a7b7-cb5bd465ed85_SiteId">
    <vt:lpwstr>0afb747d-bff7-4596-a9fc-950ef9e0ec45</vt:lpwstr>
  </property>
  <property fmtid="{D5CDD505-2E9C-101B-9397-08002B2CF9AE}" pid="17" name="MSIP_Label_7084cbda-52b8-46fb-a7b7-cb5bd465ed85_ActionId">
    <vt:lpwstr>2010146c-0011-47e0-87c0-aaebb2024fc3</vt:lpwstr>
  </property>
  <property fmtid="{D5CDD505-2E9C-101B-9397-08002B2CF9AE}" pid="18" name="MSIP_Label_7084cbda-52b8-46fb-a7b7-cb5bd465ed85_ContentBits">
    <vt:lpwstr>0</vt:lpwstr>
  </property>
  <property fmtid="{D5CDD505-2E9C-101B-9397-08002B2CF9AE}" pid="19" name="MSIP_Label_7084cbda-52b8-46fb-a7b7-cb5bd465ed85_Tag">
    <vt:lpwstr>10, 3, 0, 2</vt:lpwstr>
  </property>
  <property fmtid="{D5CDD505-2E9C-101B-9397-08002B2CF9AE}" pid="20" name="MSIP_Label_7084cbda-52b8-46fb-a7b7-cb5bd465ed85_SetDate">
    <vt:lpwstr>2025-08-12T17:25:45Z</vt:lpwstr>
  </property>
</Properties>
</file>