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0"/>
  </p:notesMasterIdLst>
  <p:handoutMasterIdLst>
    <p:handoutMasterId r:id="rId21"/>
  </p:handoutMasterIdLst>
  <p:sldIdLst>
    <p:sldId id="542" r:id="rId6"/>
    <p:sldId id="563" r:id="rId7"/>
    <p:sldId id="2787" r:id="rId8"/>
    <p:sldId id="586" r:id="rId9"/>
    <p:sldId id="2979" r:id="rId10"/>
    <p:sldId id="580" r:id="rId11"/>
    <p:sldId id="2939" r:id="rId12"/>
    <p:sldId id="2977" r:id="rId13"/>
    <p:sldId id="2978" r:id="rId14"/>
    <p:sldId id="2791" r:id="rId15"/>
    <p:sldId id="3015" r:id="rId16"/>
    <p:sldId id="3017" r:id="rId17"/>
    <p:sldId id="587" r:id="rId18"/>
    <p:sldId id="301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9162025-RTCBTF-Meeting" TargetMode="External"/><Relationship Id="rId4" Type="http://schemas.openxmlformats.org/officeDocument/2006/relationships/hyperlink" Target="https://www.ercot.com/calendar/08182025-RTCB-Market-Trials-Weekl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91825-0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25,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AC130-C657-DFFA-36DA-25AA9C214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FBD6-CBBD-8B19-7FCE-743E975C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Sep/Oct Market Trials in-flight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DE7E-5BC8-EE34-8984-3E8DAF57C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Link to this </a:t>
            </a:r>
            <a:r>
              <a:rPr lang="en-US" sz="2000" dirty="0">
                <a:hlinkClick r:id="rId4"/>
              </a:rPr>
              <a:t>Monday’s Trials meeting</a:t>
            </a:r>
            <a:endParaRPr lang="en-US" sz="2000" dirty="0"/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First DAM results and Self-Provision activity</a:t>
            </a:r>
          </a:p>
          <a:p>
            <a:endParaRPr lang="en-US" sz="2400" dirty="0"/>
          </a:p>
          <a:p>
            <a:r>
              <a:rPr lang="en-US" sz="2300" dirty="0">
                <a:solidFill>
                  <a:schemeClr val="tx2"/>
                </a:solidFill>
              </a:rPr>
              <a:t>Sep 11 LFC Test Results shared at </a:t>
            </a:r>
            <a:r>
              <a:rPr lang="en-US" sz="2300" dirty="0">
                <a:solidFill>
                  <a:schemeClr val="tx2"/>
                </a:solidFill>
                <a:hlinkClick r:id="rId5"/>
              </a:rPr>
              <a:t>Special RTCBTF last week</a:t>
            </a:r>
            <a:endParaRPr lang="en-US" sz="2300" dirty="0">
              <a:solidFill>
                <a:schemeClr val="tx2"/>
              </a:solidFill>
            </a:endParaRP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Consolidate into a Whitepaper in next 2 weeks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C2757-D0AA-DB16-E688-E86285B48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table, treemap chart&#10;&#10;AI-generated content may be incorrect.">
            <a:extLst>
              <a:ext uri="{FF2B5EF4-FFF2-40B4-BE49-F238E27FC236}">
                <a16:creationId xmlns:a16="http://schemas.microsoft.com/office/drawing/2014/main" id="{390C0693-65F6-9564-A00C-5225702CB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3" y="814633"/>
            <a:ext cx="6439799" cy="51537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6270523" y="2419373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232431" y="1730824"/>
            <a:ext cx="14345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424D2B-7AEF-6DC3-72E8-457CECC7C214}"/>
              </a:ext>
            </a:extLst>
          </p:cNvPr>
          <p:cNvSpPr txBox="1"/>
          <p:nvPr/>
        </p:nvSpPr>
        <p:spPr>
          <a:xfrm>
            <a:off x="232431" y="4325138"/>
            <a:ext cx="143458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Last planned LFC Test</a:t>
            </a:r>
          </a:p>
          <a:p>
            <a:r>
              <a:rPr lang="en-US" dirty="0"/>
              <a:t>Oct 30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667019" y="2053990"/>
            <a:ext cx="4581381" cy="478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865512-A19A-AAE3-B747-6EF80011CB1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1667019" y="4925303"/>
            <a:ext cx="4581381" cy="600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3A11F90-D7BC-3D87-8E4A-9E4C90BFDAB7}"/>
              </a:ext>
            </a:extLst>
          </p:cNvPr>
          <p:cNvSpPr txBox="1"/>
          <p:nvPr/>
        </p:nvSpPr>
        <p:spPr>
          <a:xfrm>
            <a:off x="232431" y="2896646"/>
            <a:ext cx="143458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Added focus Open-Loop SCED Test Oct 16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D89B21E-571A-DAE9-18EF-8D02B95EB731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1667019" y="3496811"/>
            <a:ext cx="4716575" cy="1075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88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F2FF8-4D83-236C-9414-B6C67BDC4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C1996-A122-E2CD-65AF-98B979A48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Testing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AEEB8-6F6F-6B6C-0F10-365D29A62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New activity on October 16 as </a:t>
            </a:r>
            <a:r>
              <a:rPr lang="en-US" sz="1800" u="sng" dirty="0">
                <a:solidFill>
                  <a:schemeClr val="tx2"/>
                </a:solidFill>
              </a:rPr>
              <a:t>SCED Open Loop ERCOT </a:t>
            </a:r>
            <a:r>
              <a:rPr lang="en-US" sz="1800" u="sng" dirty="0" err="1">
                <a:solidFill>
                  <a:schemeClr val="tx2"/>
                </a:solidFill>
              </a:rPr>
              <a:t>WebEx</a:t>
            </a:r>
            <a:r>
              <a:rPr lang="en-US" sz="1800" dirty="0">
                <a:solidFill>
                  <a:srgbClr val="C00000"/>
                </a:solidFill>
              </a:rPr>
              <a:t>*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Program considered value of  Closed-Loop LFC Test, especially in identifying defects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On Oct 16, ERCOT will have </a:t>
            </a:r>
            <a:r>
              <a:rPr lang="en-US" sz="1400" dirty="0" err="1">
                <a:solidFill>
                  <a:schemeClr val="tx2"/>
                </a:solidFill>
              </a:rPr>
              <a:t>WebEx</a:t>
            </a:r>
            <a:r>
              <a:rPr lang="en-US" sz="1400" dirty="0">
                <a:solidFill>
                  <a:schemeClr val="tx2"/>
                </a:solidFill>
              </a:rPr>
              <a:t> call open for real-time questions as QSEs observe both </a:t>
            </a:r>
            <a:r>
              <a:rPr lang="en-US" sz="1400" u="sng" dirty="0">
                <a:solidFill>
                  <a:schemeClr val="tx2"/>
                </a:solidFill>
              </a:rPr>
              <a:t>SCED awards</a:t>
            </a:r>
            <a:r>
              <a:rPr lang="en-US" sz="1400" dirty="0">
                <a:solidFill>
                  <a:schemeClr val="tx2"/>
                </a:solidFill>
              </a:rPr>
              <a:t> and </a:t>
            </a:r>
            <a:r>
              <a:rPr lang="en-US" sz="1400" u="sng" dirty="0">
                <a:solidFill>
                  <a:schemeClr val="tx2"/>
                </a:solidFill>
              </a:rPr>
              <a:t>UDSP telemetry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ERCOT encourages full participation with accurate telemetry and “unscripted market submissions” to help test and shake-out any additional issues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Focused/support window for Market &amp; ERCOT can provide another round of scrutiny of systems and market outcomes to minimize risk to go-live.</a:t>
            </a:r>
          </a:p>
          <a:p>
            <a:pPr marL="457200" lvl="1" indent="0">
              <a:buNone/>
            </a:pPr>
            <a:r>
              <a:rPr lang="en-US" sz="1200" i="1" dirty="0">
                <a:solidFill>
                  <a:srgbClr val="C00000"/>
                </a:solidFill>
              </a:rPr>
              <a:t>*</a:t>
            </a:r>
            <a:r>
              <a:rPr lang="en-US" sz="1200" i="1" dirty="0">
                <a:solidFill>
                  <a:schemeClr val="tx2"/>
                </a:solidFill>
              </a:rPr>
              <a:t> Previously referred to on Monday call as LFC Simulation Open Loop Only- replaced with this concept</a:t>
            </a:r>
          </a:p>
          <a:p>
            <a:pPr>
              <a:buFontTx/>
              <a:buChar char="-"/>
            </a:pPr>
            <a:endParaRPr lang="en-US" sz="1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Confirmed October 30 as second and last planned Closed-Loop LFC Test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Will essentially be a repeat of September 11 test (similar structure and expectations)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May be longer (but not to exceed 4 hours) to gain frequency tuning data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ERCOT will observe Frequency tuning changes in production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Both ERCOT and QSE opportunity to test any fixes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Repeat the critical cutover process that will be used 35 days later for go-live</a:t>
            </a:r>
          </a:p>
          <a:p>
            <a:pPr lvl="1">
              <a:buFontTx/>
              <a:buChar char="-"/>
            </a:pPr>
            <a:endParaRPr lang="en-US" sz="105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Lack of engagement from other QSEs in DAM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Considering Market Notice requiring “QSE Acknowledgement of DAM changes and Cutover activities that are forthcoming” to capture </a:t>
            </a:r>
            <a:r>
              <a:rPr lang="en-US" sz="1400" u="sng" dirty="0">
                <a:solidFill>
                  <a:schemeClr val="tx2"/>
                </a:solidFill>
              </a:rPr>
              <a:t>QSEs without Resources</a:t>
            </a:r>
            <a:r>
              <a:rPr lang="en-US" sz="1400" dirty="0">
                <a:solidFill>
                  <a:schemeClr val="tx2"/>
                </a:solidFill>
              </a:rPr>
              <a:t> in engagement.</a:t>
            </a: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3D457-EA51-58E6-5E30-D931BB7DEB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8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 lvl="2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August 27, 2025 Internal Operating Day Test Completed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September 11, 2025 Closed-Loop LFC Test Completed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ERCOT working on defect fixes and tuning frequency control parameters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Based on internal and external testing, currently tracking defects: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Severity 1 (0 defects) and Severity 2 (5 defects)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Evaluating other must-have fixes for Go-Live from inventory of all defects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Internal work continues on Transition/Cutover Plan Handbook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Considering if Protocol good cause exceptions for Cutover needed (similar to LFC)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Weekly Market Trials in flight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Next TWG meeting is later today</a:t>
            </a:r>
          </a:p>
          <a:p>
            <a:pPr>
              <a:buFontTx/>
              <a:buChar char="-"/>
            </a:pPr>
            <a:endParaRPr lang="en-US" sz="10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5486400"/>
          </a:xfrm>
        </p:spPr>
        <p:txBody>
          <a:bodyPr/>
          <a:lstStyle/>
          <a:p>
            <a:endParaRPr lang="en-US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3. AS Deployment Factors Discussion</a:t>
            </a:r>
          </a:p>
          <a:p>
            <a:pPr marL="0" indent="0">
              <a:buNone/>
            </a:pPr>
            <a:endParaRPr lang="en-US" sz="12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4. Market Readiness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Draft Revisions to Operating Procedures (no changes from July)</a:t>
            </a:r>
          </a:p>
          <a:p>
            <a:pPr lvl="2"/>
            <a:r>
              <a:rPr lang="en-US" sz="1100" dirty="0">
                <a:solidFill>
                  <a:schemeClr val="tx2"/>
                </a:solidFill>
              </a:rPr>
              <a:t>Real-Time Desk	/	Reliability Risk Desk	</a:t>
            </a:r>
          </a:p>
          <a:p>
            <a:pPr lvl="2"/>
            <a:r>
              <a:rPr lang="en-US" sz="1100" dirty="0">
                <a:solidFill>
                  <a:schemeClr val="tx2"/>
                </a:solidFill>
              </a:rPr>
              <a:t>DC Tie Desk		/	RUC Desk</a:t>
            </a:r>
          </a:p>
          <a:p>
            <a:pPr lvl="2"/>
            <a:r>
              <a:rPr lang="en-US" sz="1100" dirty="0">
                <a:solidFill>
                  <a:schemeClr val="tx2"/>
                </a:solidFill>
              </a:rPr>
              <a:t>Scripts		/	Shift Supervisor Desk</a:t>
            </a:r>
          </a:p>
          <a:p>
            <a:pPr lvl="2"/>
            <a:r>
              <a:rPr lang="en-US" sz="1100" dirty="0">
                <a:solidFill>
                  <a:schemeClr val="tx2"/>
                </a:solidFill>
              </a:rPr>
              <a:t>Resource Desk	/	Trabsmission and Security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Transition/Cutover Handbook:  version 2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5. Other Business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AORDC Update </a:t>
            </a:r>
          </a:p>
          <a:p>
            <a:endParaRPr lang="en-US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2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Discussion today: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Update on RTCBTF Issues List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Scope of RTC+B Program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Update on NPRRs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Market Trials Update 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D288E-6415-8D43-81C5-97D4FBFDF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89D59F-1683-62B8-1CBD-863E2DDDD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99519"/>
            <a:ext cx="8686800" cy="48583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FA0F74-D70A-9BE5-2983-B29DB63D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3D358A0-40FB-C32B-07BD-E13D4EBE1156}"/>
              </a:ext>
            </a:extLst>
          </p:cNvPr>
          <p:cNvSpPr txBox="1">
            <a:spLocks/>
          </p:cNvSpPr>
          <p:nvPr/>
        </p:nvSpPr>
        <p:spPr>
          <a:xfrm>
            <a:off x="226760" y="768337"/>
            <a:ext cx="8763000" cy="570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>
                <a:solidFill>
                  <a:schemeClr val="tx2"/>
                </a:solidFill>
              </a:rPr>
              <a:t>Revisions</a:t>
            </a:r>
            <a:r>
              <a:rPr lang="en-US" sz="1600" dirty="0">
                <a:solidFill>
                  <a:schemeClr val="tx2"/>
                </a:solidFill>
              </a:rPr>
              <a:t>- Final Clean-Up NPRR1290/NOGRR278 (September)</a:t>
            </a:r>
          </a:p>
          <a:p>
            <a:r>
              <a:rPr lang="en-US" sz="1600" u="sng" dirty="0">
                <a:solidFill>
                  <a:schemeClr val="tx2"/>
                </a:solidFill>
              </a:rPr>
              <a:t>Implementation </a:t>
            </a:r>
            <a:r>
              <a:rPr lang="en-US" sz="1600" dirty="0">
                <a:solidFill>
                  <a:schemeClr val="tx2"/>
                </a:solidFill>
              </a:rPr>
              <a:t>- Completing handbooks and initiating transition plan details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8295989-A1CC-1E35-FF99-5C82FD72D2E2}"/>
              </a:ext>
            </a:extLst>
          </p:cNvPr>
          <p:cNvSpPr/>
          <p:nvPr/>
        </p:nvSpPr>
        <p:spPr>
          <a:xfrm>
            <a:off x="7924800" y="1110789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2EB01-ACB2-EF6A-E328-97509AD98498}"/>
              </a:ext>
            </a:extLst>
          </p:cNvPr>
          <p:cNvSpPr/>
          <p:nvPr/>
        </p:nvSpPr>
        <p:spPr>
          <a:xfrm>
            <a:off x="113696" y="2362200"/>
            <a:ext cx="8916608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8BA03-0FE8-0743-58C1-BAA403160ED0}"/>
              </a:ext>
            </a:extLst>
          </p:cNvPr>
          <p:cNvSpPr/>
          <p:nvPr/>
        </p:nvSpPr>
        <p:spPr>
          <a:xfrm>
            <a:off x="6096000" y="2587063"/>
            <a:ext cx="2512404" cy="2039754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6C092-A88D-BB68-42DD-477CCEEA2D3D}"/>
              </a:ext>
            </a:extLst>
          </p:cNvPr>
          <p:cNvSpPr/>
          <p:nvPr/>
        </p:nvSpPr>
        <p:spPr>
          <a:xfrm>
            <a:off x="100530" y="5486400"/>
            <a:ext cx="8891070" cy="8714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84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strike="sngStrike" dirty="0">
                <a:solidFill>
                  <a:srgbClr val="00B050"/>
                </a:solidFill>
              </a:rPr>
              <a:t>NPRRs set for PUCT May 15 Open Meeting (PUCT approved)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000" strike="sngStrike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Approved at Board and PUCT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strike="sngStrike" dirty="0">
                <a:solidFill>
                  <a:srgbClr val="00B050"/>
                </a:solidFill>
                <a:latin typeface="Arial"/>
              </a:rPr>
              <a:t>Final Clarifying NPRR1290/NOGRR278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strike="sngStrike" dirty="0">
                <a:solidFill>
                  <a:srgbClr val="00B050"/>
                </a:solidFill>
                <a:latin typeface="Arial"/>
              </a:rPr>
              <a:t>Approved at PRS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strike="sngStrike" dirty="0">
                <a:solidFill>
                  <a:srgbClr val="00B050"/>
                </a:solidFill>
                <a:latin typeface="Arial"/>
              </a:rPr>
              <a:t>On to August TAC and Sep Board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600" strike="sngStrike" dirty="0">
              <a:solidFill>
                <a:srgbClr val="00B050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strike="sngStrike" dirty="0">
                <a:solidFill>
                  <a:srgbClr val="00B050"/>
                </a:solidFill>
                <a:latin typeface="Arial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strike="sngStrike" dirty="0">
                <a:solidFill>
                  <a:srgbClr val="00B050"/>
                </a:solidFill>
                <a:latin typeface="Arial"/>
              </a:rPr>
              <a:t>PRS Aug 13 &gt; TAC Aug 27 &gt; Board Sep 23 </a:t>
            </a:r>
          </a:p>
          <a:p>
            <a:pPr marL="400050" lvl="1" indent="0">
              <a:buNone/>
              <a:defRPr/>
            </a:pPr>
            <a:endParaRPr lang="en-US" sz="1600" strike="sngStrike" dirty="0">
              <a:solidFill>
                <a:srgbClr val="00B050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C0AD-B427-538B-996C-E49914B9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A379-8995-F633-596E-3D8224F7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Scope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32E16709-A97F-14BC-2BF7-90BE53C94D06}"/>
              </a:ext>
            </a:extLst>
          </p:cNvPr>
          <p:cNvSpPr/>
          <p:nvPr/>
        </p:nvSpPr>
        <p:spPr>
          <a:xfrm>
            <a:off x="2365650" y="2902720"/>
            <a:ext cx="533400" cy="964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25DE5-CFFF-C29B-C10B-9C5F8601503D}"/>
              </a:ext>
            </a:extLst>
          </p:cNvPr>
          <p:cNvSpPr txBox="1"/>
          <p:nvPr/>
        </p:nvSpPr>
        <p:spPr>
          <a:xfrm>
            <a:off x="936171" y="303652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Final 2025 Refinements for Go-Live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2543C6D-124D-EEA4-B6E5-38131229F100}"/>
              </a:ext>
            </a:extLst>
          </p:cNvPr>
          <p:cNvSpPr/>
          <p:nvPr/>
        </p:nvSpPr>
        <p:spPr>
          <a:xfrm>
            <a:off x="2469167" y="3867520"/>
            <a:ext cx="389791" cy="21456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C3F37-7980-3242-A947-9D8736B9CA16}"/>
              </a:ext>
            </a:extLst>
          </p:cNvPr>
          <p:cNvSpPr txBox="1"/>
          <p:nvPr/>
        </p:nvSpPr>
        <p:spPr>
          <a:xfrm>
            <a:off x="914400" y="440173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Related NPRRs 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within Program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8B0B51-CE4C-8B0A-5287-535A712E4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154" y="529157"/>
            <a:ext cx="5145084" cy="547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1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86863-989D-8381-FF30-8ADF3D5C3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C03D9-F864-DCF3-137A-E3336CE3F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F7DFD0-37D3-436C-FA19-3D1CD997E663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06E7453-92F5-8E30-E971-2432BCFD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9AFB2B-F3E1-FEA5-CAF9-478572487F99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81B70D0-0B9F-0825-86C3-4AA5061C256D}"/>
              </a:ext>
            </a:extLst>
          </p:cNvPr>
          <p:cNvSpPr txBox="1"/>
          <p:nvPr/>
        </p:nvSpPr>
        <p:spPr>
          <a:xfrm>
            <a:off x="1703717" y="3881735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test their market submissions for defined subset transactions that are new or modified by RTC+B.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95% of QSEs to demonstrate successful submissions and have mitigation plans in place for remaining 5% to address in next trial phase.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D4EDD27-788B-6D31-EE9E-B93826869133}"/>
              </a:ext>
            </a:extLst>
          </p:cNvPr>
          <p:cNvSpPr/>
          <p:nvPr/>
        </p:nvSpPr>
        <p:spPr>
          <a:xfrm rot="5400000">
            <a:off x="10261" y="3439261"/>
            <a:ext cx="2875077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80E42-4C1F-D354-1EC2-5E8A66F565C1}"/>
              </a:ext>
            </a:extLst>
          </p:cNvPr>
          <p:cNvSpPr txBox="1"/>
          <p:nvPr/>
        </p:nvSpPr>
        <p:spPr>
          <a:xfrm>
            <a:off x="2106283" y="4927937"/>
            <a:ext cx="65532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add telemetry points for Energy Management System (EMS) system interface with ERCOT (such as Updated Desired Set Points (UDSP), New Ramp Rates, and ESR Telemetry)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demonstrate successful telemetry additions, and mitigation plans in place for remaining 2% to address in next trial phase.  (Note 3-week lag in telemetry migrating through network model validation and into trials environment).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55A88C-CCE8-3199-35C2-2403C8064DE4}"/>
              </a:ext>
            </a:extLst>
          </p:cNvPr>
          <p:cNvSpPr/>
          <p:nvPr/>
        </p:nvSpPr>
        <p:spPr>
          <a:xfrm rot="5400000">
            <a:off x="238861" y="2905861"/>
            <a:ext cx="17320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92791-1CA2-25B5-7A43-442D4AD7F949}"/>
              </a:ext>
            </a:extLst>
          </p:cNvPr>
          <p:cNvSpPr txBox="1"/>
          <p:nvPr/>
        </p:nvSpPr>
        <p:spPr>
          <a:xfrm>
            <a:off x="1600200" y="323989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May &amp; June:</a:t>
            </a:r>
          </a:p>
          <a:p>
            <a:r>
              <a:rPr lang="en-US" dirty="0">
                <a:solidFill>
                  <a:schemeClr val="tx2"/>
                </a:solidFill>
              </a:rPr>
              <a:t>Establishing Connectivity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344C0-B194-7D83-7875-497A545AD4A4}"/>
              </a:ext>
            </a:extLst>
          </p:cNvPr>
          <p:cNvSpPr/>
          <p:nvPr/>
        </p:nvSpPr>
        <p:spPr>
          <a:xfrm rot="20952941">
            <a:off x="4260828" y="2738735"/>
            <a:ext cx="4532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COMPLETED</a:t>
            </a:r>
          </a:p>
        </p:txBody>
      </p:sp>
    </p:spTree>
    <p:extLst>
      <p:ext uri="{BB962C8B-B14F-4D97-AF65-F5344CB8AC3E}">
        <p14:creationId xmlns:p14="http://schemas.microsoft.com/office/powerpoint/2010/main" val="107132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63B33-6011-A57B-111C-FE335CCE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4C52F-76D0-E747-44AE-A1B931470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C4EC33-3E4E-F271-255C-D3EFDE5D9967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893AF-CA67-DC59-6FC9-32A7B3D9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386F13-8922-826C-47E8-ED7B6CCB0355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0A990D3-D309-AD28-8F25-DC9F5BFFA396}"/>
              </a:ext>
            </a:extLst>
          </p:cNvPr>
          <p:cNvSpPr txBox="1"/>
          <p:nvPr/>
        </p:nvSpPr>
        <p:spPr>
          <a:xfrm>
            <a:off x="3102634" y="4122003"/>
            <a:ext cx="596516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support “parallel production” 2days/week by entering $bids/offers for non-binding RTC energy and A/S awards and dispatch (Open-loop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for 100% of QSEs to demonstrate successful submissions and telemetry reflective of production, and mitigation plans in place for any outliers. 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B73F768D-6365-FCDD-AD90-AD4FBC33735B}"/>
              </a:ext>
            </a:extLst>
          </p:cNvPr>
          <p:cNvSpPr/>
          <p:nvPr/>
        </p:nvSpPr>
        <p:spPr>
          <a:xfrm rot="5400000">
            <a:off x="1142478" y="3705964"/>
            <a:ext cx="3408478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E8400-98AD-E697-5E3C-774A8910C4C5}"/>
              </a:ext>
            </a:extLst>
          </p:cNvPr>
          <p:cNvSpPr txBox="1"/>
          <p:nvPr/>
        </p:nvSpPr>
        <p:spPr>
          <a:xfrm>
            <a:off x="3456318" y="5188803"/>
            <a:ext cx="561148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Coordination of individual QSE tests on subset of resources to ensure resources can follow new UDSP telemetry point from ERCOT.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successfully demonstrate, and mitigation plans in place for remaining 2% to address in next trial phase.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1BB4FFB-50B5-A2BC-F789-D79A4D708F54}"/>
              </a:ext>
            </a:extLst>
          </p:cNvPr>
          <p:cNvSpPr/>
          <p:nvPr/>
        </p:nvSpPr>
        <p:spPr>
          <a:xfrm rot="5400000">
            <a:off x="1409178" y="3134461"/>
            <a:ext cx="21892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F4DF9-B105-9945-74F6-FEBA6054D5EC}"/>
              </a:ext>
            </a:extLst>
          </p:cNvPr>
          <p:cNvSpPr txBox="1"/>
          <p:nvPr/>
        </p:nvSpPr>
        <p:spPr>
          <a:xfrm>
            <a:off x="2999117" y="3191470"/>
            <a:ext cx="5840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July &amp; August:</a:t>
            </a:r>
          </a:p>
          <a:p>
            <a:r>
              <a:rPr lang="en-US" dirty="0">
                <a:solidFill>
                  <a:schemeClr val="tx2"/>
                </a:solidFill>
              </a:rPr>
              <a:t>Initial Real-Time Market execution and verify QSE ability to follow ERCOT frequency signals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5DB67B-FD2B-ABC2-8833-C5F4CC4F7F33}"/>
              </a:ext>
            </a:extLst>
          </p:cNvPr>
          <p:cNvSpPr/>
          <p:nvPr/>
        </p:nvSpPr>
        <p:spPr>
          <a:xfrm rot="20952941">
            <a:off x="4621376" y="2210017"/>
            <a:ext cx="4532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COMPLETED</a:t>
            </a:r>
          </a:p>
        </p:txBody>
      </p:sp>
    </p:spTree>
    <p:extLst>
      <p:ext uri="{BB962C8B-B14F-4D97-AF65-F5344CB8AC3E}">
        <p14:creationId xmlns:p14="http://schemas.microsoft.com/office/powerpoint/2010/main" val="312882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9B765-C74B-6EA6-9040-9D810B76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8BCAC2-808D-9186-2868-7D125A9F302D}"/>
              </a:ext>
            </a:extLst>
          </p:cNvPr>
          <p:cNvSpPr txBox="1"/>
          <p:nvPr/>
        </p:nvSpPr>
        <p:spPr>
          <a:xfrm>
            <a:off x="40260" y="3429000"/>
            <a:ext cx="2871162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Voluntary Day-Ahead Market for all QSEs will be conducted at least 2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can test their market submissions for Day-Ahead AS Self-Arrangement, AS Only Offers, Trades and normal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DAM participation is strongly encouraged but not required in Readiness metrics since RTC procures AS in Real-Time.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Participation includes much broader QSE population (marketers and load-only QSEs).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71FE-D8A2-DE47-7459-81936B0B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5784A8-168F-E8CF-B5BA-7525EA2FC6AB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C307B8-04D5-7BDC-23A6-801CBF67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49951C-1D57-69B9-AFF1-6A8F5E013AA1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1D70217-D294-981E-D2F4-40DD0E9B51F1}"/>
              </a:ext>
            </a:extLst>
          </p:cNvPr>
          <p:cNvSpPr txBox="1"/>
          <p:nvPr/>
        </p:nvSpPr>
        <p:spPr>
          <a:xfrm>
            <a:off x="4876800" y="3462278"/>
            <a:ext cx="3942354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and QSEs will conduct </a:t>
            </a:r>
            <a:r>
              <a:rPr lang="en-US" sz="1200" b="1" u="sng" dirty="0">
                <a:solidFill>
                  <a:schemeClr val="tx2"/>
                </a:solidFill>
              </a:rPr>
              <a:t>live-production tests</a:t>
            </a:r>
            <a:r>
              <a:rPr lang="en-US" sz="1200" dirty="0">
                <a:solidFill>
                  <a:schemeClr val="tx2"/>
                </a:solidFill>
              </a:rPr>
              <a:t> of RTC-SCED and Load Frequency Control (LFC) prior to go-live.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RTC-SCED and frequency control dispatch during the tests will be binding to manage the reliable operations of the grid for2-4 hours.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coordinate with QSEs on how to submit RTC offers and telemetry for Energy and AS for the two systems (current and RTC system).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provide a summary of the test and use analysis and engineering judgement to assess if the test was successful in controlling frequency.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6A9E558-5B24-8693-B399-2F7C234AD037}"/>
              </a:ext>
            </a:extLst>
          </p:cNvPr>
          <p:cNvSpPr/>
          <p:nvPr/>
        </p:nvSpPr>
        <p:spPr>
          <a:xfrm rot="5400000" flipV="1">
            <a:off x="2427693" y="3614539"/>
            <a:ext cx="1811402" cy="1017917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4612791D-4624-2866-3660-5E91BF592424}"/>
              </a:ext>
            </a:extLst>
          </p:cNvPr>
          <p:cNvSpPr/>
          <p:nvPr/>
        </p:nvSpPr>
        <p:spPr>
          <a:xfrm rot="5400000">
            <a:off x="3473933" y="3584060"/>
            <a:ext cx="1830956" cy="1094117"/>
          </a:xfrm>
          <a:prstGeom prst="bentUpArrow">
            <a:avLst/>
          </a:prstGeom>
          <a:solidFill>
            <a:srgbClr val="F894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3D89C-DA69-81FB-1656-2FC180651DEC}"/>
              </a:ext>
            </a:extLst>
          </p:cNvPr>
          <p:cNvSpPr txBox="1"/>
          <p:nvPr/>
        </p:nvSpPr>
        <p:spPr>
          <a:xfrm>
            <a:off x="5387167" y="2228671"/>
            <a:ext cx="3267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Required live-production test to ensure effective frequency dispatch and control.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142D4B-18CE-C072-3076-A0ACAA4B1442}"/>
              </a:ext>
            </a:extLst>
          </p:cNvPr>
          <p:cNvSpPr txBox="1"/>
          <p:nvPr/>
        </p:nvSpPr>
        <p:spPr>
          <a:xfrm>
            <a:off x="51073" y="2813624"/>
            <a:ext cx="30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Optional Day-Ahead Market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A3922D-FFA2-8407-7486-F1638A575D01}"/>
              </a:ext>
            </a:extLst>
          </p:cNvPr>
          <p:cNvSpPr/>
          <p:nvPr/>
        </p:nvSpPr>
        <p:spPr>
          <a:xfrm rot="20952941">
            <a:off x="5267465" y="1072954"/>
            <a:ext cx="31967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/>
                <a:solidFill>
                  <a:schemeClr val="accent3"/>
                </a:solidFill>
                <a:effectLst/>
              </a:rPr>
              <a:t>IN FLIGHT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8C54D7-BA72-11A8-D7BD-15EDA26069D2}"/>
              </a:ext>
            </a:extLst>
          </p:cNvPr>
          <p:cNvSpPr txBox="1"/>
          <p:nvPr/>
        </p:nvSpPr>
        <p:spPr>
          <a:xfrm>
            <a:off x="51073" y="6118163"/>
            <a:ext cx="506774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Market Notice sent regarding </a:t>
            </a:r>
            <a:r>
              <a:rPr lang="en-US" dirty="0">
                <a:hlinkClick r:id="rId3"/>
              </a:rPr>
              <a:t>DAM for all QSEs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0278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23485</TotalTime>
  <Words>1332</Words>
  <Application>Microsoft Office PowerPoint</Application>
  <PresentationFormat>On-screen Show (4:3)</PresentationFormat>
  <Paragraphs>205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RTC+B Scope</vt:lpstr>
      <vt:lpstr>PowerPoint Presentation</vt:lpstr>
      <vt:lpstr>PowerPoint Presentation</vt:lpstr>
      <vt:lpstr>PowerPoint Presentation</vt:lpstr>
      <vt:lpstr>PowerPoint Presentation</vt:lpstr>
      <vt:lpstr>Sep/Oct Market Trials in-flight</vt:lpstr>
      <vt:lpstr>Market Trials Calendar</vt:lpstr>
      <vt:lpstr>Upcoming Testing </vt:lpstr>
      <vt:lpstr>Other Updates 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643</cp:revision>
  <cp:lastPrinted>2017-10-10T21:31:05Z</cp:lastPrinted>
  <dcterms:created xsi:type="dcterms:W3CDTF">2016-01-21T15:20:31Z</dcterms:created>
  <dcterms:modified xsi:type="dcterms:W3CDTF">2025-09-24T20:20:53Z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