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omments/comment1.xml" ContentType="application/vnd.openxmlformats-officedocument.presentationml.comments+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ppt/tags/tag78.xml" ContentType="application/vnd.openxmlformats-officedocument.presentationml.tags+xml"/>
  <Override PartName="/ppt/notesSlides/notesSlide78.xml" ContentType="application/vnd.openxmlformats-officedocument.presentationml.notesSlide+xml"/>
  <Override PartName="/ppt/tags/tag79.xml" ContentType="application/vnd.openxmlformats-officedocument.presentationml.tags+xml"/>
  <Override PartName="/ppt/notesSlides/notesSlide79.xml" ContentType="application/vnd.openxmlformats-officedocument.presentationml.notesSlide+xml"/>
  <Override PartName="/ppt/tags/tag80.xml" ContentType="application/vnd.openxmlformats-officedocument.presentationml.tags+xml"/>
  <Override PartName="/ppt/notesSlides/notesSlide80.xml" ContentType="application/vnd.openxmlformats-officedocument.presentationml.notesSlide+xml"/>
  <Override PartName="/ppt/tags/tag81.xml" ContentType="application/vnd.openxmlformats-officedocument.presentationml.tags+xml"/>
  <Override PartName="/ppt/notesSlides/notesSlide8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2.xml" ContentType="application/vnd.openxmlformats-officedocument.presentationml.tags+xml"/>
  <Override PartName="/ppt/notesSlides/notesSlide82.xml" ContentType="application/vnd.openxmlformats-officedocument.presentationml.notesSlide+xml"/>
  <Override PartName="/ppt/tags/tag83.xml" ContentType="application/vnd.openxmlformats-officedocument.presentationml.tags+xml"/>
  <Override PartName="/ppt/notesSlides/notesSlide83.xml" ContentType="application/vnd.openxmlformats-officedocument.presentationml.notesSlide+xml"/>
  <Override PartName="/ppt/tags/tag84.xml" ContentType="application/vnd.openxmlformats-officedocument.presentationml.tags+xml"/>
  <Override PartName="/ppt/notesSlides/notesSlide8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5.xml" ContentType="application/vnd.openxmlformats-officedocument.presentationml.tags+xml"/>
  <Override PartName="/ppt/notesSlides/notesSlide8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6.xml" ContentType="application/vnd.openxmlformats-officedocument.presentationml.tags+xml"/>
  <Override PartName="/ppt/notesSlides/notesSlide86.xml" ContentType="application/vnd.openxmlformats-officedocument.presentationml.notesSlide+xml"/>
  <Override PartName="/ppt/tags/tag87.xml" ContentType="application/vnd.openxmlformats-officedocument.presentationml.tags+xml"/>
  <Override PartName="/ppt/notesSlides/notesSlide87.xml" ContentType="application/vnd.openxmlformats-officedocument.presentationml.notesSlide+xml"/>
  <Override PartName="/ppt/tags/tag88.xml" ContentType="application/vnd.openxmlformats-officedocument.presentationml.tags+xml"/>
  <Override PartName="/ppt/notesSlides/notesSlide88.xml" ContentType="application/vnd.openxmlformats-officedocument.presentationml.notesSlide+xml"/>
  <Override PartName="/ppt/tags/tag89.xml" ContentType="application/vnd.openxmlformats-officedocument.presentationml.tags+xml"/>
  <Override PartName="/ppt/notesSlides/notesSlide89.xml" ContentType="application/vnd.openxmlformats-officedocument.presentationml.notesSlide+xml"/>
  <Override PartName="/ppt/tags/tag90.xml" ContentType="application/vnd.openxmlformats-officedocument.presentationml.tags+xml"/>
  <Override PartName="/ppt/notesSlides/notesSlide90.xml" ContentType="application/vnd.openxmlformats-officedocument.presentationml.notesSlide+xml"/>
  <Override PartName="/ppt/tags/tag91.xml" ContentType="application/vnd.openxmlformats-officedocument.presentationml.tags+xml"/>
  <Override PartName="/ppt/notesSlides/notesSlide91.xml" ContentType="application/vnd.openxmlformats-officedocument.presentationml.notesSlide+xml"/>
  <Override PartName="/ppt/tags/tag92.xml" ContentType="application/vnd.openxmlformats-officedocument.presentationml.tags+xml"/>
  <Override PartName="/ppt/notesSlides/notesSlide92.xml" ContentType="application/vnd.openxmlformats-officedocument.presentationml.notesSlide+xml"/>
  <Override PartName="/ppt/tags/tag93.xml" ContentType="application/vnd.openxmlformats-officedocument.presentationml.tags+xml"/>
  <Override PartName="/ppt/notesSlides/notesSlide93.xml" ContentType="application/vnd.openxmlformats-officedocument.presentationml.notesSlide+xml"/>
  <Override PartName="/ppt/tags/tag94.xml" ContentType="application/vnd.openxmlformats-officedocument.presentationml.tags+xml"/>
  <Override PartName="/ppt/notesSlides/notesSlide94.xml" ContentType="application/vnd.openxmlformats-officedocument.presentationml.notesSlide+xml"/>
  <Override PartName="/ppt/tags/tag95.xml" ContentType="application/vnd.openxmlformats-officedocument.presentationml.tags+xml"/>
  <Override PartName="/ppt/notesSlides/notesSlide95.xml" ContentType="application/vnd.openxmlformats-officedocument.presentationml.notesSlide+xml"/>
  <Override PartName="/ppt/tags/tag96.xml" ContentType="application/vnd.openxmlformats-officedocument.presentationml.tags+xml"/>
  <Override PartName="/ppt/notesSlides/notesSlide96.xml" ContentType="application/vnd.openxmlformats-officedocument.presentationml.notesSlide+xml"/>
  <Override PartName="/ppt/tags/tag97.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98.xml" ContentType="application/vnd.openxmlformats-officedocument.presentationml.tags+xml"/>
  <Override PartName="/ppt/notesSlides/notesSlide99.xml" ContentType="application/vnd.openxmlformats-officedocument.presentationml.notesSlide+xml"/>
  <Override PartName="/ppt/tags/tag99.xml" ContentType="application/vnd.openxmlformats-officedocument.presentationml.tags+xml"/>
  <Override PartName="/ppt/notesSlides/notesSlide100.xml" ContentType="application/vnd.openxmlformats-officedocument.presentationml.notesSlide+xml"/>
  <Override PartName="/ppt/tags/tag100.xml" ContentType="application/vnd.openxmlformats-officedocument.presentationml.tags+xml"/>
  <Override PartName="/ppt/notesSlides/notesSlide101.xml" ContentType="application/vnd.openxmlformats-officedocument.presentationml.notesSlide+xml"/>
  <Override PartName="/ppt/tags/tag101.xml" ContentType="application/vnd.openxmlformats-officedocument.presentationml.tags+xml"/>
  <Override PartName="/ppt/notesSlides/notesSlide102.xml" ContentType="application/vnd.openxmlformats-officedocument.presentationml.notesSlide+xml"/>
  <Override PartName="/ppt/tags/tag102.xml" ContentType="application/vnd.openxmlformats-officedocument.presentationml.tags+xml"/>
  <Override PartName="/ppt/notesSlides/notesSlide103.xml" ContentType="application/vnd.openxmlformats-officedocument.presentationml.notesSlide+xml"/>
  <Override PartName="/ppt/tags/tag103.xml" ContentType="application/vnd.openxmlformats-officedocument.presentationml.tags+xml"/>
  <Override PartName="/ppt/notesSlides/notesSlide104.xml" ContentType="application/vnd.openxmlformats-officedocument.presentationml.notesSlide+xml"/>
  <Override PartName="/ppt/tags/tag104.xml" ContentType="application/vnd.openxmlformats-officedocument.presentationml.tags+xml"/>
  <Override PartName="/ppt/notesSlides/notesSlide105.xml" ContentType="application/vnd.openxmlformats-officedocument.presentationml.notesSlide+xml"/>
  <Override PartName="/ppt/tags/tag105.xml" ContentType="application/vnd.openxmlformats-officedocument.presentationml.tags+xml"/>
  <Override PartName="/ppt/notesSlides/notesSlide106.xml" ContentType="application/vnd.openxmlformats-officedocument.presentationml.notesSlide+xml"/>
  <Override PartName="/ppt/tags/tag106.xml" ContentType="application/vnd.openxmlformats-officedocument.presentationml.tags+xml"/>
  <Override PartName="/ppt/notesSlides/notesSlide107.xml" ContentType="application/vnd.openxmlformats-officedocument.presentationml.notesSlide+xml"/>
  <Override PartName="/ppt/tags/tag107.xml" ContentType="application/vnd.openxmlformats-officedocument.presentationml.tags+xml"/>
  <Override PartName="/ppt/notesSlides/notesSlide108.xml" ContentType="application/vnd.openxmlformats-officedocument.presentationml.notesSlide+xml"/>
  <Override PartName="/ppt/tags/tag108.xml" ContentType="application/vnd.openxmlformats-officedocument.presentationml.tags+xml"/>
  <Override PartName="/ppt/notesSlides/notesSlide109.xml" ContentType="application/vnd.openxmlformats-officedocument.presentationml.notesSlide+xml"/>
  <Override PartName="/ppt/tags/tag109.xml" ContentType="application/vnd.openxmlformats-officedocument.presentationml.tags+xml"/>
  <Override PartName="/ppt/notesSlides/notesSlide110.xml" ContentType="application/vnd.openxmlformats-officedocument.presentationml.notesSlide+xml"/>
  <Override PartName="/ppt/tags/tag110.xml" ContentType="application/vnd.openxmlformats-officedocument.presentationml.tags+xml"/>
  <Override PartName="/ppt/notesSlides/notesSlide111.xml" ContentType="application/vnd.openxmlformats-officedocument.presentationml.notesSlide+xml"/>
  <Override PartName="/ppt/tags/tag111.xml" ContentType="application/vnd.openxmlformats-officedocument.presentationml.tags+xml"/>
  <Override PartName="/ppt/notesSlides/notesSlide112.xml" ContentType="application/vnd.openxmlformats-officedocument.presentationml.notesSlide+xml"/>
  <Override PartName="/ppt/tags/tag112.xml" ContentType="application/vnd.openxmlformats-officedocument.presentationml.tags+xml"/>
  <Override PartName="/ppt/notesSlides/notesSlide113.xml" ContentType="application/vnd.openxmlformats-officedocument.presentationml.notesSlide+xml"/>
  <Override PartName="/ppt/tags/tag113.xml" ContentType="application/vnd.openxmlformats-officedocument.presentationml.tags+xml"/>
  <Override PartName="/ppt/notesSlides/notesSlide114.xml" ContentType="application/vnd.openxmlformats-officedocument.presentationml.notesSlide+xml"/>
  <Override PartName="/ppt/tags/tag114.xml" ContentType="application/vnd.openxmlformats-officedocument.presentationml.tags+xml"/>
  <Override PartName="/ppt/notesSlides/notesSlide115.xml" ContentType="application/vnd.openxmlformats-officedocument.presentationml.notesSlide+xml"/>
  <Override PartName="/ppt/tags/tag115.xml" ContentType="application/vnd.openxmlformats-officedocument.presentationml.tags+xml"/>
  <Override PartName="/ppt/notesSlides/notesSlide116.xml" ContentType="application/vnd.openxmlformats-officedocument.presentationml.notesSlide+xml"/>
  <Override PartName="/ppt/tags/tag116.xml" ContentType="application/vnd.openxmlformats-officedocument.presentationml.tags+xml"/>
  <Override PartName="/ppt/notesSlides/notesSlide117.xml" ContentType="application/vnd.openxmlformats-officedocument.presentationml.notesSlide+xml"/>
  <Override PartName="/ppt/tags/tag117.xml" ContentType="application/vnd.openxmlformats-officedocument.presentationml.tags+xml"/>
  <Override PartName="/ppt/notesSlides/notesSlide118.xml" ContentType="application/vnd.openxmlformats-officedocument.presentationml.notesSlide+xml"/>
  <Override PartName="/ppt/comments/comment2.xml" ContentType="application/vnd.openxmlformats-officedocument.presentationml.comments+xml"/>
  <Override PartName="/ppt/tags/tag118.xml" ContentType="application/vnd.openxmlformats-officedocument.presentationml.tags+xml"/>
  <Override PartName="/ppt/notesSlides/notesSlide119.xml" ContentType="application/vnd.openxmlformats-officedocument.presentationml.notesSlide+xml"/>
  <Override PartName="/ppt/tags/tag119.xml" ContentType="application/vnd.openxmlformats-officedocument.presentationml.tags+xml"/>
  <Override PartName="/ppt/notesSlides/notesSlide120.xml" ContentType="application/vnd.openxmlformats-officedocument.presentationml.notesSlide+xml"/>
  <Override PartName="/ppt/tags/tag120.xml" ContentType="application/vnd.openxmlformats-officedocument.presentationml.tags+xml"/>
  <Override PartName="/ppt/notesSlides/notesSlide121.xml" ContentType="application/vnd.openxmlformats-officedocument.presentationml.notesSlide+xml"/>
  <Override PartName="/ppt/tags/tag121.xml" ContentType="application/vnd.openxmlformats-officedocument.presentationml.tags+xml"/>
  <Override PartName="/ppt/notesSlides/notesSlide122.xml" ContentType="application/vnd.openxmlformats-officedocument.presentationml.notesSlide+xml"/>
  <Override PartName="/ppt/tags/tag122.xml" ContentType="application/vnd.openxmlformats-officedocument.presentationml.tags+xml"/>
  <Override PartName="/ppt/notesSlides/notesSlide123.xml" ContentType="application/vnd.openxmlformats-officedocument.presentationml.notesSlide+xml"/>
  <Override PartName="/ppt/tags/tag123.xml" ContentType="application/vnd.openxmlformats-officedocument.presentationml.tags+xml"/>
  <Override PartName="/ppt/notesSlides/notesSlide124.xml" ContentType="application/vnd.openxmlformats-officedocument.presentationml.notesSlide+xml"/>
  <Override PartName="/ppt/tags/tag124.xml" ContentType="application/vnd.openxmlformats-officedocument.presentationml.tags+xml"/>
  <Override PartName="/ppt/notesSlides/notesSlide125.xml" ContentType="application/vnd.openxmlformats-officedocument.presentationml.notesSlide+xml"/>
  <Override PartName="/ppt/tags/tag125.xml" ContentType="application/vnd.openxmlformats-officedocument.presentationml.tags+xml"/>
  <Override PartName="/ppt/notesSlides/notesSlide126.xml" ContentType="application/vnd.openxmlformats-officedocument.presentationml.notesSlide+xml"/>
  <Override PartName="/ppt/tags/tag126.xml" ContentType="application/vnd.openxmlformats-officedocument.presentationml.tags+xml"/>
  <Override PartName="/ppt/notesSlides/notesSlide127.xml" ContentType="application/vnd.openxmlformats-officedocument.presentationml.notesSlide+xml"/>
  <Override PartName="/ppt/tags/tag127.xml" ContentType="application/vnd.openxmlformats-officedocument.presentationml.tags+xml"/>
  <Override PartName="/ppt/notesSlides/notesSlide128.xml" ContentType="application/vnd.openxmlformats-officedocument.presentationml.notesSlide+xml"/>
  <Override PartName="/ppt/tags/tag128.xml" ContentType="application/vnd.openxmlformats-officedocument.presentationml.tags+xml"/>
  <Override PartName="/ppt/notesSlides/notesSlide129.xml" ContentType="application/vnd.openxmlformats-officedocument.presentationml.notesSlide+xml"/>
  <Override PartName="/ppt/tags/tag129.xml" ContentType="application/vnd.openxmlformats-officedocument.presentationml.tags+xml"/>
  <Override PartName="/ppt/notesSlides/notesSlide130.xml" ContentType="application/vnd.openxmlformats-officedocument.presentationml.notesSlide+xml"/>
  <Override PartName="/ppt/tags/tag130.xml" ContentType="application/vnd.openxmlformats-officedocument.presentationml.tags+xml"/>
  <Override PartName="/ppt/notesSlides/notesSlide131.xml" ContentType="application/vnd.openxmlformats-officedocument.presentationml.notesSlide+xml"/>
  <Override PartName="/ppt/tags/tag131.xml" ContentType="application/vnd.openxmlformats-officedocument.presentationml.tags+xml"/>
  <Override PartName="/ppt/notesSlides/notesSlide132.xml" ContentType="application/vnd.openxmlformats-officedocument.presentationml.notesSlide+xml"/>
  <Override PartName="/ppt/tags/tag132.xml" ContentType="application/vnd.openxmlformats-officedocument.presentationml.tags+xml"/>
  <Override PartName="/ppt/notesSlides/notesSlide133.xml" ContentType="application/vnd.openxmlformats-officedocument.presentationml.notesSlide+xml"/>
  <Override PartName="/ppt/tags/tag133.xml" ContentType="application/vnd.openxmlformats-officedocument.presentationml.tags+xml"/>
  <Override PartName="/ppt/notesSlides/notesSlide134.xml" ContentType="application/vnd.openxmlformats-officedocument.presentationml.notesSlide+xml"/>
  <Override PartName="/ppt/tags/tag134.xml" ContentType="application/vnd.openxmlformats-officedocument.presentationml.tags+xml"/>
  <Override PartName="/ppt/notesSlides/notesSlide135.xml" ContentType="application/vnd.openxmlformats-officedocument.presentationml.notesSlide+xml"/>
  <Override PartName="/ppt/tags/tag135.xml" ContentType="application/vnd.openxmlformats-officedocument.presentationml.tags+xml"/>
  <Override PartName="/ppt/notesSlides/notesSlide136.xml" ContentType="application/vnd.openxmlformats-officedocument.presentationml.notesSlide+xml"/>
  <Override PartName="/ppt/tags/tag136.xml" ContentType="application/vnd.openxmlformats-officedocument.presentationml.tags+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6"/>
  </p:sldMasterIdLst>
  <p:notesMasterIdLst>
    <p:notesMasterId r:id="rId144"/>
  </p:notesMasterIdLst>
  <p:handoutMasterIdLst>
    <p:handoutMasterId r:id="rId145"/>
  </p:handoutMasterIdLst>
  <p:sldIdLst>
    <p:sldId id="306" r:id="rId7"/>
    <p:sldId id="475" r:id="rId8"/>
    <p:sldId id="501" r:id="rId9"/>
    <p:sldId id="549" r:id="rId10"/>
    <p:sldId id="430" r:id="rId11"/>
    <p:sldId id="493" r:id="rId12"/>
    <p:sldId id="355" r:id="rId13"/>
    <p:sldId id="313" r:id="rId14"/>
    <p:sldId id="308" r:id="rId15"/>
    <p:sldId id="311" r:id="rId16"/>
    <p:sldId id="310" r:id="rId17"/>
    <p:sldId id="309" r:id="rId18"/>
    <p:sldId id="466" r:id="rId19"/>
    <p:sldId id="467" r:id="rId20"/>
    <p:sldId id="314" r:id="rId21"/>
    <p:sldId id="312" r:id="rId22"/>
    <p:sldId id="316" r:id="rId23"/>
    <p:sldId id="315" r:id="rId24"/>
    <p:sldId id="322" r:id="rId25"/>
    <p:sldId id="321" r:id="rId26"/>
    <p:sldId id="323" r:id="rId27"/>
    <p:sldId id="325" r:id="rId28"/>
    <p:sldId id="327" r:id="rId29"/>
    <p:sldId id="328" r:id="rId30"/>
    <p:sldId id="330" r:id="rId31"/>
    <p:sldId id="442" r:id="rId32"/>
    <p:sldId id="524" r:id="rId33"/>
    <p:sldId id="335" r:id="rId34"/>
    <p:sldId id="336" r:id="rId35"/>
    <p:sldId id="339" r:id="rId36"/>
    <p:sldId id="433" r:id="rId37"/>
    <p:sldId id="441" r:id="rId38"/>
    <p:sldId id="434" r:id="rId39"/>
    <p:sldId id="528" r:id="rId40"/>
    <p:sldId id="359" r:id="rId41"/>
    <p:sldId id="425" r:id="rId42"/>
    <p:sldId id="417" r:id="rId43"/>
    <p:sldId id="424" r:id="rId44"/>
    <p:sldId id="435" r:id="rId45"/>
    <p:sldId id="317" r:id="rId46"/>
    <p:sldId id="366" r:id="rId47"/>
    <p:sldId id="364" r:id="rId48"/>
    <p:sldId id="365" r:id="rId49"/>
    <p:sldId id="432" r:id="rId50"/>
    <p:sldId id="497" r:id="rId51"/>
    <p:sldId id="502" r:id="rId52"/>
    <p:sldId id="503" r:id="rId53"/>
    <p:sldId id="499" r:id="rId54"/>
    <p:sldId id="500" r:id="rId55"/>
    <p:sldId id="504" r:id="rId56"/>
    <p:sldId id="510" r:id="rId57"/>
    <p:sldId id="505" r:id="rId58"/>
    <p:sldId id="490" r:id="rId59"/>
    <p:sldId id="492" r:id="rId60"/>
    <p:sldId id="412" r:id="rId61"/>
    <p:sldId id="357" r:id="rId62"/>
    <p:sldId id="381" r:id="rId63"/>
    <p:sldId id="427" r:id="rId64"/>
    <p:sldId id="548" r:id="rId65"/>
    <p:sldId id="383" r:id="rId66"/>
    <p:sldId id="428" r:id="rId67"/>
    <p:sldId id="477" r:id="rId68"/>
    <p:sldId id="476" r:id="rId69"/>
    <p:sldId id="487" r:id="rId70"/>
    <p:sldId id="372" r:id="rId71"/>
    <p:sldId id="426" r:id="rId72"/>
    <p:sldId id="374" r:id="rId73"/>
    <p:sldId id="377" r:id="rId74"/>
    <p:sldId id="436" r:id="rId75"/>
    <p:sldId id="379" r:id="rId76"/>
    <p:sldId id="488" r:id="rId77"/>
    <p:sldId id="380" r:id="rId78"/>
    <p:sldId id="390" r:id="rId79"/>
    <p:sldId id="429" r:id="rId80"/>
    <p:sldId id="396" r:id="rId81"/>
    <p:sldId id="486" r:id="rId82"/>
    <p:sldId id="512" r:id="rId83"/>
    <p:sldId id="508" r:id="rId84"/>
    <p:sldId id="509" r:id="rId85"/>
    <p:sldId id="546" r:id="rId86"/>
    <p:sldId id="392" r:id="rId87"/>
    <p:sldId id="511" r:id="rId88"/>
    <p:sldId id="545" r:id="rId89"/>
    <p:sldId id="547" r:id="rId90"/>
    <p:sldId id="393" r:id="rId91"/>
    <p:sldId id="389" r:id="rId92"/>
    <p:sldId id="397" r:id="rId93"/>
    <p:sldId id="398" r:id="rId94"/>
    <p:sldId id="399" r:id="rId95"/>
    <p:sldId id="402" r:id="rId96"/>
    <p:sldId id="404" r:id="rId97"/>
    <p:sldId id="483" r:id="rId98"/>
    <p:sldId id="406" r:id="rId99"/>
    <p:sldId id="437" r:id="rId100"/>
    <p:sldId id="408" r:id="rId101"/>
    <p:sldId id="529" r:id="rId102"/>
    <p:sldId id="533" r:id="rId103"/>
    <p:sldId id="532" r:id="rId104"/>
    <p:sldId id="515" r:id="rId105"/>
    <p:sldId id="525" r:id="rId106"/>
    <p:sldId id="358" r:id="rId107"/>
    <p:sldId id="535" r:id="rId108"/>
    <p:sldId id="491" r:id="rId109"/>
    <p:sldId id="536" r:id="rId110"/>
    <p:sldId id="537" r:id="rId111"/>
    <p:sldId id="538" r:id="rId112"/>
    <p:sldId id="539" r:id="rId113"/>
    <p:sldId id="540" r:id="rId114"/>
    <p:sldId id="485" r:id="rId115"/>
    <p:sldId id="541" r:id="rId116"/>
    <p:sldId id="542" r:id="rId117"/>
    <p:sldId id="543" r:id="rId118"/>
    <p:sldId id="489" r:id="rId119"/>
    <p:sldId id="513" r:id="rId120"/>
    <p:sldId id="410" r:id="rId121"/>
    <p:sldId id="411" r:id="rId122"/>
    <p:sldId id="409" r:id="rId123"/>
    <p:sldId id="516" r:id="rId124"/>
    <p:sldId id="517" r:id="rId125"/>
    <p:sldId id="519" r:id="rId126"/>
    <p:sldId id="518" r:id="rId127"/>
    <p:sldId id="520" r:id="rId128"/>
    <p:sldId id="523" r:id="rId129"/>
    <p:sldId id="431" r:id="rId130"/>
    <p:sldId id="494" r:id="rId131"/>
    <p:sldId id="496" r:id="rId132"/>
    <p:sldId id="438" r:id="rId133"/>
    <p:sldId id="341" r:id="rId134"/>
    <p:sldId id="342" r:id="rId135"/>
    <p:sldId id="534" r:id="rId136"/>
    <p:sldId id="343" r:id="rId137"/>
    <p:sldId id="344" r:id="rId138"/>
    <p:sldId id="345" r:id="rId139"/>
    <p:sldId id="346" r:id="rId140"/>
    <p:sldId id="350" r:id="rId141"/>
    <p:sldId id="352" r:id="rId142"/>
    <p:sldId id="354" r:id="rId143"/>
  </p:sldIdLst>
  <p:sldSz cx="9144000" cy="6858000" type="screen4x3"/>
  <p:notesSz cx="7010400" cy="9296400"/>
  <p:custDataLst>
    <p:tags r:id="rId1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414141"/>
    <a:srgbClr val="CCCCCC"/>
    <a:srgbClr val="FDE5CD"/>
    <a:srgbClr val="F2ECE5"/>
    <a:srgbClr val="F3EDE6"/>
    <a:srgbClr val="FDF7F0"/>
    <a:srgbClr val="F7F1EA"/>
    <a:srgbClr val="B45F07"/>
    <a:srgbClr val="1B9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4132" autoAdjust="0"/>
  </p:normalViewPr>
  <p:slideViewPr>
    <p:cSldViewPr snapToGrid="0" showGuides="1">
      <p:cViewPr varScale="1">
        <p:scale>
          <a:sx n="104" d="100"/>
          <a:sy n="104" d="100"/>
        </p:scale>
        <p:origin x="2094" y="108"/>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582"/>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notesMaster" Target="notesMasters/notesMaster1.xml"/><Relationship Id="rId149"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8T12:56:05.598" idx="15">
    <p:pos x="10" y="10"/>
    <p:text>Box 7.7 and add a slide after with timing matrix</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8T12:51:21.309" idx="14">
    <p:pos x="10" y="10"/>
    <p:text>Duplicate slides with first set being blank and second set having answers.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p>
        <a:p>
          <a:r>
            <a:rPr lang="en-US" dirty="0"/>
            <a:t>Load 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p>
        <a:p>
          <a:r>
            <a:rPr lang="en-US" b="0" dirty="0"/>
            <a:t>Retail 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p>
        <a:p>
          <a:r>
            <a:rPr lang="en-US" b="1" dirty="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dirty="0"/>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dirty="0"/>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a:t>MOU/EC</a:t>
          </a:r>
        </a:p>
        <a:p>
          <a:r>
            <a:rPr lang="en-US" b="0" dirty="0"/>
            <a:t>Municipal/Coop</a:t>
          </a:r>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pt>
    <dgm:pt modelId="{BA3AF7D2-86BC-4C72-A30B-05A2D3A78BF4}" type="pres">
      <dgm:prSet presAssocID="{933B04CA-4205-4516-8537-152EEBF6F7CD}" presName="connTx" presStyleLbl="parChTrans1D2" presStyleIdx="0" presStyleCnt="2"/>
      <dgm:spPr/>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pt>
    <dgm:pt modelId="{1883B602-4369-47ED-AE96-D033B7F461FC}" type="pres">
      <dgm:prSet presAssocID="{96456EF6-4420-40FE-B03E-161A6CABC360}" presName="connTx" presStyleLbl="parChTrans1D3" presStyleIdx="0" presStyleCnt="1"/>
      <dgm:spPr/>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pt>
    <dgm:pt modelId="{99B9F2BB-FCFC-4912-823D-4E32905FE89C}" type="pres">
      <dgm:prSet presAssocID="{F62D25E1-514B-436C-BB24-6879882B611D}" presName="connTx" presStyleLbl="parChTrans1D2" presStyleIdx="1" presStyleCnt="2"/>
      <dgm:spPr/>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pt>
    <dgm:pt modelId="{A2230991-CFA3-4A4E-9E4C-028CE877E989}" type="pres">
      <dgm:prSet presAssocID="{60376FD2-0867-42E7-A226-07A1215FB3E7}" presName="level2hierChild" presStyleCnt="0"/>
      <dgm:spPr/>
    </dgm:pt>
  </dgm:ptLst>
  <dgm:cxnLst>
    <dgm:cxn modelId="{ED785D15-BB6E-4528-AF3F-3F7B5D517DEA}" type="presOf" srcId="{933B04CA-4205-4516-8537-152EEBF6F7CD}" destId="{BA3AF7D2-86BC-4C72-A30B-05A2D3A78BF4}" srcOrd="1"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41E7E26-0EB8-4480-8FD0-3B8C073E75F7}" type="presOf" srcId="{F62D25E1-514B-436C-BB24-6879882B611D}" destId="{99B9F2BB-FCFC-4912-823D-4E32905FE89C}" srcOrd="1"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1959D5F-00B4-452A-8B33-11183EFE6323}" srcId="{423D75CC-5DA4-44B2-86D1-F5DC120897D4}" destId="{0DD0A3A2-ABB7-4D43-8405-46A8C6D87CC0}" srcOrd="0" destOrd="0" parTransId="{933B04CA-4205-4516-8537-152EEBF6F7CD}" sibTransId="{A64C1316-74D6-44E9-AE3A-B8C8E2C825F4}"/>
    <dgm:cxn modelId="{5D2BDC5F-B3A7-425C-88ED-B1079AABFB36}" type="presOf" srcId="{874C63FD-7798-4044-8E21-919719855E06}" destId="{0C7CBEC1-99C3-4B68-A37B-7C7DDBAB7AF0}"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69F545DB-4920-43EC-B883-9021B2ED8772}" type="presOf" srcId="{DE4CAF39-123A-41F5-B6E2-4F6F487B983A}" destId="{BE8A6ABD-16E4-468F-9D97-41C8B1F4A7A3}"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dirty="0"/>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pt>
    <dgm:pt modelId="{2A982306-6739-49A2-9D5F-34ECD27744C0}" type="pres">
      <dgm:prSet presAssocID="{722F9C4B-A67D-4A1E-A780-E8E00DA37A80}" presName="connTx" presStyleLbl="parChTrans1D2" presStyleIdx="0" presStyleCnt="1"/>
      <dgm:spPr/>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pt>
    <dgm:pt modelId="{1DD4D473-C571-48D9-9B18-18636B0D19C1}" type="pres">
      <dgm:prSet presAssocID="{0F7877A2-23E0-4BAF-862C-6E04277583A8}" presName="level3hierChild" presStyleCnt="0"/>
      <dgm:spPr/>
    </dgm:pt>
  </dgm:ptLst>
  <dgm:cxnLst>
    <dgm:cxn modelId="{1BA92D04-9B89-4097-875C-E525B2F2D707}" srcId="{C9B5BC7F-15A8-4710-B653-BDD0E560225A}" destId="{B0E946D7-8F9F-449D-88B1-D06AC71F067B}" srcOrd="0" destOrd="0" parTransId="{2C18B240-29A2-4362-97F0-541B4A40BD2F}" sibTransId="{ABF7E73D-F1D1-4EF4-A73A-41286AE297E6}"/>
    <dgm:cxn modelId="{1AF21467-FA98-4FE8-81FA-AD349ED89B4A}" type="presOf" srcId="{B0E946D7-8F9F-449D-88B1-D06AC71F067B}" destId="{B4ACE5B6-5442-4EE9-A750-F546BE7D63DC}"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28BF6686-B202-4215-A845-F775EBEEBA24}" type="presOf" srcId="{722F9C4B-A67D-4A1E-A780-E8E00DA37A80}" destId="{D8DFC7C7-FC4C-44DD-AA18-A26D0D19984E}" srcOrd="0" destOrd="0" presId="urn:microsoft.com/office/officeart/2005/8/layout/hierarchy2"/>
    <dgm:cxn modelId="{73395F87-6781-4AFF-B7E1-908CE702BB76}" type="presOf" srcId="{0F7877A2-23E0-4BAF-862C-6E04277583A8}" destId="{B3C552C6-9583-4737-B2D6-23FC51DFF657}" srcOrd="0" destOrd="0" presId="urn:microsoft.com/office/officeart/2005/8/layout/hierarchy2"/>
    <dgm:cxn modelId="{8A545EBD-F111-4C5F-993C-1432031A2FEA}" type="presOf" srcId="{C9B5BC7F-15A8-4710-B653-BDD0E560225A}" destId="{F4ABEB01-E567-457C-A2BC-B885F7ADE6DB}" srcOrd="0" destOrd="0" presId="urn:microsoft.com/office/officeart/2005/8/layout/hierarchy2"/>
    <dgm:cxn modelId="{A57640FF-DB56-4386-B4BA-250C502A77FC}" type="presOf" srcId="{722F9C4B-A67D-4A1E-A780-E8E00DA37A80}" destId="{2A982306-6739-49A2-9D5F-34ECD27744C0}" srcOrd="1"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br>
            <a:rPr lang="en-US" sz="1600" dirty="0"/>
          </a:br>
          <a:r>
            <a:rPr lang="en-US" sz="1600" b="1" dirty="0"/>
            <a:t>OILERS ENERGY</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a:t>COWBOYS ENERGY</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616B3861-8661-4B36-A0AC-9C250DE2B75B}" type="presOf" srcId="{E07BF86F-D32A-4B87-A21F-CE6DA8FE951A}" destId="{08F8DF20-D885-4F64-82B7-0E30D970B8F0}"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A3FD3E55-394F-44CE-8748-87EBA9F28422}" type="presOf" srcId="{67345CDA-10D7-456A-AF08-4129D9CBF11C}" destId="{B1595C89-6C70-4D10-B5A0-39363024F3FF}" srcOrd="0" destOrd="0" presId="urn:microsoft.com/office/officeart/2008/layout/CircleAccentTimeline"/>
    <dgm:cxn modelId="{98389D7D-33B9-4C48-B717-6B326A4723B2}" srcId="{67345CDA-10D7-456A-AF08-4129D9CBF11C}" destId="{EB873932-AF16-4AB2-979E-36A4AF448F80}" srcOrd="1" destOrd="0" parTransId="{DA8BEDA1-3B54-415A-B73E-D4C62FDF74B9}" sibTransId="{6F973F12-4F9C-4B07-9685-88975A06DCF8}"/>
    <dgm:cxn modelId="{7A0C8385-1494-4535-83E8-23685083A18B}" srcId="{A872576F-1B2F-4F21-A416-6CC537C51540}" destId="{67345CDA-10D7-456A-AF08-4129D9CBF11C}" srcOrd="0" destOrd="0" parTransId="{0CA525D0-05E6-45F3-A517-773EED9FACAC}" sibTransId="{5CDE7D02-8035-4269-95C9-FF5866842EE3}"/>
    <dgm:cxn modelId="{810D118B-AE79-4CBB-9B47-A5702FCCB339}" type="presOf" srcId="{EB873932-AF16-4AB2-979E-36A4AF448F80}" destId="{51651734-70F0-4000-BFA6-C030166B1B43}"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a:t> 10/5  </a:t>
          </a:r>
          <a:r>
            <a:rPr lang="en-US" sz="1100" dirty="0">
              <a:highlight>
                <a:srgbClr val="FFFF00"/>
              </a:highlight>
            </a:rPr>
            <a:t>MVI </a:t>
          </a:r>
          <a:r>
            <a:rPr lang="en-US" sz="1100" dirty="0"/>
            <a:t> </a:t>
          </a:r>
          <a:br>
            <a:rPr lang="en-US" sz="1100" dirty="0"/>
          </a:br>
          <a:r>
            <a:rPr lang="en-US" sz="1100" dirty="0"/>
            <a:t>New Customer</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a:t> 10/9 </a:t>
          </a:r>
          <a:r>
            <a:rPr lang="en-US" sz="1100" dirty="0">
              <a:highlight>
                <a:srgbClr val="FFFF00"/>
              </a:highlight>
            </a:rPr>
            <a:t>MVO Existing </a:t>
          </a:r>
          <a:r>
            <a:rPr lang="en-US" sz="1100" dirty="0"/>
            <a:t>  Customer</a:t>
          </a:r>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6163012F-4868-4A5F-9535-9D1D613BD28D}" srcId="{A8657D44-3329-465A-840A-E88D05B1EF3B}" destId="{6BDF153C-9CD1-4394-9295-9AB774AC5802}" srcOrd="1" destOrd="0" parTransId="{DA331538-42F7-44BC-8AB3-BAF0D2388BDD}" sibTransId="{8BC1D0D6-EF8D-497F-8DDF-8F04F29A060B}"/>
    <dgm:cxn modelId="{B671F961-DF13-4CA0-8368-7214602EE280}" type="presOf" srcId="{A8657D44-3329-465A-840A-E88D05B1EF3B}" destId="{8C2A82F9-E296-41A8-9DF4-CF28E63E771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2C7D5ABF-65A5-4FE9-9C32-05D3127D34EF}" type="presOf" srcId="{42CB925A-7A97-49CF-B009-033728EB8D8C}" destId="{9C0FCFD8-D58D-46D9-88D1-CD89E717C5AB}" srcOrd="0" destOrd="0" presId="urn:microsoft.com/office/officeart/2008/layout/CircleAccentTimeline"/>
    <dgm:cxn modelId="{A8356DDA-960D-4991-B1B9-79C396A23095}" type="presOf" srcId="{30C3846B-F87D-45E1-BCE0-FC3AD796FDE6}" destId="{DBB414CB-FA8B-4C5E-A210-DA83C709A32D}" srcOrd="0" destOrd="0" presId="urn:microsoft.com/office/officeart/2008/layout/CircleAccentTimeline"/>
    <dgm:cxn modelId="{8B0D97FE-7CB8-4B73-AACE-B2259B80100B}" type="presOf" srcId="{6BDF153C-9CD1-4394-9295-9AB774AC5802}" destId="{5B48F84E-A31E-4155-8BD6-00D317C40A45}"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a:t> 10/5  </a:t>
          </a:r>
          <a:r>
            <a:rPr lang="en-US" sz="1100" dirty="0">
              <a:highlight>
                <a:srgbClr val="FFFF00"/>
              </a:highlight>
            </a:rPr>
            <a:t>MVI </a:t>
          </a:r>
          <a:r>
            <a:rPr lang="en-US" sz="1100" dirty="0"/>
            <a:t> </a:t>
          </a:r>
          <a:br>
            <a:rPr lang="en-US" sz="1100" dirty="0"/>
          </a:br>
          <a:r>
            <a:rPr lang="en-US" sz="1100" dirty="0"/>
            <a:t>New Customer</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a:t> 10/9 </a:t>
          </a:r>
          <a:r>
            <a:rPr lang="en-US" sz="1100" dirty="0">
              <a:highlight>
                <a:srgbClr val="FFFF00"/>
              </a:highlight>
            </a:rPr>
            <a:t>MVO Existing </a:t>
          </a:r>
          <a:r>
            <a:rPr lang="en-US" sz="1100" dirty="0"/>
            <a:t>  Customer</a:t>
          </a:r>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6163012F-4868-4A5F-9535-9D1D613BD28D}" srcId="{A8657D44-3329-465A-840A-E88D05B1EF3B}" destId="{6BDF153C-9CD1-4394-9295-9AB774AC5802}" srcOrd="1" destOrd="0" parTransId="{DA331538-42F7-44BC-8AB3-BAF0D2388BDD}" sibTransId="{8BC1D0D6-EF8D-497F-8DDF-8F04F29A060B}"/>
    <dgm:cxn modelId="{B671F961-DF13-4CA0-8368-7214602EE280}" type="presOf" srcId="{A8657D44-3329-465A-840A-E88D05B1EF3B}" destId="{8C2A82F9-E296-41A8-9DF4-CF28E63E771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2C7D5ABF-65A5-4FE9-9C32-05D3127D34EF}" type="presOf" srcId="{42CB925A-7A97-49CF-B009-033728EB8D8C}" destId="{9C0FCFD8-D58D-46D9-88D1-CD89E717C5AB}" srcOrd="0" destOrd="0" presId="urn:microsoft.com/office/officeart/2008/layout/CircleAccentTimeline"/>
    <dgm:cxn modelId="{A8356DDA-960D-4991-B1B9-79C396A23095}" type="presOf" srcId="{30C3846B-F87D-45E1-BCE0-FC3AD796FDE6}" destId="{DBB414CB-FA8B-4C5E-A210-DA83C709A32D}" srcOrd="0" destOrd="0" presId="urn:microsoft.com/office/officeart/2008/layout/CircleAccentTimeline"/>
    <dgm:cxn modelId="{8B0D97FE-7CB8-4B73-AACE-B2259B80100B}" type="presOf" srcId="{6BDF153C-9CD1-4394-9295-9AB774AC5802}" destId="{5B48F84E-A31E-4155-8BD6-00D317C40A45}"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209549"/>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LSE</a:t>
          </a:r>
          <a:r>
            <a:rPr lang="en-US" sz="1600" kern="1200" dirty="0"/>
            <a:t>         </a:t>
          </a:r>
        </a:p>
        <a:p>
          <a:pPr marL="0" lvl="0" indent="0" algn="ctr" defTabSz="711200">
            <a:lnSpc>
              <a:spcPct val="90000"/>
            </a:lnSpc>
            <a:spcBef>
              <a:spcPct val="0"/>
            </a:spcBef>
            <a:spcAft>
              <a:spcPct val="35000"/>
            </a:spcAft>
            <a:buNone/>
          </a:pPr>
          <a:r>
            <a:rPr lang="en-US" sz="1600" kern="1200" dirty="0"/>
            <a:t>Load Serving Entity</a:t>
          </a:r>
        </a:p>
      </dsp:txBody>
      <dsp:txXfrm>
        <a:off x="33561" y="1240675"/>
        <a:ext cx="1540676" cy="1000481"/>
      </dsp:txXfrm>
    </dsp:sp>
    <dsp:sp modelId="{F7421479-1805-4326-B74D-F34EBCAA5BAA}">
      <dsp:nvSpPr>
        <dsp:cNvPr id="0" name=""/>
        <dsp:cNvSpPr/>
      </dsp:nvSpPr>
      <dsp:spPr>
        <a:xfrm rot="18356065">
          <a:off x="1379676" y="1280630"/>
          <a:ext cx="1092547" cy="35947"/>
        </a:xfrm>
        <a:custGeom>
          <a:avLst/>
          <a:gdLst/>
          <a:ahLst/>
          <a:cxnLst/>
          <a:rect l="0" t="0" r="0" b="0"/>
          <a:pathLst>
            <a:path>
              <a:moveTo>
                <a:pt x="0" y="17973"/>
              </a:moveTo>
              <a:lnTo>
                <a:pt x="1092547"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636" y="1271290"/>
        <a:ext cx="54627" cy="54627"/>
      </dsp:txXfrm>
    </dsp:sp>
    <dsp:sp modelId="{006F1CCA-45F3-46DE-854B-A351AF85FC77}">
      <dsp:nvSpPr>
        <dsp:cNvPr id="0" name=""/>
        <dsp:cNvSpPr/>
      </dsp:nvSpPr>
      <dsp:spPr>
        <a:xfrm>
          <a:off x="2246535" y="395450"/>
          <a:ext cx="1602928" cy="921683"/>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REP        </a:t>
          </a:r>
        </a:p>
        <a:p>
          <a:pPr marL="0" lvl="0" indent="0" algn="ctr" defTabSz="711200">
            <a:lnSpc>
              <a:spcPct val="90000"/>
            </a:lnSpc>
            <a:spcBef>
              <a:spcPct val="0"/>
            </a:spcBef>
            <a:spcAft>
              <a:spcPct val="35000"/>
            </a:spcAft>
            <a:buNone/>
          </a:pPr>
          <a:r>
            <a:rPr lang="en-US" sz="1600" b="0" kern="1200" dirty="0"/>
            <a:t>Retail Electric Provider</a:t>
          </a:r>
        </a:p>
      </dsp:txBody>
      <dsp:txXfrm>
        <a:off x="2273530" y="422445"/>
        <a:ext cx="1548938" cy="867693"/>
      </dsp:txXfrm>
    </dsp:sp>
    <dsp:sp modelId="{CD894128-9586-426F-AB2B-D74576D11770}">
      <dsp:nvSpPr>
        <dsp:cNvPr id="0" name=""/>
        <dsp:cNvSpPr/>
      </dsp:nvSpPr>
      <dsp:spPr>
        <a:xfrm rot="2007763">
          <a:off x="3785767" y="1050209"/>
          <a:ext cx="768565" cy="35947"/>
        </a:xfrm>
        <a:custGeom>
          <a:avLst/>
          <a:gdLst/>
          <a:ahLst/>
          <a:cxnLst/>
          <a:rect l="0" t="0" r="0" b="0"/>
          <a:pathLst>
            <a:path>
              <a:moveTo>
                <a:pt x="0" y="17973"/>
              </a:moveTo>
              <a:lnTo>
                <a:pt x="76856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50835" y="1048969"/>
        <a:ext cx="38428" cy="38428"/>
      </dsp:txXfrm>
    </dsp:sp>
    <dsp:sp modelId="{526049BE-E29F-484F-BA97-D801B6660E60}">
      <dsp:nvSpPr>
        <dsp:cNvPr id="0" name=""/>
        <dsp:cNvSpPr/>
      </dsp:nvSpPr>
      <dsp:spPr>
        <a:xfrm>
          <a:off x="4490635" y="819232"/>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ROR         </a:t>
          </a:r>
        </a:p>
        <a:p>
          <a:pPr marL="0" lvl="0" indent="0" algn="ctr" defTabSz="711200">
            <a:lnSpc>
              <a:spcPct val="90000"/>
            </a:lnSpc>
            <a:spcBef>
              <a:spcPct val="0"/>
            </a:spcBef>
            <a:spcAft>
              <a:spcPct val="35000"/>
            </a:spcAft>
            <a:buNone/>
          </a:pPr>
          <a:r>
            <a:rPr lang="en-US" sz="1600" b="1" kern="1200" dirty="0"/>
            <a:t> </a:t>
          </a:r>
          <a:r>
            <a:rPr lang="en-US" sz="1600" b="0" kern="1200" dirty="0"/>
            <a:t>REP of Record</a:t>
          </a:r>
        </a:p>
      </dsp:txBody>
      <dsp:txXfrm>
        <a:off x="4517630" y="846227"/>
        <a:ext cx="1548938" cy="867693"/>
      </dsp:txXfrm>
    </dsp:sp>
    <dsp:sp modelId="{D50077AF-156F-44B5-A867-2A49B7E25E75}">
      <dsp:nvSpPr>
        <dsp:cNvPr id="0" name=""/>
        <dsp:cNvSpPr/>
      </dsp:nvSpPr>
      <dsp:spPr>
        <a:xfrm rot="755709">
          <a:off x="1597459" y="1794573"/>
          <a:ext cx="656981" cy="35947"/>
        </a:xfrm>
        <a:custGeom>
          <a:avLst/>
          <a:gdLst/>
          <a:ahLst/>
          <a:cxnLst/>
          <a:rect l="0" t="0" r="0" b="0"/>
          <a:pathLst>
            <a:path>
              <a:moveTo>
                <a:pt x="0" y="17973"/>
              </a:moveTo>
              <a:lnTo>
                <a:pt x="65698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09525" y="1796122"/>
        <a:ext cx="32849" cy="32849"/>
      </dsp:txXfrm>
    </dsp:sp>
    <dsp:sp modelId="{BE8A6ABD-16E4-468F-9D97-41C8B1F4A7A3}">
      <dsp:nvSpPr>
        <dsp:cNvPr id="0" name=""/>
        <dsp:cNvSpPr/>
      </dsp:nvSpPr>
      <dsp:spPr>
        <a:xfrm>
          <a:off x="2246535" y="1483446"/>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CR      </a:t>
          </a:r>
          <a:r>
            <a:rPr lang="en-US" sz="1600" b="0" kern="1200" dirty="0"/>
            <a:t>Competitive Retailer </a:t>
          </a:r>
          <a:endParaRPr lang="en-US" sz="1600" b="1" kern="1200" dirty="0"/>
        </a:p>
      </dsp:txBody>
      <dsp:txXfrm>
        <a:off x="2270009" y="1506920"/>
        <a:ext cx="1555980" cy="754516"/>
      </dsp:txXfrm>
    </dsp:sp>
    <dsp:sp modelId="{66ADAAA1-0762-48E6-9444-5D5605EAB14A}">
      <dsp:nvSpPr>
        <dsp:cNvPr id="0" name=""/>
        <dsp:cNvSpPr/>
      </dsp:nvSpPr>
      <dsp:spPr>
        <a:xfrm>
          <a:off x="2246535" y="2571405"/>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MOU/EC</a:t>
          </a:r>
        </a:p>
        <a:p>
          <a:pPr marL="0" lvl="0" indent="0" algn="ctr" defTabSz="711200">
            <a:lnSpc>
              <a:spcPct val="90000"/>
            </a:lnSpc>
            <a:spcBef>
              <a:spcPct val="0"/>
            </a:spcBef>
            <a:spcAft>
              <a:spcPct val="35000"/>
            </a:spcAft>
            <a:buNone/>
          </a:pPr>
          <a:r>
            <a:rPr lang="en-US" sz="1600" b="0" kern="1200" dirty="0"/>
            <a:t>Municipal/Coop</a:t>
          </a:r>
        </a:p>
      </dsp:txBody>
      <dsp:txXfrm>
        <a:off x="2270009" y="2594879"/>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TDSP </a:t>
          </a:r>
          <a:r>
            <a:rPr lang="en-US" sz="1500" b="1" kern="1200" dirty="0">
              <a:solidFill>
                <a:schemeClr val="tx1">
                  <a:lumMod val="75000"/>
                  <a:lumOff val="25000"/>
                </a:schemeClr>
              </a:solidFill>
            </a:rPr>
            <a:t>  </a:t>
          </a:r>
          <a:r>
            <a:rPr lang="en-US" sz="1500" b="0" kern="1200" dirty="0">
              <a:solidFill>
                <a:schemeClr val="tx1">
                  <a:lumMod val="75000"/>
                  <a:lumOff val="25000"/>
                </a:schemeClr>
              </a:solidFill>
            </a:rPr>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TDU</a:t>
          </a:r>
          <a:r>
            <a:rPr lang="en-US" sz="1600" b="1" kern="1200" dirty="0">
              <a:solidFill>
                <a:schemeClr val="tx1">
                  <a:lumMod val="75000"/>
                  <a:lumOff val="25000"/>
                </a:schemeClr>
              </a:solidFill>
            </a:rPr>
            <a:t>   </a:t>
          </a:r>
          <a:r>
            <a:rPr lang="en-US" sz="1600" b="0" kern="1200" dirty="0">
              <a:solidFill>
                <a:schemeClr val="tx1">
                  <a:lumMod val="75000"/>
                  <a:lumOff val="25000"/>
                </a:schemeClr>
              </a:solidFill>
            </a:rPr>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12/1 MVO </a:t>
          </a:r>
          <a:br>
            <a:rPr lang="en-US" sz="1600" kern="1200" dirty="0"/>
          </a:br>
          <a:r>
            <a:rPr lang="en-US" sz="1600" b="1" kern="1200" dirty="0"/>
            <a:t>OILERS ENERGY</a:t>
          </a:r>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12/4 SWI </a:t>
          </a:r>
          <a:r>
            <a:rPr lang="en-US" sz="1600" b="1" kern="1200" dirty="0"/>
            <a:t>COWBOYS ENERGY</a:t>
          </a:r>
        </a:p>
      </dsp:txBody>
      <dsp:txXfrm>
        <a:off x="3503231" y="947639"/>
        <a:ext cx="1670301" cy="804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344190"/>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876633"/>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10/5  </a:t>
          </a:r>
          <a:r>
            <a:rPr lang="en-US" sz="1100" kern="1200" dirty="0">
              <a:highlight>
                <a:srgbClr val="FFFF00"/>
              </a:highlight>
            </a:rPr>
            <a:t>MVI </a:t>
          </a:r>
          <a:r>
            <a:rPr lang="en-US" sz="1100" kern="1200" dirty="0"/>
            <a:t> </a:t>
          </a:r>
          <a:br>
            <a:rPr lang="en-US" sz="1100" kern="1200" dirty="0"/>
          </a:br>
          <a:r>
            <a:rPr lang="en-US" sz="1100" kern="1200" dirty="0"/>
            <a:t>New Customer</a:t>
          </a:r>
        </a:p>
      </dsp:txBody>
      <dsp:txXfrm>
        <a:off x="321570" y="1876633"/>
        <a:ext cx="1088131" cy="507403"/>
      </dsp:txXfrm>
    </dsp:sp>
    <dsp:sp modelId="{9E1956AF-376C-4763-90EB-21C48367BDD1}">
      <dsp:nvSpPr>
        <dsp:cNvPr id="0" name=""/>
        <dsp:cNvSpPr/>
      </dsp:nvSpPr>
      <dsp:spPr>
        <a:xfrm>
          <a:off x="1743804" y="1816079"/>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marL="0" lvl="0" indent="0" algn="r" defTabSz="1511300">
            <a:lnSpc>
              <a:spcPct val="90000"/>
            </a:lnSpc>
            <a:spcBef>
              <a:spcPct val="0"/>
            </a:spcBef>
            <a:spcAft>
              <a:spcPct val="35000"/>
            </a:spcAft>
            <a:buNone/>
          </a:pPr>
          <a:r>
            <a:rPr lang="en-US" sz="3400" kern="1200" dirty="0"/>
            <a:t>    </a:t>
          </a:r>
          <a:r>
            <a:rPr lang="en-US" sz="1400" kern="1200" dirty="0"/>
            <a:t>10/6</a:t>
          </a:r>
          <a:endParaRPr lang="en-US" sz="3400" kern="1200" dirty="0"/>
        </a:p>
      </dsp:txBody>
      <dsp:txXfrm>
        <a:off x="1133038" y="2250383"/>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846201"/>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326587"/>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10/7</a:t>
          </a:r>
          <a:endParaRPr lang="en-US" sz="3600" kern="1200" dirty="0"/>
        </a:p>
      </dsp:txBody>
      <dsp:txXfrm>
        <a:off x="1971234" y="2326587"/>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838438"/>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r>
            <a:rPr lang="en-US" sz="3600" kern="1200" dirty="0"/>
            <a:t> </a:t>
          </a:r>
          <a:r>
            <a:rPr lang="en-US" sz="1400" kern="1200" dirty="0"/>
            <a:t>10/8</a:t>
          </a:r>
          <a:endParaRPr lang="en-US" sz="3600" kern="1200" dirty="0"/>
        </a:p>
      </dsp:txBody>
      <dsp:txXfrm>
        <a:off x="2657033" y="2250383"/>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419521"/>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1909711"/>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10/9 </a:t>
          </a:r>
          <a:r>
            <a:rPr lang="en-US" sz="1100" kern="1200" dirty="0">
              <a:highlight>
                <a:srgbClr val="FFFF00"/>
              </a:highlight>
            </a:rPr>
            <a:t>MVO Existing </a:t>
          </a:r>
          <a:r>
            <a:rPr lang="en-US" sz="1100" kern="1200" dirty="0"/>
            <a:t>  Customer</a:t>
          </a:r>
        </a:p>
      </dsp:txBody>
      <dsp:txXfrm>
        <a:off x="4281058" y="1909711"/>
        <a:ext cx="1167236" cy="544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0" y="1212644"/>
          <a:ext cx="1526949" cy="1511555"/>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165245" y="1692980"/>
          <a:ext cx="981643" cy="457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10/5  </a:t>
          </a:r>
          <a:r>
            <a:rPr lang="en-US" sz="1100" kern="1200" dirty="0">
              <a:highlight>
                <a:srgbClr val="FFFF00"/>
              </a:highlight>
            </a:rPr>
            <a:t>MVI </a:t>
          </a:r>
          <a:r>
            <a:rPr lang="en-US" sz="1100" kern="1200" dirty="0"/>
            <a:t> </a:t>
          </a:r>
          <a:br>
            <a:rPr lang="en-US" sz="1100" kern="1200" dirty="0"/>
          </a:br>
          <a:r>
            <a:rPr lang="en-US" sz="1100" kern="1200" dirty="0"/>
            <a:t>New Customer</a:t>
          </a:r>
        </a:p>
      </dsp:txBody>
      <dsp:txXfrm>
        <a:off x="165245" y="1692980"/>
        <a:ext cx="981643" cy="457748"/>
      </dsp:txXfrm>
    </dsp:sp>
    <dsp:sp modelId="{9E1956AF-376C-4763-90EB-21C48367BDD1}">
      <dsp:nvSpPr>
        <dsp:cNvPr id="0" name=""/>
        <dsp:cNvSpPr/>
      </dsp:nvSpPr>
      <dsp:spPr>
        <a:xfrm>
          <a:off x="1448295" y="1638352"/>
          <a:ext cx="629184" cy="629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897300" y="2030155"/>
          <a:ext cx="1303488" cy="628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marL="0" lvl="0" indent="0" algn="r" defTabSz="1511300">
            <a:lnSpc>
              <a:spcPct val="90000"/>
            </a:lnSpc>
            <a:spcBef>
              <a:spcPct val="0"/>
            </a:spcBef>
            <a:spcAft>
              <a:spcPct val="35000"/>
            </a:spcAft>
            <a:buNone/>
          </a:pPr>
          <a:r>
            <a:rPr lang="en-US" sz="3400" kern="1200" dirty="0"/>
            <a:t>    </a:t>
          </a:r>
          <a:r>
            <a:rPr lang="en-US" sz="1400" kern="1200" dirty="0"/>
            <a:t>10/6</a:t>
          </a:r>
          <a:endParaRPr lang="en-US" sz="3400" kern="1200" dirty="0"/>
        </a:p>
      </dsp:txBody>
      <dsp:txXfrm>
        <a:off x="897300" y="2030155"/>
        <a:ext cx="1303488" cy="628493"/>
      </dsp:txXfrm>
    </dsp:sp>
    <dsp:sp modelId="{E8524687-CFEE-4BF4-9C3E-BC49E4BBFF12}">
      <dsp:nvSpPr>
        <dsp:cNvPr id="0" name=""/>
        <dsp:cNvSpPr/>
      </dsp:nvSpPr>
      <dsp:spPr>
        <a:xfrm rot="17700000">
          <a:off x="1341461" y="877792"/>
          <a:ext cx="1303488" cy="628493"/>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146319" y="1665527"/>
          <a:ext cx="629184" cy="629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653468" y="2098901"/>
          <a:ext cx="1303488" cy="628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10/7</a:t>
          </a:r>
          <a:endParaRPr lang="en-US" sz="3600" kern="1200" dirty="0"/>
        </a:p>
      </dsp:txBody>
      <dsp:txXfrm>
        <a:off x="1653468" y="2098901"/>
        <a:ext cx="1303488" cy="628493"/>
      </dsp:txXfrm>
    </dsp:sp>
    <dsp:sp modelId="{463A0FAB-E107-45BA-B2D9-214E28B31392}">
      <dsp:nvSpPr>
        <dsp:cNvPr id="0" name=""/>
        <dsp:cNvSpPr/>
      </dsp:nvSpPr>
      <dsp:spPr>
        <a:xfrm rot="17700000">
          <a:off x="2061852" y="877792"/>
          <a:ext cx="1303488" cy="628493"/>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2854963" y="1658524"/>
          <a:ext cx="629184" cy="629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272153" y="2030155"/>
          <a:ext cx="1303488" cy="628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r>
            <a:rPr lang="en-US" sz="3600" kern="1200" dirty="0"/>
            <a:t> </a:t>
          </a:r>
          <a:r>
            <a:rPr lang="en-US" sz="1400" kern="1200" dirty="0"/>
            <a:t>10/8</a:t>
          </a:r>
          <a:endParaRPr lang="en-US" sz="3600" kern="1200" dirty="0"/>
        </a:p>
      </dsp:txBody>
      <dsp:txXfrm>
        <a:off x="2272153" y="2030155"/>
        <a:ext cx="1303488" cy="628493"/>
      </dsp:txXfrm>
    </dsp:sp>
    <dsp:sp modelId="{F4C8B33E-4682-4311-99A1-34EEE560B234}">
      <dsp:nvSpPr>
        <dsp:cNvPr id="0" name=""/>
        <dsp:cNvSpPr/>
      </dsp:nvSpPr>
      <dsp:spPr>
        <a:xfrm rot="17700000">
          <a:off x="2782243" y="877792"/>
          <a:ext cx="1303488" cy="628493"/>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3553141" y="1280603"/>
          <a:ext cx="1512088" cy="1385115"/>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3737246" y="1722822"/>
          <a:ext cx="1053007" cy="49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10/9 </a:t>
          </a:r>
          <a:r>
            <a:rPr lang="en-US" sz="1100" kern="1200" dirty="0">
              <a:highlight>
                <a:srgbClr val="FFFF00"/>
              </a:highlight>
            </a:rPr>
            <a:t>MVO Existing </a:t>
          </a:r>
          <a:r>
            <a:rPr lang="en-US" sz="1100" kern="1200" dirty="0"/>
            <a:t>  Customer</a:t>
          </a:r>
        </a:p>
      </dsp:txBody>
      <dsp:txXfrm>
        <a:off x="3737246" y="1722822"/>
        <a:ext cx="1053007" cy="4910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9/24/2025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9/24/2025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a:t>
            </a:fld>
            <a:endParaRPr lang="en-US" dirty="0"/>
          </a:p>
        </p:txBody>
      </p:sp>
    </p:spTree>
    <p:extLst>
      <p:ext uri="{BB962C8B-B14F-4D97-AF65-F5344CB8AC3E}">
        <p14:creationId xmlns:p14="http://schemas.microsoft.com/office/powerpoint/2010/main" val="422868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should be used when needing to execute a Retail Market </a:t>
            </a:r>
          </a:p>
          <a:p>
            <a:r>
              <a:rPr lang="en-US" dirty="0"/>
              <a:t>Process supported by TX SET EDI. </a:t>
            </a:r>
          </a:p>
          <a:p>
            <a:endParaRPr lang="en-US" dirty="0"/>
          </a:p>
          <a:p>
            <a:r>
              <a:rPr lang="en-US" dirty="0"/>
              <a:t>In the event a process cannot be supported by TX SET EDI transactions, the </a:t>
            </a:r>
          </a:p>
          <a:p>
            <a:r>
              <a:rPr lang="en-US" dirty="0"/>
              <a:t>Market standard method should be used. Please consult the ERCOT Retail Market Guide. </a:t>
            </a:r>
          </a:p>
          <a:p>
            <a:endParaRPr lang="en-US" dirty="0"/>
          </a:p>
          <a:p>
            <a:r>
              <a:rPr lang="en-US" dirty="0"/>
              <a:t>Some of these processes include:</a:t>
            </a:r>
          </a:p>
          <a:p>
            <a:pPr marL="285750" indent="-285750">
              <a:buFont typeface="Arial" pitchFamily="34" charset="0"/>
              <a:buChar char="•"/>
            </a:pPr>
            <a:r>
              <a:rPr lang="en-US" dirty="0"/>
              <a:t>The Safety Net Spreadsheet</a:t>
            </a:r>
          </a:p>
          <a:p>
            <a:pPr marL="285750" indent="-285750">
              <a:buFont typeface="Arial" pitchFamily="34" charset="0"/>
              <a:buChar char="•"/>
            </a:pPr>
            <a:r>
              <a:rPr lang="en-US" dirty="0"/>
              <a:t>MarkeTrak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dirty="0"/>
          </a:p>
        </p:txBody>
      </p:sp>
    </p:spTree>
    <p:extLst>
      <p:ext uri="{BB962C8B-B14F-4D97-AF65-F5344CB8AC3E}">
        <p14:creationId xmlns:p14="http://schemas.microsoft.com/office/powerpoint/2010/main" val="4135689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6205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101</a:t>
            </a:fld>
            <a:endParaRPr lang="en-US" dirty="0"/>
          </a:p>
        </p:txBody>
      </p:sp>
    </p:spTree>
    <p:extLst>
      <p:ext uri="{BB962C8B-B14F-4D97-AF65-F5344CB8AC3E}">
        <p14:creationId xmlns:p14="http://schemas.microsoft.com/office/powerpoint/2010/main" val="36892409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102</a:t>
            </a:fld>
            <a:endParaRPr lang="en-US" dirty="0"/>
          </a:p>
        </p:txBody>
      </p:sp>
    </p:spTree>
    <p:extLst>
      <p:ext uri="{BB962C8B-B14F-4D97-AF65-F5344CB8AC3E}">
        <p14:creationId xmlns:p14="http://schemas.microsoft.com/office/powerpoint/2010/main" val="42271299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83CE-B4BC-0831-0362-3C888271B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B52AD-24B8-EF4A-BC81-C87E78FA7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A514B-3AC5-D79C-FACB-B3B76B00C75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190F739-C810-6924-56CF-9AA4929ACD85}"/>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241B0E2F-35DC-242C-D5EA-213CD5801B19}"/>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AF92F92D-855A-E3A4-2C3D-D323CA8A7FEE}"/>
              </a:ext>
            </a:extLst>
          </p:cNvPr>
          <p:cNvSpPr>
            <a:spLocks noGrp="1"/>
          </p:cNvSpPr>
          <p:nvPr>
            <p:ph type="sldNum" sz="quarter" idx="5"/>
          </p:nvPr>
        </p:nvSpPr>
        <p:spPr/>
        <p:txBody>
          <a:bodyPr/>
          <a:lstStyle/>
          <a:p>
            <a:fld id="{F62AC51D-6DAA-4455-8EA7-D54B64909A85}" type="slidenum">
              <a:rPr lang="en-US" smtClean="0"/>
              <a:pPr/>
              <a:t>103</a:t>
            </a:fld>
            <a:endParaRPr lang="en-US" dirty="0"/>
          </a:p>
        </p:txBody>
      </p:sp>
    </p:spTree>
    <p:extLst>
      <p:ext uri="{BB962C8B-B14F-4D97-AF65-F5344CB8AC3E}">
        <p14:creationId xmlns:p14="http://schemas.microsoft.com/office/powerpoint/2010/main" val="23810580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104</a:t>
            </a:fld>
            <a:endParaRPr lang="en-US" dirty="0"/>
          </a:p>
        </p:txBody>
      </p:sp>
    </p:spTree>
    <p:extLst>
      <p:ext uri="{BB962C8B-B14F-4D97-AF65-F5344CB8AC3E}">
        <p14:creationId xmlns:p14="http://schemas.microsoft.com/office/powerpoint/2010/main" val="31781895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105</a:t>
            </a:fld>
            <a:endParaRPr lang="en-US" dirty="0"/>
          </a:p>
        </p:txBody>
      </p:sp>
    </p:spTree>
    <p:extLst>
      <p:ext uri="{BB962C8B-B14F-4D97-AF65-F5344CB8AC3E}">
        <p14:creationId xmlns:p14="http://schemas.microsoft.com/office/powerpoint/2010/main" val="12838318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39D1-9590-5706-31F0-494DF8469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8A329-6947-9993-24B3-8246B31A3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AC954-FFB3-4B20-DEA2-8EECEAA5EE9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F2BCB83-AB5D-4CC3-5A1F-C040747345DC}"/>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8070ABF8-BE5D-055F-BB37-92BBEAFA8240}"/>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47C9268F-B4B6-C2AD-7798-CEFFBA3A7716}"/>
              </a:ext>
            </a:extLst>
          </p:cNvPr>
          <p:cNvSpPr>
            <a:spLocks noGrp="1"/>
          </p:cNvSpPr>
          <p:nvPr>
            <p:ph type="sldNum" sz="quarter" idx="5"/>
          </p:nvPr>
        </p:nvSpPr>
        <p:spPr/>
        <p:txBody>
          <a:bodyPr/>
          <a:lstStyle/>
          <a:p>
            <a:fld id="{F62AC51D-6DAA-4455-8EA7-D54B64909A85}" type="slidenum">
              <a:rPr lang="en-US" smtClean="0"/>
              <a:pPr/>
              <a:t>106</a:t>
            </a:fld>
            <a:endParaRPr lang="en-US" dirty="0"/>
          </a:p>
        </p:txBody>
      </p:sp>
    </p:spTree>
    <p:extLst>
      <p:ext uri="{BB962C8B-B14F-4D97-AF65-F5344CB8AC3E}">
        <p14:creationId xmlns:p14="http://schemas.microsoft.com/office/powerpoint/2010/main" val="4834612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264C3-1ADF-1C38-8EB8-175F28B5B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21BC8-5753-416E-FDE0-12A911C0A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4F182-3EE6-E9BF-AB65-73135B1A1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34CA31-69AC-F371-D76F-83FCEF5833CC}"/>
              </a:ext>
            </a:extLst>
          </p:cNvPr>
          <p:cNvSpPr>
            <a:spLocks noGrp="1"/>
          </p:cNvSpPr>
          <p:nvPr>
            <p:ph type="sldNum" sz="quarter" idx="10"/>
          </p:nvPr>
        </p:nvSpPr>
        <p:spPr/>
        <p:txBody>
          <a:bodyPr/>
          <a:lstStyle/>
          <a:p>
            <a:fld id="{F62AC51D-6DAA-4455-8EA7-D54B64909A85}" type="slidenum">
              <a:rPr lang="en-US" smtClean="0"/>
              <a:pPr/>
              <a:t>107</a:t>
            </a:fld>
            <a:endParaRPr lang="en-US" dirty="0"/>
          </a:p>
        </p:txBody>
      </p:sp>
    </p:spTree>
    <p:extLst>
      <p:ext uri="{BB962C8B-B14F-4D97-AF65-F5344CB8AC3E}">
        <p14:creationId xmlns:p14="http://schemas.microsoft.com/office/powerpoint/2010/main" val="27728572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421CD-549D-EF9D-F7EE-056897D8E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DD6B4-7E3C-879F-779C-C715306AA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E77C5-2FA4-1811-1876-EBB9FB95EF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859141-50FA-D98F-2E35-BD2EA1A3A02F}"/>
              </a:ext>
            </a:extLst>
          </p:cNvPr>
          <p:cNvSpPr>
            <a:spLocks noGrp="1"/>
          </p:cNvSpPr>
          <p:nvPr>
            <p:ph type="sldNum" sz="quarter" idx="10"/>
          </p:nvPr>
        </p:nvSpPr>
        <p:spPr/>
        <p:txBody>
          <a:bodyPr/>
          <a:lstStyle/>
          <a:p>
            <a:fld id="{F62AC51D-6DAA-4455-8EA7-D54B64909A85}" type="slidenum">
              <a:rPr lang="en-US" smtClean="0"/>
              <a:pPr/>
              <a:t>108</a:t>
            </a:fld>
            <a:endParaRPr lang="en-US" dirty="0"/>
          </a:p>
        </p:txBody>
      </p:sp>
    </p:spTree>
    <p:extLst>
      <p:ext uri="{BB962C8B-B14F-4D97-AF65-F5344CB8AC3E}">
        <p14:creationId xmlns:p14="http://schemas.microsoft.com/office/powerpoint/2010/main" val="28987449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732E-57F0-5B02-32E9-3B63704C7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3504A-5E34-DF35-45DB-DF23D5F02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2F72E-4AEB-465D-A266-07BE99E1DA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461466-6DF5-35EE-0FC2-B0E5DB9BDBE8}"/>
              </a:ext>
            </a:extLst>
          </p:cNvPr>
          <p:cNvSpPr>
            <a:spLocks noGrp="1"/>
          </p:cNvSpPr>
          <p:nvPr>
            <p:ph type="sldNum" sz="quarter" idx="10"/>
          </p:nvPr>
        </p:nvSpPr>
        <p:spPr/>
        <p:txBody>
          <a:bodyPr/>
          <a:lstStyle/>
          <a:p>
            <a:fld id="{F62AC51D-6DAA-4455-8EA7-D54B64909A85}" type="slidenum">
              <a:rPr lang="en-US" smtClean="0"/>
              <a:pPr/>
              <a:t>109</a:t>
            </a:fld>
            <a:endParaRPr lang="en-US" dirty="0"/>
          </a:p>
        </p:txBody>
      </p:sp>
    </p:spTree>
    <p:extLst>
      <p:ext uri="{BB962C8B-B14F-4D97-AF65-F5344CB8AC3E}">
        <p14:creationId xmlns:p14="http://schemas.microsoft.com/office/powerpoint/2010/main" val="363444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EDI Transactions are securely transmitted through </a:t>
            </a:r>
          </a:p>
          <a:p>
            <a:r>
              <a:rPr lang="en-US" dirty="0"/>
              <a:t>servers from sender to receiver with the NAESB EDM (Electronic Delivery Mechanism) v1.6 Protocol installed on each server. </a:t>
            </a:r>
          </a:p>
          <a:p>
            <a:endParaRPr lang="en-US" dirty="0"/>
          </a:p>
          <a:p>
            <a:r>
              <a:rPr lang="en-US" dirty="0"/>
              <a:t>This is a protocol with specialized technical enhancements modified to fit the ERCOT retail market. </a:t>
            </a:r>
          </a:p>
          <a:p>
            <a:endParaRPr lang="en-US" dirty="0"/>
          </a:p>
          <a:p>
            <a:r>
              <a:rPr lang="en-US" dirty="0"/>
              <a:t>The NAESB EDM v1.6 is a National Standard maintained by the North American Energy Standards Board. </a:t>
            </a:r>
          </a:p>
          <a:p>
            <a:endParaRPr lang="en-US" dirty="0"/>
          </a:p>
          <a:p>
            <a:r>
              <a:rPr lang="en-US" dirty="0"/>
              <a:t>The ERCOT NAESB EDM v1.6 guideline is managed by the ERCOT Working Group TDTMS (Texas Data Transport and MarkeTrak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dirty="0"/>
          </a:p>
        </p:txBody>
      </p:sp>
    </p:spTree>
    <p:extLst>
      <p:ext uri="{BB962C8B-B14F-4D97-AF65-F5344CB8AC3E}">
        <p14:creationId xmlns:p14="http://schemas.microsoft.com/office/powerpoint/2010/main" val="22734205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87243-1F47-9CF0-AC1F-4FB1873CB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132B7-3A66-F532-559D-73FF8B6BC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726C3-1AA3-6146-4F18-155B6492D1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67FE6C-3F25-C464-C755-447D7B99C88E}"/>
              </a:ext>
            </a:extLst>
          </p:cNvPr>
          <p:cNvSpPr>
            <a:spLocks noGrp="1"/>
          </p:cNvSpPr>
          <p:nvPr>
            <p:ph type="sldNum" sz="quarter" idx="10"/>
          </p:nvPr>
        </p:nvSpPr>
        <p:spPr/>
        <p:txBody>
          <a:bodyPr/>
          <a:lstStyle/>
          <a:p>
            <a:fld id="{F62AC51D-6DAA-4455-8EA7-D54B64909A85}" type="slidenum">
              <a:rPr lang="en-US" smtClean="0"/>
              <a:pPr/>
              <a:t>110</a:t>
            </a:fld>
            <a:endParaRPr lang="en-US" dirty="0"/>
          </a:p>
        </p:txBody>
      </p:sp>
    </p:spTree>
    <p:extLst>
      <p:ext uri="{BB962C8B-B14F-4D97-AF65-F5344CB8AC3E}">
        <p14:creationId xmlns:p14="http://schemas.microsoft.com/office/powerpoint/2010/main" val="22150220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1EC0-7001-014D-A692-BA0DA3062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FA30F-E5F3-4327-84FD-DAB1F5E94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156B4-75DA-8BAC-ADFF-78FEE58FB9F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B0BAD8B-8B2B-9AA3-7C0D-4736A04B4A92}"/>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DBECBDA9-EB09-99C8-FC00-065A55120D44}"/>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8E4139D1-9344-5B85-8779-D060EAE60223}"/>
              </a:ext>
            </a:extLst>
          </p:cNvPr>
          <p:cNvSpPr>
            <a:spLocks noGrp="1"/>
          </p:cNvSpPr>
          <p:nvPr>
            <p:ph type="sldNum" sz="quarter" idx="5"/>
          </p:nvPr>
        </p:nvSpPr>
        <p:spPr/>
        <p:txBody>
          <a:bodyPr/>
          <a:lstStyle/>
          <a:p>
            <a:fld id="{F62AC51D-6DAA-4455-8EA7-D54B64909A85}" type="slidenum">
              <a:rPr lang="en-US" smtClean="0"/>
              <a:pPr/>
              <a:t>111</a:t>
            </a:fld>
            <a:endParaRPr lang="en-US" dirty="0"/>
          </a:p>
        </p:txBody>
      </p:sp>
    </p:spTree>
    <p:extLst>
      <p:ext uri="{BB962C8B-B14F-4D97-AF65-F5344CB8AC3E}">
        <p14:creationId xmlns:p14="http://schemas.microsoft.com/office/powerpoint/2010/main" val="40355914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639A-B58E-B665-3B14-FDED77B36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44B7F-0243-57C8-205A-B58A71A32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35988-43CD-85C0-4E8A-63A8E6AA4136}"/>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D912BEE-CA2E-5E0F-08E9-7E7A89A13CA5}"/>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E01E2FEC-4FF1-6DFE-E137-62C9DA35632E}"/>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5B780950-75E2-BA32-1BE9-BD2BAD5F2720}"/>
              </a:ext>
            </a:extLst>
          </p:cNvPr>
          <p:cNvSpPr>
            <a:spLocks noGrp="1"/>
          </p:cNvSpPr>
          <p:nvPr>
            <p:ph type="sldNum" sz="quarter" idx="5"/>
          </p:nvPr>
        </p:nvSpPr>
        <p:spPr/>
        <p:txBody>
          <a:bodyPr/>
          <a:lstStyle/>
          <a:p>
            <a:fld id="{F62AC51D-6DAA-4455-8EA7-D54B64909A85}" type="slidenum">
              <a:rPr lang="en-US" smtClean="0"/>
              <a:pPr/>
              <a:t>112</a:t>
            </a:fld>
            <a:endParaRPr lang="en-US" dirty="0"/>
          </a:p>
        </p:txBody>
      </p:sp>
    </p:spTree>
    <p:extLst>
      <p:ext uri="{BB962C8B-B14F-4D97-AF65-F5344CB8AC3E}">
        <p14:creationId xmlns:p14="http://schemas.microsoft.com/office/powerpoint/2010/main" val="5790823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71EC2-DBB9-619B-9E23-75D6392EA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F30B8-C17A-5C7C-C947-57EFA1965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9137F-FA19-FA6A-2B45-0006C24E029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CF7BEC1-6A86-D854-8AC9-2B0FC4FD261A}"/>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E37A8E33-065F-422F-3B2A-C4035EFD3CA6}"/>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F6BE498B-FD0C-90D7-184C-C633EEE0021A}"/>
              </a:ext>
            </a:extLst>
          </p:cNvPr>
          <p:cNvSpPr>
            <a:spLocks noGrp="1"/>
          </p:cNvSpPr>
          <p:nvPr>
            <p:ph type="sldNum" sz="quarter" idx="5"/>
          </p:nvPr>
        </p:nvSpPr>
        <p:spPr/>
        <p:txBody>
          <a:bodyPr/>
          <a:lstStyle/>
          <a:p>
            <a:fld id="{F62AC51D-6DAA-4455-8EA7-D54B64909A85}" type="slidenum">
              <a:rPr lang="en-US" smtClean="0"/>
              <a:pPr/>
              <a:t>113</a:t>
            </a:fld>
            <a:endParaRPr lang="en-US" dirty="0"/>
          </a:p>
        </p:txBody>
      </p:sp>
    </p:spTree>
    <p:extLst>
      <p:ext uri="{BB962C8B-B14F-4D97-AF65-F5344CB8AC3E}">
        <p14:creationId xmlns:p14="http://schemas.microsoft.com/office/powerpoint/2010/main" val="398532181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114</a:t>
            </a:fld>
            <a:endParaRPr lang="en-US" dirty="0"/>
          </a:p>
        </p:txBody>
      </p:sp>
    </p:spTree>
    <p:extLst>
      <p:ext uri="{BB962C8B-B14F-4D97-AF65-F5344CB8AC3E}">
        <p14:creationId xmlns:p14="http://schemas.microsoft.com/office/powerpoint/2010/main" val="40490963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115</a:t>
            </a:fld>
            <a:endParaRPr lang="en-US" dirty="0"/>
          </a:p>
        </p:txBody>
      </p:sp>
    </p:spTree>
    <p:extLst>
      <p:ext uri="{BB962C8B-B14F-4D97-AF65-F5344CB8AC3E}">
        <p14:creationId xmlns:p14="http://schemas.microsoft.com/office/powerpoint/2010/main" val="5366605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116</a:t>
            </a:fld>
            <a:endParaRPr lang="en-US" dirty="0"/>
          </a:p>
        </p:txBody>
      </p:sp>
    </p:spTree>
    <p:extLst>
      <p:ext uri="{BB962C8B-B14F-4D97-AF65-F5344CB8AC3E}">
        <p14:creationId xmlns:p14="http://schemas.microsoft.com/office/powerpoint/2010/main" val="4184971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117</a:t>
            </a:fld>
            <a:endParaRPr lang="en-US" dirty="0"/>
          </a:p>
        </p:txBody>
      </p:sp>
    </p:spTree>
    <p:extLst>
      <p:ext uri="{BB962C8B-B14F-4D97-AF65-F5344CB8AC3E}">
        <p14:creationId xmlns:p14="http://schemas.microsoft.com/office/powerpoint/2010/main" val="31726449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118</a:t>
            </a:fld>
            <a:endParaRPr lang="en-US" dirty="0"/>
          </a:p>
        </p:txBody>
      </p:sp>
    </p:spTree>
    <p:extLst>
      <p:ext uri="{BB962C8B-B14F-4D97-AF65-F5344CB8AC3E}">
        <p14:creationId xmlns:p14="http://schemas.microsoft.com/office/powerpoint/2010/main" val="42298654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119</a:t>
            </a:fld>
            <a:endParaRPr lang="en-US" dirty="0"/>
          </a:p>
        </p:txBody>
      </p:sp>
    </p:spTree>
    <p:extLst>
      <p:ext uri="{BB962C8B-B14F-4D97-AF65-F5344CB8AC3E}">
        <p14:creationId xmlns:p14="http://schemas.microsoft.com/office/powerpoint/2010/main" val="49544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could potentially follow two paths. </a:t>
            </a:r>
          </a:p>
          <a:p>
            <a:pPr marL="285750" indent="-285750">
              <a:buFont typeface="Arial" pitchFamily="34" charset="0"/>
              <a:buChar char="•"/>
            </a:pPr>
            <a:r>
              <a:rPr lang="en-US" dirty="0"/>
              <a:t>Point to point (REP – TDSP)</a:t>
            </a:r>
          </a:p>
          <a:p>
            <a:pPr marL="285750" indent="-285750">
              <a:buFont typeface="Arial" pitchFamily="34" charset="0"/>
              <a:buChar char="•"/>
            </a:pPr>
            <a:r>
              <a:rPr lang="en-US" dirty="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dirty="0"/>
          </a:p>
        </p:txBody>
      </p:sp>
    </p:spTree>
    <p:extLst>
      <p:ext uri="{BB962C8B-B14F-4D97-AF65-F5344CB8AC3E}">
        <p14:creationId xmlns:p14="http://schemas.microsoft.com/office/powerpoint/2010/main" val="16300610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120</a:t>
            </a:fld>
            <a:endParaRPr lang="en-US" dirty="0"/>
          </a:p>
        </p:txBody>
      </p:sp>
    </p:spTree>
    <p:extLst>
      <p:ext uri="{BB962C8B-B14F-4D97-AF65-F5344CB8AC3E}">
        <p14:creationId xmlns:p14="http://schemas.microsoft.com/office/powerpoint/2010/main" val="270935884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121</a:t>
            </a:fld>
            <a:endParaRPr lang="en-US" dirty="0"/>
          </a:p>
        </p:txBody>
      </p:sp>
    </p:spTree>
    <p:extLst>
      <p:ext uri="{BB962C8B-B14F-4D97-AF65-F5344CB8AC3E}">
        <p14:creationId xmlns:p14="http://schemas.microsoft.com/office/powerpoint/2010/main" val="18639213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122</a:t>
            </a:fld>
            <a:endParaRPr lang="en-US" dirty="0"/>
          </a:p>
        </p:txBody>
      </p:sp>
    </p:spTree>
    <p:extLst>
      <p:ext uri="{BB962C8B-B14F-4D97-AF65-F5344CB8AC3E}">
        <p14:creationId xmlns:p14="http://schemas.microsoft.com/office/powerpoint/2010/main" val="16997951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123</a:t>
            </a:fld>
            <a:endParaRPr lang="en-US" dirty="0"/>
          </a:p>
        </p:txBody>
      </p:sp>
    </p:spTree>
    <p:extLst>
      <p:ext uri="{BB962C8B-B14F-4D97-AF65-F5344CB8AC3E}">
        <p14:creationId xmlns:p14="http://schemas.microsoft.com/office/powerpoint/2010/main" val="42753765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124</a:t>
            </a:fld>
            <a:endParaRPr lang="en-US" dirty="0"/>
          </a:p>
        </p:txBody>
      </p:sp>
    </p:spTree>
    <p:extLst>
      <p:ext uri="{BB962C8B-B14F-4D97-AF65-F5344CB8AC3E}">
        <p14:creationId xmlns:p14="http://schemas.microsoft.com/office/powerpoint/2010/main" val="6957026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125</a:t>
            </a:fld>
            <a:endParaRPr lang="en-US" dirty="0"/>
          </a:p>
        </p:txBody>
      </p:sp>
    </p:spTree>
    <p:extLst>
      <p:ext uri="{BB962C8B-B14F-4D97-AF65-F5344CB8AC3E}">
        <p14:creationId xmlns:p14="http://schemas.microsoft.com/office/powerpoint/2010/main" val="7437230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126</a:t>
            </a:fld>
            <a:endParaRPr lang="en-US" dirty="0"/>
          </a:p>
        </p:txBody>
      </p:sp>
    </p:spTree>
    <p:extLst>
      <p:ext uri="{BB962C8B-B14F-4D97-AF65-F5344CB8AC3E}">
        <p14:creationId xmlns:p14="http://schemas.microsoft.com/office/powerpoint/2010/main" val="30810397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127</a:t>
            </a:fld>
            <a:endParaRPr lang="en-US" dirty="0"/>
          </a:p>
        </p:txBody>
      </p:sp>
    </p:spTree>
    <p:extLst>
      <p:ext uri="{BB962C8B-B14F-4D97-AF65-F5344CB8AC3E}">
        <p14:creationId xmlns:p14="http://schemas.microsoft.com/office/powerpoint/2010/main" val="18308907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128</a:t>
            </a:fld>
            <a:endParaRPr lang="en-US" dirty="0"/>
          </a:p>
        </p:txBody>
      </p:sp>
    </p:spTree>
    <p:extLst>
      <p:ext uri="{BB962C8B-B14F-4D97-AF65-F5344CB8AC3E}">
        <p14:creationId xmlns:p14="http://schemas.microsoft.com/office/powerpoint/2010/main" val="22744214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129</a:t>
            </a:fld>
            <a:endParaRPr lang="en-US" dirty="0"/>
          </a:p>
        </p:txBody>
      </p:sp>
    </p:spTree>
    <p:extLst>
      <p:ext uri="{BB962C8B-B14F-4D97-AF65-F5344CB8AC3E}">
        <p14:creationId xmlns:p14="http://schemas.microsoft.com/office/powerpoint/2010/main" val="422687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dirty="0"/>
          </a:p>
        </p:txBody>
      </p:sp>
    </p:spTree>
    <p:extLst>
      <p:ext uri="{BB962C8B-B14F-4D97-AF65-F5344CB8AC3E}">
        <p14:creationId xmlns:p14="http://schemas.microsoft.com/office/powerpoint/2010/main" val="37947433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130</a:t>
            </a:fld>
            <a:endParaRPr lang="en-US" dirty="0"/>
          </a:p>
        </p:txBody>
      </p:sp>
    </p:spTree>
    <p:extLst>
      <p:ext uri="{BB962C8B-B14F-4D97-AF65-F5344CB8AC3E}">
        <p14:creationId xmlns:p14="http://schemas.microsoft.com/office/powerpoint/2010/main" val="28255872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131</a:t>
            </a:fld>
            <a:endParaRPr lang="en-US" dirty="0"/>
          </a:p>
        </p:txBody>
      </p:sp>
    </p:spTree>
    <p:extLst>
      <p:ext uri="{BB962C8B-B14F-4D97-AF65-F5344CB8AC3E}">
        <p14:creationId xmlns:p14="http://schemas.microsoft.com/office/powerpoint/2010/main" val="245417942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132</a:t>
            </a:fld>
            <a:endParaRPr lang="en-US" dirty="0"/>
          </a:p>
        </p:txBody>
      </p:sp>
    </p:spTree>
    <p:extLst>
      <p:ext uri="{BB962C8B-B14F-4D97-AF65-F5344CB8AC3E}">
        <p14:creationId xmlns:p14="http://schemas.microsoft.com/office/powerpoint/2010/main" val="13758813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133</a:t>
            </a:fld>
            <a:endParaRPr lang="en-US" dirty="0"/>
          </a:p>
        </p:txBody>
      </p:sp>
    </p:spTree>
    <p:extLst>
      <p:ext uri="{BB962C8B-B14F-4D97-AF65-F5344CB8AC3E}">
        <p14:creationId xmlns:p14="http://schemas.microsoft.com/office/powerpoint/2010/main" val="84102784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134</a:t>
            </a:fld>
            <a:endParaRPr lang="en-US" dirty="0"/>
          </a:p>
        </p:txBody>
      </p:sp>
    </p:spTree>
    <p:extLst>
      <p:ext uri="{BB962C8B-B14F-4D97-AF65-F5344CB8AC3E}">
        <p14:creationId xmlns:p14="http://schemas.microsoft.com/office/powerpoint/2010/main" val="234774805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135</a:t>
            </a:fld>
            <a:endParaRPr lang="en-US" dirty="0"/>
          </a:p>
        </p:txBody>
      </p:sp>
    </p:spTree>
    <p:extLst>
      <p:ext uri="{BB962C8B-B14F-4D97-AF65-F5344CB8AC3E}">
        <p14:creationId xmlns:p14="http://schemas.microsoft.com/office/powerpoint/2010/main" val="25582388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136</a:t>
            </a:fld>
            <a:endParaRPr lang="en-US" dirty="0"/>
          </a:p>
        </p:txBody>
      </p:sp>
    </p:spTree>
    <p:extLst>
      <p:ext uri="{BB962C8B-B14F-4D97-AF65-F5344CB8AC3E}">
        <p14:creationId xmlns:p14="http://schemas.microsoft.com/office/powerpoint/2010/main" val="46545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137</a:t>
            </a:fld>
            <a:endParaRPr lang="en-US" dirty="0"/>
          </a:p>
        </p:txBody>
      </p:sp>
    </p:spTree>
    <p:extLst>
      <p:ext uri="{BB962C8B-B14F-4D97-AF65-F5344CB8AC3E}">
        <p14:creationId xmlns:p14="http://schemas.microsoft.com/office/powerpoint/2010/main" val="42910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14</a:t>
            </a:fld>
            <a:endParaRPr lang="en-US" dirty="0"/>
          </a:p>
        </p:txBody>
      </p:sp>
    </p:spTree>
    <p:extLst>
      <p:ext uri="{BB962C8B-B14F-4D97-AF65-F5344CB8AC3E}">
        <p14:creationId xmlns:p14="http://schemas.microsoft.com/office/powerpoint/2010/main" val="74546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15</a:t>
            </a:fld>
            <a:endParaRPr lang="en-US" dirty="0"/>
          </a:p>
        </p:txBody>
      </p:sp>
    </p:spTree>
    <p:extLst>
      <p:ext uri="{BB962C8B-B14F-4D97-AF65-F5344CB8AC3E}">
        <p14:creationId xmlns:p14="http://schemas.microsoft.com/office/powerpoint/2010/main" val="143266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16</a:t>
            </a:fld>
            <a:endParaRPr lang="en-US" dirty="0"/>
          </a:p>
        </p:txBody>
      </p:sp>
    </p:spTree>
    <p:extLst>
      <p:ext uri="{BB962C8B-B14F-4D97-AF65-F5344CB8AC3E}">
        <p14:creationId xmlns:p14="http://schemas.microsoft.com/office/powerpoint/2010/main" val="30036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a:solidFill>
                  <a:schemeClr val="tx1">
                    <a:lumMod val="85000"/>
                    <a:lumOff val="15000"/>
                  </a:schemeClr>
                </a:solidFill>
              </a:rPr>
              <a:t>Market Participants, the Independent Market Monitor (IMM), and ERCOT </a:t>
            </a:r>
            <a:r>
              <a:rPr lang="x-none" b="0" u="none" dirty="0">
                <a:solidFill>
                  <a:schemeClr val="tx1">
                    <a:lumMod val="85000"/>
                    <a:lumOff val="15000"/>
                  </a:schemeClr>
                </a:solidFill>
              </a:rPr>
              <a:t>shall</a:t>
            </a:r>
            <a:r>
              <a:rPr lang="x-none" b="0" dirty="0">
                <a:solidFill>
                  <a:schemeClr val="tx1">
                    <a:lumMod val="85000"/>
                    <a:lumOff val="15000"/>
                  </a:schemeClr>
                </a:solidFill>
              </a:rPr>
              <a:t> abide by these Protocols. </a:t>
            </a:r>
            <a:endParaRPr lang="en-US" b="0" dirty="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dirty="0"/>
          </a:p>
        </p:txBody>
      </p:sp>
    </p:spTree>
    <p:extLst>
      <p:ext uri="{BB962C8B-B14F-4D97-AF65-F5344CB8AC3E}">
        <p14:creationId xmlns:p14="http://schemas.microsoft.com/office/powerpoint/2010/main" val="422543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18</a:t>
            </a:fld>
            <a:endParaRPr lang="en-US" dirty="0"/>
          </a:p>
        </p:txBody>
      </p:sp>
    </p:spTree>
    <p:extLst>
      <p:ext uri="{BB962C8B-B14F-4D97-AF65-F5344CB8AC3E}">
        <p14:creationId xmlns:p14="http://schemas.microsoft.com/office/powerpoint/2010/main" val="2024672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dirty="0"/>
          </a:p>
        </p:txBody>
      </p:sp>
    </p:spTree>
    <p:extLst>
      <p:ext uri="{BB962C8B-B14F-4D97-AF65-F5344CB8AC3E}">
        <p14:creationId xmlns:p14="http://schemas.microsoft.com/office/powerpoint/2010/main" val="280599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2</a:t>
            </a:fld>
            <a:endParaRPr lang="en-US" dirty="0"/>
          </a:p>
        </p:txBody>
      </p:sp>
    </p:spTree>
    <p:extLst>
      <p:ext uri="{BB962C8B-B14F-4D97-AF65-F5344CB8AC3E}">
        <p14:creationId xmlns:p14="http://schemas.microsoft.com/office/powerpoint/2010/main" val="3514999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a:solidFill>
                  <a:schemeClr val="tx1">
                    <a:lumMod val="85000"/>
                    <a:lumOff val="15000"/>
                  </a:schemeClr>
                </a:solidFill>
              </a:rPr>
              <a:t>ERCOT </a:t>
            </a:r>
            <a:r>
              <a:rPr lang="en-US" sz="2000" b="0" u="none" dirty="0">
                <a:solidFill>
                  <a:schemeClr val="tx1">
                    <a:lumMod val="85000"/>
                    <a:lumOff val="15000"/>
                  </a:schemeClr>
                </a:solidFill>
              </a:rPr>
              <a:t>shall</a:t>
            </a:r>
            <a:r>
              <a:rPr lang="en-US" sz="2000" dirty="0">
                <a:solidFill>
                  <a:schemeClr val="tx1">
                    <a:lumMod val="85000"/>
                    <a:lumOff val="15000"/>
                  </a:schemeClr>
                </a:solidFill>
              </a:rPr>
              <a:t> maintain a registration database of all metered and unmetered Electric Service Identifiers (ESI IDs) in Texas for Customer Choice.</a:t>
            </a:r>
          </a:p>
          <a:p>
            <a:pPr lvl="1"/>
            <a:r>
              <a:rPr lang="en-US" sz="2000" dirty="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a:solidFill>
                  <a:schemeClr val="tx1">
                    <a:lumMod val="85000"/>
                    <a:lumOff val="15000"/>
                  </a:schemeClr>
                </a:solidFill>
              </a:rPr>
              <a:t>All CRs with Customers in Texas, whether operating inside the ERCOT Region or not, </a:t>
            </a:r>
            <a:r>
              <a:rPr lang="en-US" sz="2000" b="0" u="none" dirty="0">
                <a:solidFill>
                  <a:schemeClr val="tx1">
                    <a:lumMod val="85000"/>
                    <a:lumOff val="15000"/>
                  </a:schemeClr>
                </a:solidFill>
              </a:rPr>
              <a:t>shall</a:t>
            </a:r>
            <a:r>
              <a:rPr lang="en-US" sz="2000" dirty="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dirty="0"/>
          </a:p>
        </p:txBody>
      </p:sp>
    </p:spTree>
    <p:extLst>
      <p:ext uri="{BB962C8B-B14F-4D97-AF65-F5344CB8AC3E}">
        <p14:creationId xmlns:p14="http://schemas.microsoft.com/office/powerpoint/2010/main" val="318500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the mechanism that enables and facilitates the retail business processes in the deregulated Texas electric market.  The Texas SET Implementation Guides </a:t>
            </a:r>
            <a:r>
              <a:rPr lang="en-US" b="0" dirty="0">
                <a:solidFill>
                  <a:srgbClr val="0070C0"/>
                </a:solidFill>
              </a:rPr>
              <a:t>shall</a:t>
            </a:r>
            <a:r>
              <a:rPr lang="en-US" dirty="0"/>
              <a:t> serve as the standard for the applicable TX SETs among all Market Participants and ERCOT.</a:t>
            </a:r>
          </a:p>
          <a:p>
            <a:r>
              <a:rPr lang="en-US" dirty="0"/>
              <a:t>This Section shall cover:</a:t>
            </a:r>
          </a:p>
          <a:p>
            <a:pPr lvl="1"/>
            <a:r>
              <a:rPr lang="en-US" sz="2000" dirty="0"/>
              <a:t>Transactions between Transmission and/or Distribution Service Providers (TDSPs) (refers to all TDSPs unless otherwise specified), Competitive Retailers (CRs) and ERCOT;</a:t>
            </a:r>
          </a:p>
          <a:p>
            <a:pPr lvl="1"/>
            <a:r>
              <a:rPr lang="en-US" sz="2000" dirty="0"/>
              <a:t>Technical Advisory Committee (TAC) subcommittee and ERCOT responsibilities; and</a:t>
            </a:r>
          </a:p>
          <a:p>
            <a:pPr lvl="1"/>
            <a:r>
              <a:rPr lang="en-US" sz="2000" dirty="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dirty="0"/>
          </a:p>
        </p:txBody>
      </p:sp>
    </p:spTree>
    <p:extLst>
      <p:ext uri="{BB962C8B-B14F-4D97-AF65-F5344CB8AC3E}">
        <p14:creationId xmlns:p14="http://schemas.microsoft.com/office/powerpoint/2010/main" val="382931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to point communications include transactions flowing directly between Competitive Retailers (CRs), and Transmission and/or Distribution Service Providers (TDSPs) and </a:t>
            </a:r>
            <a:r>
              <a:rPr lang="en-US" b="1" i="1" dirty="0">
                <a:solidFill>
                  <a:schemeClr val="accent1"/>
                </a:solidFill>
              </a:rPr>
              <a:t>do not flow through ERCOT</a:t>
            </a:r>
            <a:r>
              <a:rPr lang="en-US" dirty="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dirty="0"/>
          </a:p>
        </p:txBody>
      </p:sp>
    </p:spTree>
    <p:extLst>
      <p:ext uri="{BB962C8B-B14F-4D97-AF65-F5344CB8AC3E}">
        <p14:creationId xmlns:p14="http://schemas.microsoft.com/office/powerpoint/2010/main" val="271917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dirty="0"/>
          </a:p>
        </p:txBody>
      </p:sp>
    </p:spTree>
    <p:extLst>
      <p:ext uri="{BB962C8B-B14F-4D97-AF65-F5344CB8AC3E}">
        <p14:creationId xmlns:p14="http://schemas.microsoft.com/office/powerpoint/2010/main" val="74945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24</a:t>
            </a:fld>
            <a:endParaRPr lang="en-US" dirty="0"/>
          </a:p>
        </p:txBody>
      </p:sp>
    </p:spTree>
    <p:extLst>
      <p:ext uri="{BB962C8B-B14F-4D97-AF65-F5344CB8AC3E}">
        <p14:creationId xmlns:p14="http://schemas.microsoft.com/office/powerpoint/2010/main" val="3624658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25</a:t>
            </a:fld>
            <a:endParaRPr lang="en-US" dirty="0"/>
          </a:p>
        </p:txBody>
      </p:sp>
    </p:spTree>
    <p:extLst>
      <p:ext uri="{BB962C8B-B14F-4D97-AF65-F5344CB8AC3E}">
        <p14:creationId xmlns:p14="http://schemas.microsoft.com/office/powerpoint/2010/main" val="3166289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26</a:t>
            </a:fld>
            <a:endParaRPr lang="en-US" dirty="0"/>
          </a:p>
        </p:txBody>
      </p:sp>
    </p:spTree>
    <p:extLst>
      <p:ext uri="{BB962C8B-B14F-4D97-AF65-F5344CB8AC3E}">
        <p14:creationId xmlns:p14="http://schemas.microsoft.com/office/powerpoint/2010/main" val="189198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27</a:t>
            </a:fld>
            <a:endParaRPr lang="en-US" dirty="0"/>
          </a:p>
        </p:txBody>
      </p:sp>
    </p:spTree>
    <p:extLst>
      <p:ext uri="{BB962C8B-B14F-4D97-AF65-F5344CB8AC3E}">
        <p14:creationId xmlns:p14="http://schemas.microsoft.com/office/powerpoint/2010/main" val="24849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protocols</a:t>
            </a:r>
            <a:r>
              <a:rPr lang="en-US" baseline="0" dirty="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dirty="0"/>
          </a:p>
        </p:txBody>
      </p:sp>
    </p:spTree>
    <p:extLst>
      <p:ext uri="{BB962C8B-B14F-4D97-AF65-F5344CB8AC3E}">
        <p14:creationId xmlns:p14="http://schemas.microsoft.com/office/powerpoint/2010/main" val="1503016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Section 11.1 - </a:t>
            </a:r>
            <a:r>
              <a:rPr lang="en-US" sz="2000" i="1" dirty="0">
                <a:solidFill>
                  <a:schemeClr val="dk1"/>
                </a:solidFill>
              </a:rPr>
              <a:t>Overview of Solution to Stacking </a:t>
            </a:r>
          </a:p>
          <a:p>
            <a:pPr lvl="2"/>
            <a:r>
              <a:rPr lang="en-US" dirty="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a:p>
          <a:p>
            <a:pPr lvl="1"/>
            <a:r>
              <a:rPr lang="en-US" sz="2000" dirty="0"/>
              <a:t>Section 11.2 - </a:t>
            </a:r>
            <a:r>
              <a:rPr lang="en-US" sz="2000" i="1" dirty="0">
                <a:solidFill>
                  <a:schemeClr val="dk1"/>
                </a:solidFill>
              </a:rPr>
              <a:t>ERCOT Operating Rules</a:t>
            </a:r>
            <a:r>
              <a:rPr lang="en-US" sz="2000" dirty="0">
                <a:solidFill>
                  <a:schemeClr val="dk1"/>
                </a:solidFill>
              </a:rPr>
              <a:t> </a:t>
            </a:r>
          </a:p>
          <a:p>
            <a:pPr lvl="2"/>
            <a:r>
              <a:rPr lang="en-US" dirty="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a:p>
          <a:p>
            <a:pPr lvl="1"/>
            <a:r>
              <a:rPr lang="en-US" sz="2000" dirty="0"/>
              <a:t>Section 11.2.2 - </a:t>
            </a:r>
            <a:r>
              <a:rPr lang="en-US" sz="2000" i="1" dirty="0">
                <a:solidFill>
                  <a:schemeClr val="dk1"/>
                </a:solidFill>
              </a:rPr>
              <a:t>Cancellation Rules</a:t>
            </a:r>
          </a:p>
          <a:p>
            <a:pPr lvl="2"/>
            <a:r>
              <a:rPr lang="en-US" dirty="0">
                <a:solidFill>
                  <a:schemeClr val="dk1"/>
                </a:solidFill>
              </a:rPr>
              <a:t>These rules detail the circumstances under which ERCOT will cancel existing orders.</a:t>
            </a:r>
          </a:p>
          <a:p>
            <a:pPr lvl="1"/>
            <a:endParaRPr lang="en-US" dirty="0">
              <a:solidFill>
                <a:schemeClr val="dk1"/>
              </a:solidFill>
            </a:endParaRPr>
          </a:p>
          <a:p>
            <a:pPr lvl="1"/>
            <a:r>
              <a:rPr lang="en-US" sz="2000" dirty="0"/>
              <a:t>Section 11.2.3 - </a:t>
            </a:r>
            <a:r>
              <a:rPr lang="en-US" sz="2000" i="1" dirty="0">
                <a:solidFill>
                  <a:schemeClr val="dk1"/>
                </a:solidFill>
              </a:rPr>
              <a:t>Concurrent Processing Rules</a:t>
            </a:r>
            <a:r>
              <a:rPr lang="en-US" sz="2400" i="1" dirty="0">
                <a:solidFill>
                  <a:schemeClr val="dk1"/>
                </a:solidFill>
              </a:rPr>
              <a:t> </a:t>
            </a:r>
          </a:p>
          <a:p>
            <a:pPr lvl="2"/>
            <a:r>
              <a:rPr lang="en-US" dirty="0">
                <a:solidFill>
                  <a:schemeClr val="dk1"/>
                </a:solidFill>
              </a:rPr>
              <a:t>The concurrent processing rules detail the circumstances in which transactions are allowed to complete after being processed concurrently.</a:t>
            </a:r>
          </a:p>
          <a:p>
            <a:pPr lvl="2"/>
            <a:endParaRPr lang="en-US" dirty="0">
              <a:solidFill>
                <a:schemeClr val="dk1"/>
              </a:solidFill>
            </a:endParaRPr>
          </a:p>
          <a:p>
            <a:r>
              <a:rPr lang="en-US" sz="2000" dirty="0"/>
              <a:t>Section 11.2.4 - </a:t>
            </a:r>
            <a:r>
              <a:rPr lang="en-US" sz="2000" i="1" dirty="0">
                <a:solidFill>
                  <a:schemeClr val="dk1"/>
                </a:solidFill>
              </a:rPr>
              <a:t>Pending Transaction Rules</a:t>
            </a:r>
            <a:r>
              <a:rPr lang="en-US" i="1" dirty="0">
                <a:solidFill>
                  <a:schemeClr val="dk1"/>
                </a:solidFill>
              </a:rPr>
              <a:t> </a:t>
            </a:r>
          </a:p>
          <a:p>
            <a:pPr lvl="1"/>
            <a:r>
              <a:rPr lang="en-US" dirty="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a:p>
          <a:p>
            <a:r>
              <a:rPr lang="en-US" sz="2000" dirty="0"/>
              <a:t>Section 11.3 - </a:t>
            </a:r>
            <a:r>
              <a:rPr lang="en-US" sz="2000" i="1" dirty="0">
                <a:solidFill>
                  <a:schemeClr val="dk1"/>
                </a:solidFill>
              </a:rPr>
              <a:t>Transmission and/or Distribution Service Provider </a:t>
            </a:r>
          </a:p>
          <a:p>
            <a:r>
              <a:rPr lang="en-US" sz="2000" i="1" dirty="0">
                <a:solidFill>
                  <a:schemeClr val="dk1"/>
                </a:solidFill>
              </a:rPr>
              <a:t>Operating Rules</a:t>
            </a:r>
          </a:p>
          <a:p>
            <a:pPr lvl="1">
              <a:defRPr/>
            </a:pPr>
            <a:r>
              <a:rPr lang="en-US" dirty="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a:p>
          <a:p>
            <a:r>
              <a:rPr lang="en-US" sz="2000" dirty="0"/>
              <a:t>Section 11.4 - </a:t>
            </a:r>
            <a:r>
              <a:rPr lang="en-US" sz="2000" i="1" dirty="0">
                <a:solidFill>
                  <a:schemeClr val="dk1"/>
                </a:solidFill>
              </a:rPr>
              <a:t>Retail Electric Provider Operating Rules</a:t>
            </a:r>
          </a:p>
          <a:p>
            <a:pPr lvl="1"/>
            <a:r>
              <a:rPr lang="en-US" dirty="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a:p>
          <a:p>
            <a:pPr lvl="2"/>
            <a:endParaRPr lang="en-US"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29</a:t>
            </a:fld>
            <a:endParaRPr lang="en-US" dirty="0"/>
          </a:p>
        </p:txBody>
      </p:sp>
    </p:spTree>
    <p:extLst>
      <p:ext uri="{BB962C8B-B14F-4D97-AF65-F5344CB8AC3E}">
        <p14:creationId xmlns:p14="http://schemas.microsoft.com/office/powerpoint/2010/main" val="303991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a:t>
            </a:fld>
            <a:endParaRPr lang="en-US" dirty="0"/>
          </a:p>
        </p:txBody>
      </p:sp>
    </p:spTree>
    <p:extLst>
      <p:ext uri="{BB962C8B-B14F-4D97-AF65-F5344CB8AC3E}">
        <p14:creationId xmlns:p14="http://schemas.microsoft.com/office/powerpoint/2010/main" val="2697830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31</a:t>
            </a:fld>
            <a:endParaRPr lang="en-US" dirty="0"/>
          </a:p>
        </p:txBody>
      </p:sp>
    </p:spTree>
    <p:extLst>
      <p:ext uri="{BB962C8B-B14F-4D97-AF65-F5344CB8AC3E}">
        <p14:creationId xmlns:p14="http://schemas.microsoft.com/office/powerpoint/2010/main" val="854772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32</a:t>
            </a:fld>
            <a:endParaRPr lang="en-US" dirty="0"/>
          </a:p>
        </p:txBody>
      </p:sp>
    </p:spTree>
    <p:extLst>
      <p:ext uri="{BB962C8B-B14F-4D97-AF65-F5344CB8AC3E}">
        <p14:creationId xmlns:p14="http://schemas.microsoft.com/office/powerpoint/2010/main" val="3505553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33</a:t>
            </a:fld>
            <a:endParaRPr lang="en-US" dirty="0"/>
          </a:p>
        </p:txBody>
      </p:sp>
    </p:spTree>
    <p:extLst>
      <p:ext uri="{BB962C8B-B14F-4D97-AF65-F5344CB8AC3E}">
        <p14:creationId xmlns:p14="http://schemas.microsoft.com/office/powerpoint/2010/main" val="56323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34</a:t>
            </a:fld>
            <a:endParaRPr lang="en-US" dirty="0"/>
          </a:p>
        </p:txBody>
      </p:sp>
    </p:spTree>
    <p:extLst>
      <p:ext uri="{BB962C8B-B14F-4D97-AF65-F5344CB8AC3E}">
        <p14:creationId xmlns:p14="http://schemas.microsoft.com/office/powerpoint/2010/main" val="3648691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35</a:t>
            </a:fld>
            <a:endParaRPr lang="en-US" dirty="0"/>
          </a:p>
        </p:txBody>
      </p:sp>
    </p:spTree>
    <p:extLst>
      <p:ext uri="{BB962C8B-B14F-4D97-AF65-F5344CB8AC3E}">
        <p14:creationId xmlns:p14="http://schemas.microsoft.com/office/powerpoint/2010/main" val="2092868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36</a:t>
            </a:fld>
            <a:endParaRPr lang="en-US" dirty="0"/>
          </a:p>
        </p:txBody>
      </p:sp>
    </p:spTree>
    <p:extLst>
      <p:ext uri="{BB962C8B-B14F-4D97-AF65-F5344CB8AC3E}">
        <p14:creationId xmlns:p14="http://schemas.microsoft.com/office/powerpoint/2010/main" val="3246210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a:t>Issues brought forth through this process may be used by the Texas SET Working Group representatives to develop a Change Control(s) that may be implemented with a future TX SET version.  </a:t>
            </a:r>
          </a:p>
          <a:p>
            <a:pPr marL="0" indent="0">
              <a:buNone/>
            </a:pPr>
            <a:r>
              <a:rPr lang="en-US" dirty="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37</a:t>
            </a:fld>
            <a:endParaRPr lang="en-US" dirty="0"/>
          </a:p>
        </p:txBody>
      </p:sp>
    </p:spTree>
    <p:extLst>
      <p:ext uri="{BB962C8B-B14F-4D97-AF65-F5344CB8AC3E}">
        <p14:creationId xmlns:p14="http://schemas.microsoft.com/office/powerpoint/2010/main" val="277605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38</a:t>
            </a:fld>
            <a:endParaRPr lang="en-US" dirty="0"/>
          </a:p>
        </p:txBody>
      </p:sp>
    </p:spTree>
    <p:extLst>
      <p:ext uri="{BB962C8B-B14F-4D97-AF65-F5344CB8AC3E}">
        <p14:creationId xmlns:p14="http://schemas.microsoft.com/office/powerpoint/2010/main" val="1418977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39</a:t>
            </a:fld>
            <a:endParaRPr lang="en-US" dirty="0"/>
          </a:p>
        </p:txBody>
      </p:sp>
    </p:spTree>
    <p:extLst>
      <p:ext uri="{BB962C8B-B14F-4D97-AF65-F5344CB8AC3E}">
        <p14:creationId xmlns:p14="http://schemas.microsoft.com/office/powerpoint/2010/main" val="351492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a:t>
            </a:fld>
            <a:endParaRPr lang="en-US" dirty="0"/>
          </a:p>
        </p:txBody>
      </p:sp>
    </p:spTree>
    <p:extLst>
      <p:ext uri="{BB962C8B-B14F-4D97-AF65-F5344CB8AC3E}">
        <p14:creationId xmlns:p14="http://schemas.microsoft.com/office/powerpoint/2010/main" val="3605740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40</a:t>
            </a:fld>
            <a:endParaRPr lang="en-US" dirty="0"/>
          </a:p>
        </p:txBody>
      </p:sp>
    </p:spTree>
    <p:extLst>
      <p:ext uri="{BB962C8B-B14F-4D97-AF65-F5344CB8AC3E}">
        <p14:creationId xmlns:p14="http://schemas.microsoft.com/office/powerpoint/2010/main" val="2057124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up two slides</a:t>
            </a:r>
          </a:p>
        </p:txBody>
      </p:sp>
      <p:sp>
        <p:nvSpPr>
          <p:cNvPr id="4" name="Slide Number Placeholder 3"/>
          <p:cNvSpPr>
            <a:spLocks noGrp="1"/>
          </p:cNvSpPr>
          <p:nvPr>
            <p:ph type="sldNum" sz="quarter" idx="10"/>
          </p:nvPr>
        </p:nvSpPr>
        <p:spPr/>
        <p:txBody>
          <a:bodyPr/>
          <a:lstStyle/>
          <a:p>
            <a:fld id="{F62AC51D-6DAA-4455-8EA7-D54B64909A85}" type="slidenum">
              <a:rPr lang="en-US" smtClean="0"/>
              <a:pPr/>
              <a:t>41</a:t>
            </a:fld>
            <a:endParaRPr lang="en-US" dirty="0"/>
          </a:p>
        </p:txBody>
      </p:sp>
    </p:spTree>
    <p:extLst>
      <p:ext uri="{BB962C8B-B14F-4D97-AF65-F5344CB8AC3E}">
        <p14:creationId xmlns:p14="http://schemas.microsoft.com/office/powerpoint/2010/main" val="118637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42</a:t>
            </a:fld>
            <a:endParaRPr lang="en-US" dirty="0"/>
          </a:p>
        </p:txBody>
      </p:sp>
    </p:spTree>
    <p:extLst>
      <p:ext uri="{BB962C8B-B14F-4D97-AF65-F5344CB8AC3E}">
        <p14:creationId xmlns:p14="http://schemas.microsoft.com/office/powerpoint/2010/main" val="135632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43</a:t>
            </a:fld>
            <a:endParaRPr lang="en-US" dirty="0"/>
          </a:p>
        </p:txBody>
      </p:sp>
    </p:spTree>
    <p:extLst>
      <p:ext uri="{BB962C8B-B14F-4D97-AF65-F5344CB8AC3E}">
        <p14:creationId xmlns:p14="http://schemas.microsoft.com/office/powerpoint/2010/main" val="811126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44</a:t>
            </a:fld>
            <a:endParaRPr lang="en-US" dirty="0"/>
          </a:p>
        </p:txBody>
      </p:sp>
    </p:spTree>
    <p:extLst>
      <p:ext uri="{BB962C8B-B14F-4D97-AF65-F5344CB8AC3E}">
        <p14:creationId xmlns:p14="http://schemas.microsoft.com/office/powerpoint/2010/main" val="2286168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45</a:t>
            </a:fld>
            <a:endParaRPr lang="en-US" dirty="0"/>
          </a:p>
        </p:txBody>
      </p:sp>
    </p:spTree>
    <p:extLst>
      <p:ext uri="{BB962C8B-B14F-4D97-AF65-F5344CB8AC3E}">
        <p14:creationId xmlns:p14="http://schemas.microsoft.com/office/powerpoint/2010/main" val="2485130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46</a:t>
            </a:fld>
            <a:endParaRPr lang="en-US" dirty="0"/>
          </a:p>
        </p:txBody>
      </p:sp>
    </p:spTree>
    <p:extLst>
      <p:ext uri="{BB962C8B-B14F-4D97-AF65-F5344CB8AC3E}">
        <p14:creationId xmlns:p14="http://schemas.microsoft.com/office/powerpoint/2010/main" val="186410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47</a:t>
            </a:fld>
            <a:endParaRPr lang="en-US" dirty="0"/>
          </a:p>
        </p:txBody>
      </p:sp>
    </p:spTree>
    <p:extLst>
      <p:ext uri="{BB962C8B-B14F-4D97-AF65-F5344CB8AC3E}">
        <p14:creationId xmlns:p14="http://schemas.microsoft.com/office/powerpoint/2010/main" val="3870980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48</a:t>
            </a:fld>
            <a:endParaRPr lang="en-US" dirty="0"/>
          </a:p>
        </p:txBody>
      </p:sp>
    </p:spTree>
    <p:extLst>
      <p:ext uri="{BB962C8B-B14F-4D97-AF65-F5344CB8AC3E}">
        <p14:creationId xmlns:p14="http://schemas.microsoft.com/office/powerpoint/2010/main" val="1111117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49</a:t>
            </a:fld>
            <a:endParaRPr lang="en-US" dirty="0"/>
          </a:p>
        </p:txBody>
      </p:sp>
    </p:spTree>
    <p:extLst>
      <p:ext uri="{BB962C8B-B14F-4D97-AF65-F5344CB8AC3E}">
        <p14:creationId xmlns:p14="http://schemas.microsoft.com/office/powerpoint/2010/main" val="55857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dirty="0"/>
          </a:p>
        </p:txBody>
      </p:sp>
    </p:spTree>
    <p:extLst>
      <p:ext uri="{BB962C8B-B14F-4D97-AF65-F5344CB8AC3E}">
        <p14:creationId xmlns:p14="http://schemas.microsoft.com/office/powerpoint/2010/main" val="2538919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50</a:t>
            </a:fld>
            <a:endParaRPr lang="en-US" dirty="0"/>
          </a:p>
        </p:txBody>
      </p:sp>
    </p:spTree>
    <p:extLst>
      <p:ext uri="{BB962C8B-B14F-4D97-AF65-F5344CB8AC3E}">
        <p14:creationId xmlns:p14="http://schemas.microsoft.com/office/powerpoint/2010/main" val="102598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51</a:t>
            </a:fld>
            <a:endParaRPr lang="en-US" dirty="0"/>
          </a:p>
        </p:txBody>
      </p:sp>
    </p:spTree>
    <p:extLst>
      <p:ext uri="{BB962C8B-B14F-4D97-AF65-F5344CB8AC3E}">
        <p14:creationId xmlns:p14="http://schemas.microsoft.com/office/powerpoint/2010/main" val="3802676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52</a:t>
            </a:fld>
            <a:endParaRPr lang="en-US" dirty="0"/>
          </a:p>
        </p:txBody>
      </p:sp>
    </p:spTree>
    <p:extLst>
      <p:ext uri="{BB962C8B-B14F-4D97-AF65-F5344CB8AC3E}">
        <p14:creationId xmlns:p14="http://schemas.microsoft.com/office/powerpoint/2010/main" val="993393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53</a:t>
            </a:fld>
            <a:endParaRPr lang="en-US" dirty="0"/>
          </a:p>
        </p:txBody>
      </p:sp>
    </p:spTree>
    <p:extLst>
      <p:ext uri="{BB962C8B-B14F-4D97-AF65-F5344CB8AC3E}">
        <p14:creationId xmlns:p14="http://schemas.microsoft.com/office/powerpoint/2010/main" val="979035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54</a:t>
            </a:fld>
            <a:endParaRPr lang="en-US" dirty="0"/>
          </a:p>
        </p:txBody>
      </p:sp>
    </p:spTree>
    <p:extLst>
      <p:ext uri="{BB962C8B-B14F-4D97-AF65-F5344CB8AC3E}">
        <p14:creationId xmlns:p14="http://schemas.microsoft.com/office/powerpoint/2010/main" val="647413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55</a:t>
            </a:fld>
            <a:endParaRPr lang="en-US" dirty="0"/>
          </a:p>
        </p:txBody>
      </p:sp>
    </p:spTree>
    <p:extLst>
      <p:ext uri="{BB962C8B-B14F-4D97-AF65-F5344CB8AC3E}">
        <p14:creationId xmlns:p14="http://schemas.microsoft.com/office/powerpoint/2010/main" val="4223314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56</a:t>
            </a:fld>
            <a:endParaRPr lang="en-US" dirty="0"/>
          </a:p>
        </p:txBody>
      </p:sp>
    </p:spTree>
    <p:extLst>
      <p:ext uri="{BB962C8B-B14F-4D97-AF65-F5344CB8AC3E}">
        <p14:creationId xmlns:p14="http://schemas.microsoft.com/office/powerpoint/2010/main" val="3336329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57</a:t>
            </a:fld>
            <a:endParaRPr lang="en-US" dirty="0"/>
          </a:p>
        </p:txBody>
      </p:sp>
    </p:spTree>
    <p:extLst>
      <p:ext uri="{BB962C8B-B14F-4D97-AF65-F5344CB8AC3E}">
        <p14:creationId xmlns:p14="http://schemas.microsoft.com/office/powerpoint/2010/main" val="1199317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58</a:t>
            </a:fld>
            <a:endParaRPr lang="en-US" dirty="0"/>
          </a:p>
        </p:txBody>
      </p:sp>
    </p:spTree>
    <p:extLst>
      <p:ext uri="{BB962C8B-B14F-4D97-AF65-F5344CB8AC3E}">
        <p14:creationId xmlns:p14="http://schemas.microsoft.com/office/powerpoint/2010/main" val="3740110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AC51D-6DAA-4455-8EA7-D54B64909A85}" type="slidenum">
              <a:rPr lang="en-US" smtClean="0"/>
              <a:pPr/>
              <a:t>59</a:t>
            </a:fld>
            <a:endParaRPr lang="en-US" dirty="0"/>
          </a:p>
        </p:txBody>
      </p:sp>
    </p:spTree>
    <p:extLst>
      <p:ext uri="{BB962C8B-B14F-4D97-AF65-F5344CB8AC3E}">
        <p14:creationId xmlns:p14="http://schemas.microsoft.com/office/powerpoint/2010/main" val="164055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a:t>
            </a:fld>
            <a:endParaRPr lang="en-US" dirty="0"/>
          </a:p>
        </p:txBody>
      </p:sp>
    </p:spTree>
    <p:extLst>
      <p:ext uri="{BB962C8B-B14F-4D97-AF65-F5344CB8AC3E}">
        <p14:creationId xmlns:p14="http://schemas.microsoft.com/office/powerpoint/2010/main" val="3903038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60</a:t>
            </a:fld>
            <a:endParaRPr lang="en-US" dirty="0"/>
          </a:p>
        </p:txBody>
      </p:sp>
    </p:spTree>
    <p:extLst>
      <p:ext uri="{BB962C8B-B14F-4D97-AF65-F5344CB8AC3E}">
        <p14:creationId xmlns:p14="http://schemas.microsoft.com/office/powerpoint/2010/main" val="37629798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61</a:t>
            </a:fld>
            <a:endParaRPr lang="en-US" dirty="0"/>
          </a:p>
        </p:txBody>
      </p:sp>
    </p:spTree>
    <p:extLst>
      <p:ext uri="{BB962C8B-B14F-4D97-AF65-F5344CB8AC3E}">
        <p14:creationId xmlns:p14="http://schemas.microsoft.com/office/powerpoint/2010/main" val="3508582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62</a:t>
            </a:fld>
            <a:endParaRPr lang="en-US" dirty="0"/>
          </a:p>
        </p:txBody>
      </p:sp>
    </p:spTree>
    <p:extLst>
      <p:ext uri="{BB962C8B-B14F-4D97-AF65-F5344CB8AC3E}">
        <p14:creationId xmlns:p14="http://schemas.microsoft.com/office/powerpoint/2010/main" val="3003019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63</a:t>
            </a:fld>
            <a:endParaRPr lang="en-US" dirty="0"/>
          </a:p>
        </p:txBody>
      </p:sp>
    </p:spTree>
    <p:extLst>
      <p:ext uri="{BB962C8B-B14F-4D97-AF65-F5344CB8AC3E}">
        <p14:creationId xmlns:p14="http://schemas.microsoft.com/office/powerpoint/2010/main" val="1763291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64</a:t>
            </a:fld>
            <a:endParaRPr lang="en-US" dirty="0"/>
          </a:p>
        </p:txBody>
      </p:sp>
    </p:spTree>
    <p:extLst>
      <p:ext uri="{BB962C8B-B14F-4D97-AF65-F5344CB8AC3E}">
        <p14:creationId xmlns:p14="http://schemas.microsoft.com/office/powerpoint/2010/main" val="1984469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65</a:t>
            </a:fld>
            <a:endParaRPr lang="en-US" dirty="0"/>
          </a:p>
        </p:txBody>
      </p:sp>
    </p:spTree>
    <p:extLst>
      <p:ext uri="{BB962C8B-B14F-4D97-AF65-F5344CB8AC3E}">
        <p14:creationId xmlns:p14="http://schemas.microsoft.com/office/powerpoint/2010/main" val="36886935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66</a:t>
            </a:fld>
            <a:endParaRPr lang="en-US" dirty="0"/>
          </a:p>
        </p:txBody>
      </p:sp>
    </p:spTree>
    <p:extLst>
      <p:ext uri="{BB962C8B-B14F-4D97-AF65-F5344CB8AC3E}">
        <p14:creationId xmlns:p14="http://schemas.microsoft.com/office/powerpoint/2010/main" val="40360114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67</a:t>
            </a:fld>
            <a:endParaRPr lang="en-US" dirty="0"/>
          </a:p>
        </p:txBody>
      </p:sp>
    </p:spTree>
    <p:extLst>
      <p:ext uri="{BB962C8B-B14F-4D97-AF65-F5344CB8AC3E}">
        <p14:creationId xmlns:p14="http://schemas.microsoft.com/office/powerpoint/2010/main" val="40952070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68</a:t>
            </a:fld>
            <a:endParaRPr lang="en-US" dirty="0"/>
          </a:p>
        </p:txBody>
      </p:sp>
    </p:spTree>
    <p:extLst>
      <p:ext uri="{BB962C8B-B14F-4D97-AF65-F5344CB8AC3E}">
        <p14:creationId xmlns:p14="http://schemas.microsoft.com/office/powerpoint/2010/main" val="38692776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69</a:t>
            </a:fld>
            <a:endParaRPr lang="en-US" dirty="0"/>
          </a:p>
        </p:txBody>
      </p:sp>
    </p:spTree>
    <p:extLst>
      <p:ext uri="{BB962C8B-B14F-4D97-AF65-F5344CB8AC3E}">
        <p14:creationId xmlns:p14="http://schemas.microsoft.com/office/powerpoint/2010/main" val="295018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a:t>
            </a:fld>
            <a:endParaRPr lang="en-US" dirty="0"/>
          </a:p>
        </p:txBody>
      </p:sp>
    </p:spTree>
    <p:extLst>
      <p:ext uri="{BB962C8B-B14F-4D97-AF65-F5344CB8AC3E}">
        <p14:creationId xmlns:p14="http://schemas.microsoft.com/office/powerpoint/2010/main" val="42048066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70</a:t>
            </a:fld>
            <a:endParaRPr lang="en-US" dirty="0"/>
          </a:p>
        </p:txBody>
      </p:sp>
    </p:spTree>
    <p:extLst>
      <p:ext uri="{BB962C8B-B14F-4D97-AF65-F5344CB8AC3E}">
        <p14:creationId xmlns:p14="http://schemas.microsoft.com/office/powerpoint/2010/main" val="1093065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71</a:t>
            </a:fld>
            <a:endParaRPr lang="en-US" dirty="0"/>
          </a:p>
        </p:txBody>
      </p:sp>
    </p:spTree>
    <p:extLst>
      <p:ext uri="{BB962C8B-B14F-4D97-AF65-F5344CB8AC3E}">
        <p14:creationId xmlns:p14="http://schemas.microsoft.com/office/powerpoint/2010/main" val="24410306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72</a:t>
            </a:fld>
            <a:endParaRPr lang="en-US" dirty="0"/>
          </a:p>
        </p:txBody>
      </p:sp>
    </p:spTree>
    <p:extLst>
      <p:ext uri="{BB962C8B-B14F-4D97-AF65-F5344CB8AC3E}">
        <p14:creationId xmlns:p14="http://schemas.microsoft.com/office/powerpoint/2010/main" val="2965887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73</a:t>
            </a:fld>
            <a:endParaRPr lang="en-US" dirty="0"/>
          </a:p>
        </p:txBody>
      </p:sp>
    </p:spTree>
    <p:extLst>
      <p:ext uri="{BB962C8B-B14F-4D97-AF65-F5344CB8AC3E}">
        <p14:creationId xmlns:p14="http://schemas.microsoft.com/office/powerpoint/2010/main" val="36586488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74</a:t>
            </a:fld>
            <a:endParaRPr lang="en-US" dirty="0"/>
          </a:p>
        </p:txBody>
      </p:sp>
    </p:spTree>
    <p:extLst>
      <p:ext uri="{BB962C8B-B14F-4D97-AF65-F5344CB8AC3E}">
        <p14:creationId xmlns:p14="http://schemas.microsoft.com/office/powerpoint/2010/main" val="35702680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75</a:t>
            </a:fld>
            <a:endParaRPr lang="en-US" dirty="0"/>
          </a:p>
        </p:txBody>
      </p:sp>
    </p:spTree>
    <p:extLst>
      <p:ext uri="{BB962C8B-B14F-4D97-AF65-F5344CB8AC3E}">
        <p14:creationId xmlns:p14="http://schemas.microsoft.com/office/powerpoint/2010/main" val="370436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76</a:t>
            </a:fld>
            <a:endParaRPr lang="en-US" dirty="0"/>
          </a:p>
        </p:txBody>
      </p:sp>
    </p:spTree>
    <p:extLst>
      <p:ext uri="{BB962C8B-B14F-4D97-AF65-F5344CB8AC3E}">
        <p14:creationId xmlns:p14="http://schemas.microsoft.com/office/powerpoint/2010/main" val="3517517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77</a:t>
            </a:fld>
            <a:endParaRPr lang="en-US" dirty="0"/>
          </a:p>
        </p:txBody>
      </p:sp>
    </p:spTree>
    <p:extLst>
      <p:ext uri="{BB962C8B-B14F-4D97-AF65-F5344CB8AC3E}">
        <p14:creationId xmlns:p14="http://schemas.microsoft.com/office/powerpoint/2010/main" val="2312324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78</a:t>
            </a:fld>
            <a:endParaRPr lang="en-US" dirty="0"/>
          </a:p>
        </p:txBody>
      </p:sp>
    </p:spTree>
    <p:extLst>
      <p:ext uri="{BB962C8B-B14F-4D97-AF65-F5344CB8AC3E}">
        <p14:creationId xmlns:p14="http://schemas.microsoft.com/office/powerpoint/2010/main" val="1921367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79</a:t>
            </a:fld>
            <a:endParaRPr lang="en-US" dirty="0"/>
          </a:p>
        </p:txBody>
      </p:sp>
    </p:spTree>
    <p:extLst>
      <p:ext uri="{BB962C8B-B14F-4D97-AF65-F5344CB8AC3E}">
        <p14:creationId xmlns:p14="http://schemas.microsoft.com/office/powerpoint/2010/main" val="22453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dirty="0"/>
          </a:p>
        </p:txBody>
      </p:sp>
    </p:spTree>
    <p:extLst>
      <p:ext uri="{BB962C8B-B14F-4D97-AF65-F5344CB8AC3E}">
        <p14:creationId xmlns:p14="http://schemas.microsoft.com/office/powerpoint/2010/main" val="5502799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80</a:t>
            </a:fld>
            <a:endParaRPr lang="en-US" dirty="0"/>
          </a:p>
        </p:txBody>
      </p:sp>
    </p:spTree>
    <p:extLst>
      <p:ext uri="{BB962C8B-B14F-4D97-AF65-F5344CB8AC3E}">
        <p14:creationId xmlns:p14="http://schemas.microsoft.com/office/powerpoint/2010/main" val="1765650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81</a:t>
            </a:fld>
            <a:endParaRPr lang="en-US" dirty="0"/>
          </a:p>
        </p:txBody>
      </p:sp>
    </p:spTree>
    <p:extLst>
      <p:ext uri="{BB962C8B-B14F-4D97-AF65-F5344CB8AC3E}">
        <p14:creationId xmlns:p14="http://schemas.microsoft.com/office/powerpoint/2010/main" val="38833691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82</a:t>
            </a:fld>
            <a:endParaRPr lang="en-US" dirty="0"/>
          </a:p>
        </p:txBody>
      </p:sp>
    </p:spTree>
    <p:extLst>
      <p:ext uri="{BB962C8B-B14F-4D97-AF65-F5344CB8AC3E}">
        <p14:creationId xmlns:p14="http://schemas.microsoft.com/office/powerpoint/2010/main" val="38221329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83</a:t>
            </a:fld>
            <a:endParaRPr lang="en-US" dirty="0"/>
          </a:p>
        </p:txBody>
      </p:sp>
    </p:spTree>
    <p:extLst>
      <p:ext uri="{BB962C8B-B14F-4D97-AF65-F5344CB8AC3E}">
        <p14:creationId xmlns:p14="http://schemas.microsoft.com/office/powerpoint/2010/main" val="38362830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84</a:t>
            </a:fld>
            <a:endParaRPr lang="en-US" dirty="0"/>
          </a:p>
        </p:txBody>
      </p:sp>
    </p:spTree>
    <p:extLst>
      <p:ext uri="{BB962C8B-B14F-4D97-AF65-F5344CB8AC3E}">
        <p14:creationId xmlns:p14="http://schemas.microsoft.com/office/powerpoint/2010/main" val="31855086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85</a:t>
            </a:fld>
            <a:endParaRPr lang="en-US" dirty="0"/>
          </a:p>
        </p:txBody>
      </p:sp>
    </p:spTree>
    <p:extLst>
      <p:ext uri="{BB962C8B-B14F-4D97-AF65-F5344CB8AC3E}">
        <p14:creationId xmlns:p14="http://schemas.microsoft.com/office/powerpoint/2010/main" val="20059663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86</a:t>
            </a:fld>
            <a:endParaRPr lang="en-US" dirty="0"/>
          </a:p>
        </p:txBody>
      </p:sp>
    </p:spTree>
    <p:extLst>
      <p:ext uri="{BB962C8B-B14F-4D97-AF65-F5344CB8AC3E}">
        <p14:creationId xmlns:p14="http://schemas.microsoft.com/office/powerpoint/2010/main" val="38299609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87</a:t>
            </a:fld>
            <a:endParaRPr lang="en-US" dirty="0"/>
          </a:p>
        </p:txBody>
      </p:sp>
    </p:spTree>
    <p:extLst>
      <p:ext uri="{BB962C8B-B14F-4D97-AF65-F5344CB8AC3E}">
        <p14:creationId xmlns:p14="http://schemas.microsoft.com/office/powerpoint/2010/main" val="32793435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88</a:t>
            </a:fld>
            <a:endParaRPr lang="en-US" dirty="0"/>
          </a:p>
        </p:txBody>
      </p:sp>
    </p:spTree>
    <p:extLst>
      <p:ext uri="{BB962C8B-B14F-4D97-AF65-F5344CB8AC3E}">
        <p14:creationId xmlns:p14="http://schemas.microsoft.com/office/powerpoint/2010/main" val="28573477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89</a:t>
            </a:fld>
            <a:endParaRPr lang="en-US" dirty="0"/>
          </a:p>
        </p:txBody>
      </p:sp>
    </p:spTree>
    <p:extLst>
      <p:ext uri="{BB962C8B-B14F-4D97-AF65-F5344CB8AC3E}">
        <p14:creationId xmlns:p14="http://schemas.microsoft.com/office/powerpoint/2010/main" val="167286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Why do we have it?</a:t>
            </a:r>
          </a:p>
          <a:p>
            <a:pPr lvl="1"/>
            <a:r>
              <a:rPr lang="en-US" dirty="0"/>
              <a:t>Can you imagine the volumes of transactions per day? (Average daily volume for ERCOT, inbound and outbound, is in excess of 150,000)</a:t>
            </a:r>
            <a:endParaRPr lang="en-US" i="1" dirty="0"/>
          </a:p>
          <a:p>
            <a:r>
              <a:rPr lang="en-US" dirty="0"/>
              <a:t> 	Standardization is key!</a:t>
            </a: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dirty="0"/>
          </a:p>
        </p:txBody>
      </p:sp>
    </p:spTree>
    <p:extLst>
      <p:ext uri="{BB962C8B-B14F-4D97-AF65-F5344CB8AC3E}">
        <p14:creationId xmlns:p14="http://schemas.microsoft.com/office/powerpoint/2010/main" val="1397895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90</a:t>
            </a:fld>
            <a:endParaRPr lang="en-US" dirty="0"/>
          </a:p>
        </p:txBody>
      </p:sp>
    </p:spTree>
    <p:extLst>
      <p:ext uri="{BB962C8B-B14F-4D97-AF65-F5344CB8AC3E}">
        <p14:creationId xmlns:p14="http://schemas.microsoft.com/office/powerpoint/2010/main" val="33830563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91</a:t>
            </a:fld>
            <a:endParaRPr lang="en-US" dirty="0"/>
          </a:p>
        </p:txBody>
      </p:sp>
    </p:spTree>
    <p:extLst>
      <p:ext uri="{BB962C8B-B14F-4D97-AF65-F5344CB8AC3E}">
        <p14:creationId xmlns:p14="http://schemas.microsoft.com/office/powerpoint/2010/main" val="26345496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92</a:t>
            </a:fld>
            <a:endParaRPr lang="en-US" dirty="0"/>
          </a:p>
        </p:txBody>
      </p:sp>
    </p:spTree>
    <p:extLst>
      <p:ext uri="{BB962C8B-B14F-4D97-AF65-F5344CB8AC3E}">
        <p14:creationId xmlns:p14="http://schemas.microsoft.com/office/powerpoint/2010/main" val="17588348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93</a:t>
            </a:fld>
            <a:endParaRPr lang="en-US" dirty="0"/>
          </a:p>
        </p:txBody>
      </p:sp>
    </p:spTree>
    <p:extLst>
      <p:ext uri="{BB962C8B-B14F-4D97-AF65-F5344CB8AC3E}">
        <p14:creationId xmlns:p14="http://schemas.microsoft.com/office/powerpoint/2010/main" val="12817844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dirty="0"/>
          </a:p>
        </p:txBody>
      </p:sp>
    </p:spTree>
    <p:extLst>
      <p:ext uri="{BB962C8B-B14F-4D97-AF65-F5344CB8AC3E}">
        <p14:creationId xmlns:p14="http://schemas.microsoft.com/office/powerpoint/2010/main" val="33279969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95</a:t>
            </a:fld>
            <a:endParaRPr lang="en-US" dirty="0"/>
          </a:p>
        </p:txBody>
      </p:sp>
    </p:spTree>
    <p:extLst>
      <p:ext uri="{BB962C8B-B14F-4D97-AF65-F5344CB8AC3E}">
        <p14:creationId xmlns:p14="http://schemas.microsoft.com/office/powerpoint/2010/main" val="42294104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96</a:t>
            </a:fld>
            <a:endParaRPr lang="en-US" dirty="0"/>
          </a:p>
        </p:txBody>
      </p:sp>
    </p:spTree>
    <p:extLst>
      <p:ext uri="{BB962C8B-B14F-4D97-AF65-F5344CB8AC3E}">
        <p14:creationId xmlns:p14="http://schemas.microsoft.com/office/powerpoint/2010/main" val="1695565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97</a:t>
            </a:fld>
            <a:endParaRPr lang="en-US" dirty="0"/>
          </a:p>
        </p:txBody>
      </p:sp>
    </p:spTree>
    <p:extLst>
      <p:ext uri="{BB962C8B-B14F-4D97-AF65-F5344CB8AC3E}">
        <p14:creationId xmlns:p14="http://schemas.microsoft.com/office/powerpoint/2010/main" val="38467539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F62AC51D-6DAA-4455-8EA7-D54B64909A85}" type="slidenum">
              <a:rPr lang="en-US" smtClean="0"/>
              <a:pPr/>
              <a:t>98</a:t>
            </a:fld>
            <a:endParaRPr lang="en-US" dirty="0"/>
          </a:p>
        </p:txBody>
      </p:sp>
    </p:spTree>
    <p:extLst>
      <p:ext uri="{BB962C8B-B14F-4D97-AF65-F5344CB8AC3E}">
        <p14:creationId xmlns:p14="http://schemas.microsoft.com/office/powerpoint/2010/main" val="39638495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75000"/>
                    <a:lumOff val="25000"/>
                  </a:prstClr>
                </a:solidFill>
                <a:latin typeface="Arial" panose="020B0604020202020204"/>
              </a:rPr>
              <a:t>The following </a:t>
            </a:r>
            <a:r>
              <a:rPr lang="en-US" sz="1200" b="1" dirty="0">
                <a:solidFill>
                  <a:prstClr val="black">
                    <a:lumMod val="75000"/>
                    <a:lumOff val="25000"/>
                  </a:prstClr>
                </a:solidFill>
                <a:latin typeface="Arial" panose="020B0604020202020204"/>
              </a:rPr>
              <a:t>example</a:t>
            </a:r>
            <a:r>
              <a:rPr lang="en-US" sz="1200" dirty="0">
                <a:solidFill>
                  <a:prstClr val="black">
                    <a:lumMod val="75000"/>
                    <a:lumOff val="25000"/>
                  </a:prstClr>
                </a:solidFill>
                <a:latin typeface="Arial" panose="020B0604020202020204"/>
              </a:rPr>
              <a:t> will focus on the transition of ESI IDs from a Defaulting CR to either a VREP (Volunteer REP) or a designation POLR REP (Provider of Last Resort)…</a:t>
            </a:r>
            <a:endParaRPr lang="en-US" dirty="0">
              <a:solidFill>
                <a:prstClr val="black">
                  <a:lumMod val="75000"/>
                  <a:lumOff val="25000"/>
                </a:prstClr>
              </a:solidFill>
              <a:latin typeface="Arial" panose="020B0604020202020204"/>
            </a:endParaRP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99</a:t>
            </a:fld>
            <a:endParaRPr lang="en-US" dirty="0"/>
          </a:p>
        </p:txBody>
      </p:sp>
    </p:spTree>
    <p:extLst>
      <p:ext uri="{BB962C8B-B14F-4D97-AF65-F5344CB8AC3E}">
        <p14:creationId xmlns:p14="http://schemas.microsoft.com/office/powerpoint/2010/main" val="334879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9/24/2025</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a:t>TX SET</a:t>
            </a:r>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9/24/2025</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a:t>TX SET</a:t>
            </a:r>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9/24/2025</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dirty="0"/>
              <a:t>TX SET</a:t>
            </a:r>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9/24/2025</a:t>
            </a:fld>
            <a:endParaRPr lang="en-US" dirty="0"/>
          </a:p>
        </p:txBody>
      </p:sp>
      <p:sp>
        <p:nvSpPr>
          <p:cNvPr id="3" name="Footer Placeholder 2"/>
          <p:cNvSpPr>
            <a:spLocks noGrp="1"/>
          </p:cNvSpPr>
          <p:nvPr>
            <p:ph type="ftr" sz="quarter" idx="15"/>
          </p:nvPr>
        </p:nvSpPr>
        <p:spPr/>
        <p:txBody>
          <a:bodyPr/>
          <a:lstStyle/>
          <a:p>
            <a:r>
              <a:rPr lang="en-US" dirty="0"/>
              <a:t>TX SET</a:t>
            </a:r>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9/24/2025</a:t>
            </a:fld>
            <a:endParaRPr lang="en-US" dirty="0"/>
          </a:p>
        </p:txBody>
      </p:sp>
      <p:sp>
        <p:nvSpPr>
          <p:cNvPr id="3" name="Footer Placeholder 2"/>
          <p:cNvSpPr>
            <a:spLocks noGrp="1"/>
          </p:cNvSpPr>
          <p:nvPr>
            <p:ph type="ftr" sz="quarter" idx="15"/>
          </p:nvPr>
        </p:nvSpPr>
        <p:spPr/>
        <p:txBody>
          <a:bodyPr/>
          <a:lstStyle/>
          <a:p>
            <a:r>
              <a:rPr lang="en-US" dirty="0"/>
              <a:t>TX SET</a:t>
            </a:r>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9/24/2025</a:t>
            </a:fld>
            <a:endParaRPr lang="en-US" dirty="0"/>
          </a:p>
        </p:txBody>
      </p:sp>
      <p:sp>
        <p:nvSpPr>
          <p:cNvPr id="3" name="Footer Placeholder 2"/>
          <p:cNvSpPr>
            <a:spLocks noGrp="1"/>
          </p:cNvSpPr>
          <p:nvPr>
            <p:ph type="ftr" sz="quarter" idx="13"/>
          </p:nvPr>
        </p:nvSpPr>
        <p:spPr/>
        <p:txBody>
          <a:bodyPr/>
          <a:lstStyle/>
          <a:p>
            <a:r>
              <a:rPr lang="en-US" dirty="0"/>
              <a:t>TX SET</a:t>
            </a:r>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9/24/2025</a:t>
            </a:fld>
            <a:endParaRPr lang="en-US" dirty="0"/>
          </a:p>
        </p:txBody>
      </p:sp>
      <p:sp>
        <p:nvSpPr>
          <p:cNvPr id="3" name="Footer Placeholder 2"/>
          <p:cNvSpPr>
            <a:spLocks noGrp="1"/>
          </p:cNvSpPr>
          <p:nvPr>
            <p:ph type="ftr" sz="quarter" idx="13"/>
          </p:nvPr>
        </p:nvSpPr>
        <p:spPr/>
        <p:txBody>
          <a:bodyPr/>
          <a:lstStyle/>
          <a:p>
            <a:r>
              <a:rPr lang="en-US" dirty="0"/>
              <a:t>TX SET</a:t>
            </a:r>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9/24/2025</a:t>
            </a:fld>
            <a:endParaRPr lang="en-US" dirty="0"/>
          </a:p>
        </p:txBody>
      </p:sp>
      <p:sp>
        <p:nvSpPr>
          <p:cNvPr id="3" name="Footer Placeholder 2"/>
          <p:cNvSpPr>
            <a:spLocks noGrp="1"/>
          </p:cNvSpPr>
          <p:nvPr>
            <p:ph type="ftr" sz="quarter" idx="14"/>
          </p:nvPr>
        </p:nvSpPr>
        <p:spPr/>
        <p:txBody>
          <a:bodyPr/>
          <a:lstStyle/>
          <a:p>
            <a:r>
              <a:rPr lang="en-US" dirty="0"/>
              <a:t>TX SET</a:t>
            </a:r>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9/24/2025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TX SET</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26.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27.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28.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104.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05.xml"/><Relationship Id="rId5" Type="http://schemas.openxmlformats.org/officeDocument/2006/relationships/image" Target="../media/image34.png"/><Relationship Id="rId4" Type="http://schemas.openxmlformats.org/officeDocument/2006/relationships/image" Target="../media/image33.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06.xml"/><Relationship Id="rId4" Type="http://schemas.openxmlformats.org/officeDocument/2006/relationships/image" Target="../media/image35.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40.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42.png"/><Relationship Id="rId4" Type="http://schemas.openxmlformats.org/officeDocument/2006/relationships/image" Target="../media/image4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12.xml"/><Relationship Id="rId4" Type="http://schemas.openxmlformats.org/officeDocument/2006/relationships/image" Target="../media/image44.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4.xml"/><Relationship Id="rId1" Type="http://schemas.openxmlformats.org/officeDocument/2006/relationships/tags" Target="../tags/tag11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45.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46.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47.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4.xml"/><Relationship Id="rId1" Type="http://schemas.openxmlformats.org/officeDocument/2006/relationships/tags" Target="../tags/tag117.xml"/><Relationship Id="rId4" Type="http://schemas.openxmlformats.org/officeDocument/2006/relationships/comments" Target="../comments/commen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3.xml"/><Relationship Id="rId1" Type="http://schemas.openxmlformats.org/officeDocument/2006/relationships/tags" Target="../tags/tag1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xml"/><Relationship Id="rId1" Type="http://schemas.openxmlformats.org/officeDocument/2006/relationships/tags" Target="../tags/tag11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tags" Target="../tags/tag12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xml"/><Relationship Id="rId1" Type="http://schemas.openxmlformats.org/officeDocument/2006/relationships/tags" Target="../tags/tag12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xml"/><Relationship Id="rId1" Type="http://schemas.openxmlformats.org/officeDocument/2006/relationships/tags" Target="../tags/tag12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23.xml"/><Relationship Id="rId5" Type="http://schemas.openxmlformats.org/officeDocument/2006/relationships/image" Target="../media/image48.png"/><Relationship Id="rId4" Type="http://schemas.openxmlformats.org/officeDocument/2006/relationships/hyperlink" Target="http://lists.ercot.com/scripts/wa-ERCOT.exe?INDEX"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mailto:Training@ercot.com" TargetMode="External"/><Relationship Id="rId3" Type="http://schemas.openxmlformats.org/officeDocument/2006/relationships/notesSlide" Target="../notesSlides/notesSlide125.xml"/><Relationship Id="rId7" Type="http://schemas.openxmlformats.org/officeDocument/2006/relationships/hyperlink" Target="http://www.ercot.com/services/training/" TargetMode="External"/><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www.ercot.com/mktrules/nprotocols/" TargetMode="External"/><Relationship Id="rId5" Type="http://schemas.openxmlformats.org/officeDocument/2006/relationships/hyperlink" Target="http://lists.ercot.com/" TargetMode="External"/><Relationship Id="rId4" Type="http://schemas.openxmlformats.org/officeDocument/2006/relationships/hyperlink" Target="mailto:Clientservices@ercot.com" TargetMode="Externa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25.xml"/><Relationship Id="rId5" Type="http://schemas.openxmlformats.org/officeDocument/2006/relationships/image" Target="../media/image49.png"/><Relationship Id="rId4" Type="http://schemas.openxmlformats.org/officeDocument/2006/relationships/hyperlink" Target="https://www.surveymonkey.com/r/ERCOTILT" TargetMode="Externa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4.xml"/><Relationship Id="rId1" Type="http://schemas.openxmlformats.org/officeDocument/2006/relationships/tags" Target="../tags/tag126.xml"/></Relationships>
</file>

<file path=ppt/slides/_rels/slide128.xml.rels><?xml version="1.0" encoding="UTF-8" standalone="yes"?>
<Relationships xmlns="http://schemas.openxmlformats.org/package/2006/relationships"><Relationship Id="rId8" Type="http://schemas.openxmlformats.org/officeDocument/2006/relationships/hyperlink" Target="https://www.ercot.com/files/docs/2016/05/17/Switch.pdf" TargetMode="External"/><Relationship Id="rId3" Type="http://schemas.openxmlformats.org/officeDocument/2006/relationships/notesSlide" Target="../notesSlides/notesSlide128.xml"/><Relationship Id="rId7" Type="http://schemas.openxmlformats.org/officeDocument/2006/relationships/hyperlink" Target="https://www.ercot.com/files/docs/2017/02/22/CustomerMVOScenarios.zip" TargetMode="Externa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hyperlink" Target="https://www.ercot.com/files/docs/2016/05/17/CustomerMVIScenarios.zip" TargetMode="External"/><Relationship Id="rId5" Type="http://schemas.openxmlformats.org/officeDocument/2006/relationships/hyperlink" Target="https://www.ercot.com/files/docs/2017/02/22/CSAScenarios.zip" TargetMode="External"/><Relationship Id="rId4" Type="http://schemas.openxmlformats.org/officeDocument/2006/relationships/hyperlink" Target="https://www.ercot.com/files/docs/2017/02/22/BillingScenarios.zip" TargetMode="Externa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7" Type="http://schemas.openxmlformats.org/officeDocument/2006/relationships/hyperlink" Target="https://www.ercot.com/files/docs/2016/02/05/OutageScenarios.zip" TargetMode="External"/><Relationship Id="rId2" Type="http://schemas.openxmlformats.org/officeDocument/2006/relationships/slideLayout" Target="../slideLayouts/slideLayout2.xml"/><Relationship Id="rId1" Type="http://schemas.openxmlformats.org/officeDocument/2006/relationships/tags" Target="../tags/tag128.xml"/><Relationship Id="rId6" Type="http://schemas.openxmlformats.org/officeDocument/2006/relationships/hyperlink" Target="https://www.ercot.com/files/docs/2016/02/05/SwitchHoldScenarios.zip" TargetMode="External"/><Relationship Id="rId5" Type="http://schemas.openxmlformats.org/officeDocument/2006/relationships/hyperlink" Target="https://www.ercot.com/files/docs/2018/09/25/MassTrans%20Acquisition%20Scenarios.zip" TargetMode="External"/><Relationship Id="rId4" Type="http://schemas.openxmlformats.org/officeDocument/2006/relationships/hyperlink" Target="https://www.ercot.com/files/docs/2017/02/22/DisconnectReconnectNonPayScenarios.zip"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29.xml"/><Relationship Id="rId4" Type="http://schemas.openxmlformats.org/officeDocument/2006/relationships/hyperlink" Target="https://www.ercot.com/files/docs/2024/12/09/inadvertentscenarios.zip"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hyperlink" Target="https://www.ercot.com/mktrules/guides/txset/version" TargetMode="External"/></Relationships>
</file>

<file path=ppt/slides/_rels/slide132.xml.rels><?xml version="1.0" encoding="UTF-8" standalone="yes"?>
<Relationships xmlns="http://schemas.openxmlformats.org/package/2006/relationships"><Relationship Id="rId8" Type="http://schemas.openxmlformats.org/officeDocument/2006/relationships/hyperlink" Target="https://www.ercot.com/files/docs/2024/11/08/810_Examples_V50_Baseline11112024.zip" TargetMode="External"/><Relationship Id="rId3" Type="http://schemas.openxmlformats.org/officeDocument/2006/relationships/notesSlide" Target="../notesSlides/notesSlide132.xml"/><Relationship Id="rId7" Type="http://schemas.openxmlformats.org/officeDocument/2006/relationships/hyperlink" Target="https://www.ercot.com/files/docs/2024/11/08/810s_V5.0_Baseline11112024.zip" TargetMode="External"/><Relationship Id="rId12" Type="http://schemas.openxmlformats.org/officeDocument/2006/relationships/hyperlink" Target="https://www.ercot.com/files/docs/2024/11/08/820_Examples_V50_Baseline11112024.zip" TargetMode="External"/><Relationship Id="rId2" Type="http://schemas.openxmlformats.org/officeDocument/2006/relationships/slideLayout" Target="../slideLayouts/slideLayout2.xml"/><Relationship Id="rId1" Type="http://schemas.openxmlformats.org/officeDocument/2006/relationships/tags" Target="../tags/tag131.xml"/><Relationship Id="rId6" Type="http://schemas.openxmlformats.org/officeDocument/2006/relationships/hyperlink" Target="https://www.ercot.com/files/docs/2024/11/08/650_Examples_V50_Baseline11112024.zip" TargetMode="External"/><Relationship Id="rId11" Type="http://schemas.openxmlformats.org/officeDocument/2006/relationships/hyperlink" Target="https://www.ercot.com/files/docs/2024/11/08/820s_V5.0_Baseline11112024.zip" TargetMode="External"/><Relationship Id="rId5" Type="http://schemas.openxmlformats.org/officeDocument/2006/relationships/hyperlink" Target="https://www.ercot.com/files/docs/2020/11/02/650_Examples_V4.0_Baseline061112.zip" TargetMode="External"/><Relationship Id="rId10" Type="http://schemas.openxmlformats.org/officeDocument/2006/relationships/hyperlink" Target="https://www.ercot.com/files/docs/2024/11/08/SAC04-Codes-list_Oct2022.xlsx" TargetMode="External"/><Relationship Id="rId4" Type="http://schemas.openxmlformats.org/officeDocument/2006/relationships/hyperlink" Target="https://www.ercot.com/files/docs/2024/11/08/650s_V5.0_Baseline11112024.zip" TargetMode="External"/><Relationship Id="rId9" Type="http://schemas.openxmlformats.org/officeDocument/2006/relationships/hyperlink" Target="https://www.ercot.com/files/docs/2020/11/02/SAC04%20Codes%20list_Oct2022.xlsx"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www.ercot.com/files/docs/2024/11/08/867s_V5.0_Baseline11112024.zip" TargetMode="External"/><Relationship Id="rId3" Type="http://schemas.openxmlformats.org/officeDocument/2006/relationships/notesSlide" Target="../notesSlides/notesSlide133.xml"/><Relationship Id="rId7" Type="http://schemas.openxmlformats.org/officeDocument/2006/relationships/hyperlink" Target="https://www.ercot.com/files/docs/2024/11/08/824_Examples_V50_Baseline11112024.zip" TargetMode="External"/><Relationship Id="rId2" Type="http://schemas.openxmlformats.org/officeDocument/2006/relationships/slideLayout" Target="../slideLayouts/slideLayout2.xml"/><Relationship Id="rId1" Type="http://schemas.openxmlformats.org/officeDocument/2006/relationships/tags" Target="../tags/tag132.xml"/><Relationship Id="rId6" Type="http://schemas.openxmlformats.org/officeDocument/2006/relationships/hyperlink" Target="https://www.ercot.com/files/docs/2024/11/08/824_V5.0_Baseline11112024.zip" TargetMode="External"/><Relationship Id="rId5" Type="http://schemas.openxmlformats.org/officeDocument/2006/relationships/hyperlink" Target="https://www.ercot.com/files/docs/2024/11/08/814_Examples_V50_Baseline11112024.zip" TargetMode="External"/><Relationship Id="rId4" Type="http://schemas.openxmlformats.org/officeDocument/2006/relationships/hyperlink" Target="https://www.ercot.com/files/docs/2024/11/08/814s_V5.0_Baseline11112024.zip" TargetMode="External"/><Relationship Id="rId9" Type="http://schemas.openxmlformats.org/officeDocument/2006/relationships/hyperlink" Target="https://www.ercot.com/files/docs/2024/11/08/867_Examples_V50_Baseline11112024.zip" TargetMode="Externa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33.xml"/><Relationship Id="rId5" Type="http://schemas.openxmlformats.org/officeDocument/2006/relationships/hyperlink" Target="https://www.ercot.com/files/docs/2024/11/08/T_Series_V5.0_Baseline11112024.zip" TargetMode="External"/><Relationship Id="rId4" Type="http://schemas.openxmlformats.org/officeDocument/2006/relationships/hyperlink" Target="https://www.ercot.com/files/docs/2024/11/08/997_V5.0_Baseline11112024.zip" TargetMode="Externa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34.xml"/><Relationship Id="rId6" Type="http://schemas.openxmlformats.org/officeDocument/2006/relationships/hyperlink" Target="http://www.puc.texas.gov/industry/electric/business/rep/Rep.aspx" TargetMode="External"/><Relationship Id="rId5" Type="http://schemas.openxmlformats.org/officeDocument/2006/relationships/hyperlink" Target="https://www.ercot.com/services/rq/lse/tfi/" TargetMode="External"/><Relationship Id="rId4" Type="http://schemas.openxmlformats.org/officeDocument/2006/relationships/hyperlink" Target="https://www.ercot.com/mktrules/nprotocols/current" TargetMode="Externa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7" Type="http://schemas.openxmlformats.org/officeDocument/2006/relationships/hyperlink" Target="https://www.ercot.com/files/docs/2023/06/08/Retail_Market_Test_Environment_User_Guide_v1.3.docx" TargetMode="External"/><Relationship Id="rId2" Type="http://schemas.openxmlformats.org/officeDocument/2006/relationships/slideLayout" Target="../slideLayouts/slideLayout2.xml"/><Relationship Id="rId1" Type="http://schemas.openxmlformats.org/officeDocument/2006/relationships/tags" Target="../tags/tag135.xml"/><Relationship Id="rId6" Type="http://schemas.openxmlformats.org/officeDocument/2006/relationships/hyperlink" Target="https://www.ercot.com/files/docs/2019/12/04/FlighTrak_Users_Guide_v1.1_Update.docx" TargetMode="External"/><Relationship Id="rId5" Type="http://schemas.openxmlformats.org/officeDocument/2006/relationships/hyperlink" Target="https://www.ercot.com/files/docs/2024/07/30/Flight_Test_Scripts_Workbook_and_Testing_Requirements_Matrix%20-%20TX_SET_5.0_v1.xlsx" TargetMode="External"/><Relationship Id="rId4" Type="http://schemas.openxmlformats.org/officeDocument/2006/relationships/hyperlink" Target="https://www.ercot.com/services/rq/lse/trt/" TargetMode="Externa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36.xml"/><Relationship Id="rId6" Type="http://schemas.openxmlformats.org/officeDocument/2006/relationships/hyperlink" Target="https://www.ercot.com/files/docs/2021/03/19/Testing_to_Production_Checklist.docx" TargetMode="External"/><Relationship Id="rId5" Type="http://schemas.openxmlformats.org/officeDocument/2006/relationships/hyperlink" Target="https://www.ercot.com/files/docs/2023/07/31/FLIGHT_TESTING_FAQs_07312023.docx" TargetMode="External"/><Relationship Id="rId4" Type="http://schemas.openxmlformats.org/officeDocument/2006/relationships/hyperlink" Target="https://www.ercot.com/files/docs/2024/01/22/FlighTrak%20Administrator%20Form%20master.xlsx"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www.ercot.com/mktrules/nprotocol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5.png"/><Relationship Id="rId4" Type="http://schemas.openxmlformats.org/officeDocument/2006/relationships/hyperlink" Target="https://www.ercot.com/mktrules/guides/txset/sw"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s://www.ercot.com/mktrules/guides/txset/version" TargetMode="External"/><Relationship Id="rId4" Type="http://schemas.openxmlformats.org/officeDocument/2006/relationships/hyperlink" Target="http://ercot.com/mktrules/guides/txset/curren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ercot.com/mktrules/guides/txset/current"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7.PNG"/><Relationship Id="rId4" Type="http://schemas.openxmlformats.org/officeDocument/2006/relationships/hyperlink" Target="https://www.ercot.com/committees/rms/txse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8.png"/><Relationship Id="rId4" Type="http://schemas.openxmlformats.org/officeDocument/2006/relationships/hyperlink" Target="http://ercot.com/committee/txset"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22.png"/><Relationship Id="rId4" Type="http://schemas.openxmlformats.org/officeDocument/2006/relationships/hyperlink" Target="http://www.ercot.com/mktrules/guides/txse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71.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72.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5.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88.xml"/><Relationship Id="rId4" Type="http://schemas.openxmlformats.org/officeDocument/2006/relationships/image" Target="../media/image25.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8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ags" Target="../tags/tag91.xml"/><Relationship Id="rId4" Type="http://schemas.openxmlformats.org/officeDocument/2006/relationships/image" Target="../media/image25.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ags" Target="../tags/tag92.xml"/><Relationship Id="rId4" Type="http://schemas.openxmlformats.org/officeDocument/2006/relationships/image" Target="../media/image25.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ags" Target="../tags/tag95.xml"/><Relationship Id="rId4" Type="http://schemas.openxmlformats.org/officeDocument/2006/relationships/image" Target="../media/image25.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TX SET</a:t>
            </a:r>
          </a:p>
          <a:p>
            <a:endParaRPr lang="en-US" dirty="0"/>
          </a:p>
        </p:txBody>
      </p:sp>
      <p:sp>
        <p:nvSpPr>
          <p:cNvPr id="2" name="TextBox 1"/>
          <p:cNvSpPr txBox="1"/>
          <p:nvPr/>
        </p:nvSpPr>
        <p:spPr>
          <a:xfrm>
            <a:off x="7134895" y="5934877"/>
            <a:ext cx="1501373" cy="369332"/>
          </a:xfrm>
          <a:prstGeom prst="rect">
            <a:avLst/>
          </a:prstGeom>
          <a:noFill/>
        </p:spPr>
        <p:txBody>
          <a:bodyPr wrap="none" rtlCol="0">
            <a:spAutoFit/>
          </a:bodyPr>
          <a:lstStyle/>
          <a:p>
            <a:r>
              <a:rPr lang="en-US" dirty="0">
                <a:solidFill>
                  <a:schemeClr val="bg1">
                    <a:lumMod val="50000"/>
                  </a:schemeClr>
                </a:solidFill>
              </a:rPr>
              <a:t>2025 TXSET</a:t>
            </a:r>
          </a:p>
        </p:txBody>
      </p:sp>
    </p:spTree>
    <p:custDataLst>
      <p:tags r:id="rId1"/>
    </p:custDataLst>
    <p:extLst>
      <p:ext uri="{BB962C8B-B14F-4D97-AF65-F5344CB8AC3E}">
        <p14:creationId xmlns:p14="http://schemas.microsoft.com/office/powerpoint/2010/main" val="186802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are TX SET 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customer information</a:t>
            </a:r>
          </a:p>
        </p:txBody>
      </p:sp>
      <p:sp>
        <p:nvSpPr>
          <p:cNvPr id="4" name="Date Placeholder 3"/>
          <p:cNvSpPr>
            <a:spLocks noGrp="1"/>
          </p:cNvSpPr>
          <p:nvPr>
            <p:ph type="dt" sz="half" idx="10"/>
          </p:nvPr>
        </p:nvSpPr>
        <p:spPr/>
        <p:txBody>
          <a:bodyPr/>
          <a:lstStyle/>
          <a:p>
            <a:fld id="{7666495C-AD29-468E-B1E0-4CD2EE49EF3E}"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658C4-4DEE-4BAD-8282-6B05F5B2ED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AC447-3327-4999-A9BE-AA2D53A9E4E7}" type="datetime1">
              <a:rPr kumimoji="0" lang="en-US" sz="90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9/24/2025</a:t>
            </a:fld>
            <a:endParaRPr kumimoji="0" lang="en-US" sz="90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6DBD4775-59F8-4F5E-A250-06D5CF65AB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07F09">
                    <a:lumMod val="50000"/>
                  </a:srgbClr>
                </a:solidFill>
                <a:effectLst/>
                <a:uLnTx/>
                <a:uFillTx/>
                <a:latin typeface="Arial" panose="020B0604020202020204"/>
                <a:ea typeface="+mn-ea"/>
                <a:cs typeface="+mn-cs"/>
              </a:rPr>
              <a:t>TX SET</a:t>
            </a:r>
          </a:p>
        </p:txBody>
      </p:sp>
      <p:sp>
        <p:nvSpPr>
          <p:cNvPr id="4" name="Slide Number Placeholder 3">
            <a:extLst>
              <a:ext uri="{FF2B5EF4-FFF2-40B4-BE49-F238E27FC236}">
                <a16:creationId xmlns:a16="http://schemas.microsoft.com/office/drawing/2014/main" id="{8EA4F97D-4E1B-4802-A42C-F0798C091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05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6E3FEB6A-53CD-40E5-910C-C6A72C9C56C8}"/>
              </a:ext>
            </a:extLst>
          </p:cNvPr>
          <p:cNvSpPr>
            <a:spLocks noGrp="1"/>
          </p:cNvSpPr>
          <p:nvPr>
            <p:ph type="title"/>
          </p:nvPr>
        </p:nvSpPr>
        <p:spPr>
          <a:xfrm>
            <a:off x="228600" y="-44913"/>
            <a:ext cx="8521700" cy="1005390"/>
          </a:xfrm>
        </p:spPr>
        <p:txBody>
          <a:bodyPr>
            <a:normAutofit/>
          </a:bodyPr>
          <a:lstStyle/>
          <a:p>
            <a:pPr algn="ctr"/>
            <a:r>
              <a:rPr lang="en-US" dirty="0">
                <a:solidFill>
                  <a:schemeClr val="tx1"/>
                </a:solidFill>
              </a:rPr>
              <a:t>Acquisition Transfer (“AQ”) or Mass Transition (“TS”) Transaction Flow Process</a:t>
            </a:r>
          </a:p>
        </p:txBody>
      </p:sp>
      <p:grpSp>
        <p:nvGrpSpPr>
          <p:cNvPr id="12" name="Group 11">
            <a:extLst>
              <a:ext uri="{FF2B5EF4-FFF2-40B4-BE49-F238E27FC236}">
                <a16:creationId xmlns:a16="http://schemas.microsoft.com/office/drawing/2014/main" id="{5E904231-196C-0B7E-D867-E78AB40E6445}"/>
              </a:ext>
            </a:extLst>
          </p:cNvPr>
          <p:cNvGrpSpPr/>
          <p:nvPr/>
        </p:nvGrpSpPr>
        <p:grpSpPr>
          <a:xfrm>
            <a:off x="633614" y="1542490"/>
            <a:ext cx="8031666" cy="3773020"/>
            <a:chOff x="308298" y="2401660"/>
            <a:chExt cx="8031666" cy="3773020"/>
          </a:xfrm>
        </p:grpSpPr>
        <p:grpSp>
          <p:nvGrpSpPr>
            <p:cNvPr id="11" name="Group 10">
              <a:extLst>
                <a:ext uri="{FF2B5EF4-FFF2-40B4-BE49-F238E27FC236}">
                  <a16:creationId xmlns:a16="http://schemas.microsoft.com/office/drawing/2014/main" id="{070B909F-6F55-AF9F-C607-B76216760B9B}"/>
                </a:ext>
              </a:extLst>
            </p:cNvPr>
            <p:cNvGrpSpPr/>
            <p:nvPr/>
          </p:nvGrpSpPr>
          <p:grpSpPr>
            <a:xfrm>
              <a:off x="308298" y="2447348"/>
              <a:ext cx="8031666" cy="3727332"/>
              <a:chOff x="308298" y="2447348"/>
              <a:chExt cx="8031666" cy="3727332"/>
            </a:xfrm>
          </p:grpSpPr>
          <p:sp>
            <p:nvSpPr>
              <p:cNvPr id="10" name="Bevel 3">
                <a:extLst>
                  <a:ext uri="{FF2B5EF4-FFF2-40B4-BE49-F238E27FC236}">
                    <a16:creationId xmlns:a16="http://schemas.microsoft.com/office/drawing/2014/main" id="{926043C7-72F1-4294-8C1A-44391D2E7C25}"/>
                  </a:ext>
                </a:extLst>
              </p:cNvPr>
              <p:cNvSpPr>
                <a:spLocks noChangeArrowheads="1"/>
              </p:cNvSpPr>
              <p:nvPr/>
            </p:nvSpPr>
            <p:spPr bwMode="auto">
              <a:xfrm>
                <a:off x="320790" y="5153309"/>
                <a:ext cx="1783838" cy="1021371"/>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800" kern="0" dirty="0">
                    <a:solidFill>
                      <a:srgbClr val="FFFFFF"/>
                    </a:solidFill>
                  </a:rPr>
                  <a:t>“AQ” or “TS” </a:t>
                </a: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a:t>
                </a:r>
              </a:p>
            </p:txBody>
          </p:sp>
          <p:grpSp>
            <p:nvGrpSpPr>
              <p:cNvPr id="46" name="Group 45"/>
              <p:cNvGrpSpPr/>
              <p:nvPr/>
            </p:nvGrpSpPr>
            <p:grpSpPr>
              <a:xfrm>
                <a:off x="2104843" y="2447348"/>
                <a:ext cx="1835978" cy="455113"/>
                <a:chOff x="1801209" y="1781878"/>
                <a:chExt cx="2154598" cy="455113"/>
              </a:xfrm>
            </p:grpSpPr>
            <p:sp>
              <p:nvSpPr>
                <p:cNvPr id="47" name="TextBox 46"/>
                <p:cNvSpPr txBox="1"/>
                <p:nvPr/>
              </p:nvSpPr>
              <p:spPr>
                <a:xfrm>
                  <a:off x="2152600" y="1781878"/>
                  <a:ext cx="11333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814_14   </a:t>
                  </a:r>
                </a:p>
              </p:txBody>
            </p:sp>
            <p:cxnSp>
              <p:nvCxnSpPr>
                <p:cNvPr id="48" name="Straight Arrow Connector 47"/>
                <p:cNvCxnSpPr/>
                <p:nvPr/>
              </p:nvCxnSpPr>
              <p:spPr>
                <a:xfrm flipH="1">
                  <a:off x="1801209" y="2141643"/>
                  <a:ext cx="1469107" cy="493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85976" y="2027312"/>
                  <a:ext cx="669831" cy="209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3a</a:t>
                  </a:r>
                </a:p>
              </p:txBody>
            </p:sp>
          </p:grpSp>
          <p:grpSp>
            <p:nvGrpSpPr>
              <p:cNvPr id="6" name="Group 5">
                <a:extLst>
                  <a:ext uri="{FF2B5EF4-FFF2-40B4-BE49-F238E27FC236}">
                    <a16:creationId xmlns:a16="http://schemas.microsoft.com/office/drawing/2014/main" id="{B911E2BA-B0A7-381E-C8BF-3006C4E5FF8D}"/>
                  </a:ext>
                </a:extLst>
              </p:cNvPr>
              <p:cNvGrpSpPr/>
              <p:nvPr/>
            </p:nvGrpSpPr>
            <p:grpSpPr>
              <a:xfrm>
                <a:off x="308298" y="2651350"/>
                <a:ext cx="8031666" cy="3401356"/>
                <a:chOff x="308298" y="2651350"/>
                <a:chExt cx="8031666" cy="3401356"/>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810_02</a:t>
                    </a:r>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9b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7</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9a</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8</a:t>
                    </a:r>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grpSp>
            <p:sp>
              <p:nvSpPr>
                <p:cNvPr id="7" name="Bevel 3">
                  <a:extLst>
                    <a:ext uri="{FF2B5EF4-FFF2-40B4-BE49-F238E27FC236}">
                      <a16:creationId xmlns:a16="http://schemas.microsoft.com/office/drawing/2014/main" id="{6DE6B264-A562-414C-AA9A-5E9632655549}"/>
                    </a:ext>
                  </a:extLst>
                </p:cNvPr>
                <p:cNvSpPr>
                  <a:spLocks noChangeArrowheads="1"/>
                </p:cNvSpPr>
                <p:nvPr/>
              </p:nvSpPr>
              <p:spPr bwMode="auto">
                <a:xfrm>
                  <a:off x="308298" y="2651350"/>
                  <a:ext cx="1747586" cy="1185241"/>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POLR/ VREP/CR</a:t>
                  </a:r>
                </a:p>
              </p:txBody>
            </p:sp>
            <p:sp>
              <p:nvSpPr>
                <p:cNvPr id="8" name="Rectangle 7">
                  <a:extLst>
                    <a:ext uri="{FF2B5EF4-FFF2-40B4-BE49-F238E27FC236}">
                      <a16:creationId xmlns:a16="http://schemas.microsoft.com/office/drawing/2014/main"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ERCOT</a:t>
                  </a:r>
                </a:p>
              </p:txBody>
            </p:sp>
            <p:sp>
              <p:nvSpPr>
                <p:cNvPr id="9" name="Rectangle 8">
                  <a:extLst>
                    <a:ext uri="{FF2B5EF4-FFF2-40B4-BE49-F238E27FC236}">
                      <a16:creationId xmlns:a16="http://schemas.microsoft.com/office/drawing/2014/main"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TDSP</a:t>
                  </a:r>
                </a:p>
              </p:txBody>
            </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814_11</a:t>
                    </a:r>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3b</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814_04</a:t>
                    </a:r>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grpSp>
          </p:grpSp>
        </p:grpSp>
        <p:grpSp>
          <p:nvGrpSpPr>
            <p:cNvPr id="30" name="Group 29"/>
            <p:cNvGrpSpPr/>
            <p:nvPr/>
          </p:nvGrpSpPr>
          <p:grpSpPr>
            <a:xfrm>
              <a:off x="5239455" y="2401660"/>
              <a:ext cx="1978628" cy="523180"/>
              <a:chOff x="5326142" y="1185060"/>
              <a:chExt cx="2338134" cy="523180"/>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44489" y="1185060"/>
                <a:ext cx="23197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814_03 </a:t>
                </a:r>
                <a:r>
                  <a:rPr kumimoji="0" lang="en-US" sz="1800" i="0" u="none" strike="noStrike" kern="1200" cap="none" spc="0" normalizeH="0" baseline="0" noProof="0" dirty="0">
                    <a:ln>
                      <a:noFill/>
                    </a:ln>
                    <a:effectLst/>
                    <a:uLnTx/>
                    <a:uFillTx/>
                    <a:latin typeface="Arial" panose="020B0604020202020204"/>
                    <a:ea typeface="+mn-ea"/>
                    <a:cs typeface="+mn-cs"/>
                  </a:rPr>
                  <a:t>AQ or TS</a:t>
                </a:r>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grpSp>
      </p:grpSp>
      <p:sp>
        <p:nvSpPr>
          <p:cNvPr id="19" name="Rectangle 18" hidden="1"/>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1" name="Rectangle 50" hidden="1"/>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2" name="Rectangle 51" hidden="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6912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MIS Portal</a:t>
            </a:r>
          </a:p>
        </p:txBody>
      </p:sp>
      <p:sp>
        <p:nvSpPr>
          <p:cNvPr id="3" name="Date Placeholder 2"/>
          <p:cNvSpPr>
            <a:spLocks noGrp="1"/>
          </p:cNvSpPr>
          <p:nvPr>
            <p:ph type="dt" sz="half" idx="10"/>
          </p:nvPr>
        </p:nvSpPr>
        <p:spPr/>
        <p:txBody>
          <a:bodyPr/>
          <a:lstStyle/>
          <a:p>
            <a:fld id="{AA0F616F-6449-4F1E-8527-7B430831C79D}"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t>101</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t>102</a:t>
            </a:fld>
            <a:endParaRPr lang="en-US" dirty="0"/>
          </a:p>
        </p:txBody>
      </p:sp>
      <p:sp>
        <p:nvSpPr>
          <p:cNvPr id="6" name="Title 5"/>
          <p:cNvSpPr>
            <a:spLocks noGrp="1"/>
          </p:cNvSpPr>
          <p:nvPr>
            <p:ph type="title"/>
          </p:nvPr>
        </p:nvSpPr>
        <p:spPr/>
        <p:txBody>
          <a:bodyPr/>
          <a:lstStyle/>
          <a:p>
            <a:r>
              <a:rPr lang="en-US" b="1" dirty="0"/>
              <a:t>Market Information System </a:t>
            </a:r>
            <a:endParaRPr lang="en-US" b="1" dirty="0">
              <a:solidFill>
                <a:srgbClr val="FF0000"/>
              </a:solidFill>
            </a:endParaRPr>
          </a:p>
        </p:txBody>
      </p:sp>
      <p:grpSp>
        <p:nvGrpSpPr>
          <p:cNvPr id="8" name="Group 7">
            <a:extLst>
              <a:ext uri="{FF2B5EF4-FFF2-40B4-BE49-F238E27FC236}">
                <a16:creationId xmlns:a16="http://schemas.microsoft.com/office/drawing/2014/main" id="{ED91F333-9571-6DD2-6125-7DB52B9B3106}"/>
              </a:ext>
            </a:extLst>
          </p:cNvPr>
          <p:cNvGrpSpPr/>
          <p:nvPr/>
        </p:nvGrpSpPr>
        <p:grpSpPr>
          <a:xfrm>
            <a:off x="91440" y="1022683"/>
            <a:ext cx="8970264" cy="5173579"/>
            <a:chOff x="1179256" y="993525"/>
            <a:chExt cx="9833488" cy="5303520"/>
          </a:xfrm>
        </p:grpSpPr>
        <p:pic>
          <p:nvPicPr>
            <p:cNvPr id="2" name="Picture 1">
              <a:extLst>
                <a:ext uri="{FF2B5EF4-FFF2-40B4-BE49-F238E27FC236}">
                  <a16:creationId xmlns:a16="http://schemas.microsoft.com/office/drawing/2014/main" id="{C8804D90-8A2E-1E37-CFF1-B82926C7CC53}"/>
                </a:ext>
              </a:extLst>
            </p:cNvPr>
            <p:cNvPicPr>
              <a:picLocks noChangeAspect="1"/>
            </p:cNvPicPr>
            <p:nvPr/>
          </p:nvPicPr>
          <p:blipFill>
            <a:blip r:embed="rId4"/>
            <a:stretch>
              <a:fillRect/>
            </a:stretch>
          </p:blipFill>
          <p:spPr>
            <a:xfrm>
              <a:off x="1179256" y="993525"/>
              <a:ext cx="9833488" cy="5303520"/>
            </a:xfrm>
            <a:prstGeom prst="rect">
              <a:avLst/>
            </a:prstGeom>
          </p:spPr>
        </p:pic>
        <p:sp>
          <p:nvSpPr>
            <p:cNvPr id="7" name="Rectangle 6">
              <a:extLst>
                <a:ext uri="{FF2B5EF4-FFF2-40B4-BE49-F238E27FC236}">
                  <a16:creationId xmlns:a16="http://schemas.microsoft.com/office/drawing/2014/main" id="{69B8E86E-0C49-CBEF-921D-DC9AA7B4616D}"/>
                </a:ext>
              </a:extLst>
            </p:cNvPr>
            <p:cNvSpPr/>
            <p:nvPr/>
          </p:nvSpPr>
          <p:spPr>
            <a:xfrm>
              <a:off x="4494181" y="3064212"/>
              <a:ext cx="6126480" cy="7976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custDataLst>
      <p:tags r:id="rId1"/>
    </p:custDataLst>
    <p:extLst>
      <p:ext uri="{BB962C8B-B14F-4D97-AF65-F5344CB8AC3E}">
        <p14:creationId xmlns:p14="http://schemas.microsoft.com/office/powerpoint/2010/main" val="26322967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AE81E-9899-27DC-DBF7-1EC67D4339C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56643A7-1FA7-7870-1EBB-9D4007A1D894}"/>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4CE30622-52B2-11E1-8267-242280F94375}"/>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CA027384-F947-0E6D-888E-4F140A348A34}"/>
              </a:ext>
            </a:extLst>
          </p:cNvPr>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5" name="Title 4">
            <a:extLst>
              <a:ext uri="{FF2B5EF4-FFF2-40B4-BE49-F238E27FC236}">
                <a16:creationId xmlns:a16="http://schemas.microsoft.com/office/drawing/2014/main" id="{3CC3A723-FA5C-AA40-1001-33CD399B2AE3}"/>
              </a:ext>
            </a:extLst>
          </p:cNvPr>
          <p:cNvSpPr>
            <a:spLocks noGrp="1"/>
          </p:cNvSpPr>
          <p:nvPr>
            <p:ph type="title"/>
          </p:nvPr>
        </p:nvSpPr>
        <p:spPr/>
        <p:txBody>
          <a:bodyPr/>
          <a:lstStyle/>
          <a:p>
            <a:r>
              <a:rPr lang="en-US" b="1" dirty="0"/>
              <a:t>Find ESI ID </a:t>
            </a:r>
          </a:p>
        </p:txBody>
      </p:sp>
      <p:sp>
        <p:nvSpPr>
          <p:cNvPr id="7" name="TextBox 14">
            <a:extLst>
              <a:ext uri="{FF2B5EF4-FFF2-40B4-BE49-F238E27FC236}">
                <a16:creationId xmlns:a16="http://schemas.microsoft.com/office/drawing/2014/main" id="{27870A05-8496-DB6C-C81E-3F093005D087}"/>
              </a:ext>
            </a:extLst>
          </p:cNvPr>
          <p:cNvSpPr txBox="1"/>
          <p:nvPr/>
        </p:nvSpPr>
        <p:spPr>
          <a:xfrm>
            <a:off x="6294786" y="2548040"/>
            <a:ext cx="2655413" cy="1530449"/>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600" b="1" kern="0" dirty="0">
                <a:solidFill>
                  <a:schemeClr val="accent1">
                    <a:lumMod val="50000"/>
                  </a:schemeClr>
                </a:solidFill>
                <a:latin typeface="Myriad Pro"/>
                <a:ea typeface="Osaka" pitchFamily="1" charset="-128"/>
              </a:rPr>
              <a:t>Additional information is accessed via an ESI ID # </a:t>
            </a:r>
          </a:p>
          <a:p>
            <a:pPr algn="ctr" fontAlgn="base">
              <a:spcBef>
                <a:spcPct val="0"/>
              </a:spcBef>
              <a:spcAft>
                <a:spcPct val="0"/>
              </a:spcAft>
              <a:defRPr/>
            </a:pPr>
            <a:r>
              <a:rPr lang="en-US" sz="1600" b="1" kern="0" dirty="0">
                <a:solidFill>
                  <a:schemeClr val="accent1">
                    <a:lumMod val="50000"/>
                  </a:schemeClr>
                </a:solidFill>
                <a:latin typeface="Myriad Pro"/>
                <a:ea typeface="Osaka" pitchFamily="1" charset="-128"/>
              </a:rPr>
              <a:t>Or</a:t>
            </a:r>
          </a:p>
          <a:p>
            <a:pPr algn="ctr" fontAlgn="base">
              <a:spcBef>
                <a:spcPct val="0"/>
              </a:spcBef>
              <a:spcAft>
                <a:spcPct val="0"/>
              </a:spcAft>
              <a:defRPr/>
            </a:pPr>
            <a:r>
              <a:rPr lang="en-US" sz="1600" b="1" kern="0" dirty="0">
                <a:solidFill>
                  <a:schemeClr val="accent1">
                    <a:lumMod val="50000"/>
                  </a:schemeClr>
                </a:solidFill>
                <a:latin typeface="Myriad Pro"/>
                <a:ea typeface="Osaka" pitchFamily="1" charset="-128"/>
              </a:rPr>
              <a:t>An address can be used to find the ESI ID number serving that premise</a:t>
            </a:r>
          </a:p>
          <a:p>
            <a:pPr algn="ctr" fontAlgn="base">
              <a:spcBef>
                <a:spcPct val="0"/>
              </a:spcBef>
              <a:spcAft>
                <a:spcPct val="0"/>
              </a:spcAft>
              <a:defRPr/>
            </a:pPr>
            <a:endParaRPr lang="en-US" sz="1350" kern="0" dirty="0">
              <a:solidFill>
                <a:prstClr val="black"/>
              </a:solidFill>
              <a:latin typeface="Myriad Pro"/>
              <a:ea typeface="Osaka" pitchFamily="1" charset="-128"/>
            </a:endParaRPr>
          </a:p>
        </p:txBody>
      </p:sp>
      <p:sp>
        <p:nvSpPr>
          <p:cNvPr id="10" name="TextBox 9">
            <a:extLst>
              <a:ext uri="{FF2B5EF4-FFF2-40B4-BE49-F238E27FC236}">
                <a16:creationId xmlns:a16="http://schemas.microsoft.com/office/drawing/2014/main" id="{BF428EFE-6921-61F9-83FB-209786E60B4F}"/>
              </a:ext>
            </a:extLst>
          </p:cNvPr>
          <p:cNvSpPr txBox="1"/>
          <p:nvPr/>
        </p:nvSpPr>
        <p:spPr>
          <a:xfrm>
            <a:off x="6294786" y="4267545"/>
            <a:ext cx="2655413"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asterisk (*) serves as a wildcard for address search</a:t>
            </a:r>
          </a:p>
        </p:txBody>
      </p:sp>
      <p:cxnSp>
        <p:nvCxnSpPr>
          <p:cNvPr id="14" name="Straight Arrow Connector 13">
            <a:extLst>
              <a:ext uri="{FF2B5EF4-FFF2-40B4-BE49-F238E27FC236}">
                <a16:creationId xmlns:a16="http://schemas.microsoft.com/office/drawing/2014/main" id="{C68E5518-2275-5B6C-6C66-371BE5512A82}"/>
              </a:ext>
            </a:extLst>
          </p:cNvPr>
          <p:cNvCxnSpPr>
            <a:cxnSpLocks/>
          </p:cNvCxnSpPr>
          <p:nvPr/>
        </p:nvCxnSpPr>
        <p:spPr>
          <a:xfrm flipV="1">
            <a:off x="3804413" y="1912283"/>
            <a:ext cx="342" cy="2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6CDE6993-31D5-2E8E-BA89-D660EE9D9ACE}"/>
              </a:ext>
            </a:extLst>
          </p:cNvPr>
          <p:cNvPicPr>
            <a:picLocks noChangeAspect="1"/>
          </p:cNvPicPr>
          <p:nvPr/>
        </p:nvPicPr>
        <p:blipFill>
          <a:blip r:embed="rId4"/>
          <a:srcRect l="33750" t="13706" r="34176" b="3612"/>
          <a:stretch/>
        </p:blipFill>
        <p:spPr>
          <a:xfrm>
            <a:off x="396532" y="1143000"/>
            <a:ext cx="5423672" cy="4427751"/>
          </a:xfrm>
          <a:prstGeom prst="rect">
            <a:avLst/>
          </a:prstGeom>
        </p:spPr>
      </p:pic>
      <p:cxnSp>
        <p:nvCxnSpPr>
          <p:cNvPr id="8" name="Straight Arrow Connector 7">
            <a:extLst>
              <a:ext uri="{FF2B5EF4-FFF2-40B4-BE49-F238E27FC236}">
                <a16:creationId xmlns:a16="http://schemas.microsoft.com/office/drawing/2014/main" id="{364850C6-DF50-61C2-512B-A00D929AA06E}"/>
              </a:ext>
            </a:extLst>
          </p:cNvPr>
          <p:cNvCxnSpPr>
            <a:cxnSpLocks/>
          </p:cNvCxnSpPr>
          <p:nvPr/>
        </p:nvCxnSpPr>
        <p:spPr bwMode="auto">
          <a:xfrm flipH="1" flipV="1">
            <a:off x="3429000" y="1615548"/>
            <a:ext cx="2865786" cy="992876"/>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4E8BA2C7-A61A-DF22-22DE-FD9FEBDEB9CC}"/>
              </a:ext>
            </a:extLst>
          </p:cNvPr>
          <p:cNvCxnSpPr>
            <a:cxnSpLocks/>
          </p:cNvCxnSpPr>
          <p:nvPr/>
        </p:nvCxnSpPr>
        <p:spPr bwMode="auto">
          <a:xfrm flipH="1">
            <a:off x="3641582" y="4004733"/>
            <a:ext cx="2653204" cy="533316"/>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560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940C80-7E77-8721-90DB-36E51E955F3D}"/>
              </a:ext>
            </a:extLst>
          </p:cNvPr>
          <p:cNvPicPr>
            <a:picLocks/>
          </p:cNvPicPr>
          <p:nvPr/>
        </p:nvPicPr>
        <p:blipFill>
          <a:blip r:embed="rId4"/>
          <a:srcRect t="10737" r="1085" b="65512"/>
          <a:stretch/>
        </p:blipFill>
        <p:spPr>
          <a:xfrm>
            <a:off x="0" y="2512273"/>
            <a:ext cx="9033488" cy="1371600"/>
          </a:xfrm>
          <a:prstGeom prst="rect">
            <a:avLst/>
          </a:prstGeom>
        </p:spPr>
      </p:pic>
      <p:sp>
        <p:nvSpPr>
          <p:cNvPr id="3" name="Title 2"/>
          <p:cNvSpPr>
            <a:spLocks noGrp="1"/>
          </p:cNvSpPr>
          <p:nvPr>
            <p:ph type="title"/>
          </p:nvPr>
        </p:nvSpPr>
        <p:spPr/>
        <p:txBody>
          <a:bodyPr>
            <a:normAutofit/>
          </a:bodyPr>
          <a:lstStyle/>
          <a:p>
            <a:r>
              <a:rPr lang="en-US" b="1" dirty="0"/>
              <a:t>Find ESI ID</a:t>
            </a:r>
            <a:endParaRPr lang="en-US" b="1" dirty="0">
              <a:solidFill>
                <a:srgbClr val="FF0000"/>
              </a:solidFill>
            </a:endParaRPr>
          </a:p>
        </p:txBody>
      </p:sp>
      <p:sp>
        <p:nvSpPr>
          <p:cNvPr id="2" name="Date Placeholder 1"/>
          <p:cNvSpPr>
            <a:spLocks noGrp="1"/>
          </p:cNvSpPr>
          <p:nvPr>
            <p:ph type="dt" sz="half" idx="10"/>
          </p:nvPr>
        </p:nvSpPr>
        <p:spPr/>
        <p:txBody>
          <a:bodyPr/>
          <a:lstStyle/>
          <a:p>
            <a:fld id="{DC301584-79CD-47E8-9BFD-1824893A3C82}"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9" name="Rounded Rectangular Callout 8"/>
          <p:cNvSpPr/>
          <p:nvPr/>
        </p:nvSpPr>
        <p:spPr>
          <a:xfrm>
            <a:off x="1314450" y="1258064"/>
            <a:ext cx="1450189" cy="1115237"/>
          </a:xfrm>
          <a:prstGeom prst="wedgeRoundRectCallout">
            <a:avLst>
              <a:gd name="adj1" fmla="val -45347"/>
              <a:gd name="adj2" fmla="val 123623"/>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chemeClr val="accent1">
                    <a:lumMod val="50000"/>
                  </a:schemeClr>
                </a:solidFill>
              </a:rPr>
              <a:t>STATUS</a:t>
            </a:r>
          </a:p>
          <a:p>
            <a:pPr algn="ctr"/>
            <a:r>
              <a:rPr lang="en-US" sz="1200" b="1" dirty="0">
                <a:solidFill>
                  <a:schemeClr val="accent1">
                    <a:lumMod val="50000"/>
                  </a:schemeClr>
                </a:solidFill>
              </a:rPr>
              <a:t>A </a:t>
            </a:r>
            <a:r>
              <a:rPr lang="en-US" sz="1200" dirty="0">
                <a:solidFill>
                  <a:schemeClr val="accent1">
                    <a:lumMod val="50000"/>
                  </a:schemeClr>
                </a:solidFill>
              </a:rPr>
              <a:t>– Active</a:t>
            </a:r>
          </a:p>
          <a:p>
            <a:pPr algn="ctr"/>
            <a:r>
              <a:rPr lang="en-US" sz="1200" b="1" dirty="0">
                <a:solidFill>
                  <a:schemeClr val="accent1">
                    <a:lumMod val="50000"/>
                  </a:schemeClr>
                </a:solidFill>
              </a:rPr>
              <a:t>D</a:t>
            </a:r>
            <a:r>
              <a:rPr lang="en-US" sz="1200" dirty="0">
                <a:solidFill>
                  <a:schemeClr val="accent1">
                    <a:lumMod val="50000"/>
                  </a:schemeClr>
                </a:solidFill>
              </a:rPr>
              <a:t> – Deenergized</a:t>
            </a:r>
          </a:p>
          <a:p>
            <a:pPr algn="ctr"/>
            <a:r>
              <a:rPr lang="en-US" sz="1200" b="1" dirty="0">
                <a:solidFill>
                  <a:schemeClr val="accent1">
                    <a:lumMod val="50000"/>
                  </a:schemeClr>
                </a:solidFill>
              </a:rPr>
              <a:t>I</a:t>
            </a:r>
            <a:r>
              <a:rPr lang="en-US" sz="1200" dirty="0">
                <a:solidFill>
                  <a:schemeClr val="accent1">
                    <a:lumMod val="50000"/>
                  </a:schemeClr>
                </a:solidFill>
              </a:rPr>
              <a:t> - Inactive</a:t>
            </a:r>
          </a:p>
        </p:txBody>
      </p:sp>
      <p:sp>
        <p:nvSpPr>
          <p:cNvPr id="14" name="Rounded Rectangular Callout 13"/>
          <p:cNvSpPr/>
          <p:nvPr/>
        </p:nvSpPr>
        <p:spPr>
          <a:xfrm>
            <a:off x="1219532" y="4309410"/>
            <a:ext cx="1203014" cy="1478436"/>
          </a:xfrm>
          <a:prstGeom prst="wedgeRoundRectCallout">
            <a:avLst>
              <a:gd name="adj1" fmla="val 158578"/>
              <a:gd name="adj2" fmla="val -116301"/>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accent1">
                    <a:lumMod val="50000"/>
                  </a:schemeClr>
                </a:solidFill>
              </a:rPr>
              <a:t>CSA</a:t>
            </a:r>
          </a:p>
          <a:p>
            <a:pPr algn="ctr"/>
            <a:r>
              <a:rPr lang="en-US" sz="1200" dirty="0">
                <a:solidFill>
                  <a:schemeClr val="accent1">
                    <a:lumMod val="50000"/>
                  </a:schemeClr>
                </a:solidFill>
              </a:rPr>
              <a:t>Does this ESI ID have a Continuous Service Agreement?</a:t>
            </a:r>
          </a:p>
        </p:txBody>
      </p:sp>
      <p:sp>
        <p:nvSpPr>
          <p:cNvPr id="17" name="Rounded Rectangular Callout 16"/>
          <p:cNvSpPr/>
          <p:nvPr/>
        </p:nvSpPr>
        <p:spPr>
          <a:xfrm>
            <a:off x="3751608" y="1258064"/>
            <a:ext cx="1599327" cy="828672"/>
          </a:xfrm>
          <a:prstGeom prst="wedgeRoundRectCallout">
            <a:avLst>
              <a:gd name="adj1" fmla="val -30656"/>
              <a:gd name="adj2" fmla="val 17818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accent1">
                    <a:lumMod val="50000"/>
                  </a:schemeClr>
                </a:solidFill>
              </a:rPr>
              <a:t>REP of Record </a:t>
            </a:r>
          </a:p>
          <a:p>
            <a:pPr algn="ctr"/>
            <a:r>
              <a:rPr lang="en-US" sz="1200" dirty="0">
                <a:solidFill>
                  <a:schemeClr val="accent1">
                    <a:lumMod val="50000"/>
                  </a:schemeClr>
                </a:solidFill>
              </a:rPr>
              <a:t>Is the viewer the ROR?</a:t>
            </a:r>
          </a:p>
        </p:txBody>
      </p:sp>
      <p:sp>
        <p:nvSpPr>
          <p:cNvPr id="18" name="Rounded Rectangular Callout 17"/>
          <p:cNvSpPr/>
          <p:nvPr/>
        </p:nvSpPr>
        <p:spPr>
          <a:xfrm>
            <a:off x="5929308" y="1401849"/>
            <a:ext cx="1900242" cy="1127759"/>
          </a:xfrm>
          <a:prstGeom prst="wedgeRoundRectCallout">
            <a:avLst>
              <a:gd name="adj1" fmla="val -97479"/>
              <a:gd name="adj2" fmla="val 1261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accent1">
                    <a:lumMod val="50000"/>
                  </a:schemeClr>
                </a:solidFill>
              </a:rPr>
              <a:t>Premise Type</a:t>
            </a:r>
          </a:p>
          <a:p>
            <a:pPr algn="ctr"/>
            <a:r>
              <a:rPr lang="en-US" sz="1200" b="1" dirty="0">
                <a:solidFill>
                  <a:schemeClr val="accent1">
                    <a:lumMod val="50000"/>
                  </a:schemeClr>
                </a:solidFill>
              </a:rPr>
              <a:t>RES – </a:t>
            </a:r>
            <a:r>
              <a:rPr lang="en-US" sz="1200" dirty="0">
                <a:solidFill>
                  <a:schemeClr val="accent1">
                    <a:lumMod val="50000"/>
                  </a:schemeClr>
                </a:solidFill>
              </a:rPr>
              <a:t>Residential</a:t>
            </a:r>
          </a:p>
          <a:p>
            <a:pPr algn="ctr"/>
            <a:r>
              <a:rPr lang="en-US" sz="1200" b="1" dirty="0">
                <a:solidFill>
                  <a:schemeClr val="accent1">
                    <a:lumMod val="50000"/>
                  </a:schemeClr>
                </a:solidFill>
              </a:rPr>
              <a:t>SMA – </a:t>
            </a:r>
            <a:r>
              <a:rPr lang="en-US" sz="1200" dirty="0">
                <a:solidFill>
                  <a:schemeClr val="accent1">
                    <a:lumMod val="50000"/>
                  </a:schemeClr>
                </a:solidFill>
              </a:rPr>
              <a:t>Small Non-Res</a:t>
            </a:r>
          </a:p>
          <a:p>
            <a:pPr algn="ctr"/>
            <a:r>
              <a:rPr lang="en-US" sz="1200" b="1" dirty="0">
                <a:solidFill>
                  <a:schemeClr val="accent1">
                    <a:lumMod val="50000"/>
                  </a:schemeClr>
                </a:solidFill>
              </a:rPr>
              <a:t>LAR – </a:t>
            </a:r>
            <a:r>
              <a:rPr lang="en-US" sz="1200" dirty="0">
                <a:solidFill>
                  <a:schemeClr val="accent1">
                    <a:lumMod val="50000"/>
                  </a:schemeClr>
                </a:solidFill>
              </a:rPr>
              <a:t>Large Non-Res</a:t>
            </a:r>
          </a:p>
        </p:txBody>
      </p:sp>
      <p:sp>
        <p:nvSpPr>
          <p:cNvPr id="19" name="Rounded Rectangular Callout 18"/>
          <p:cNvSpPr/>
          <p:nvPr/>
        </p:nvSpPr>
        <p:spPr>
          <a:xfrm>
            <a:off x="3595015" y="4552690"/>
            <a:ext cx="1953970" cy="1478436"/>
          </a:xfrm>
          <a:prstGeom prst="wedgeRoundRectCallout">
            <a:avLst>
              <a:gd name="adj1" fmla="val 3408"/>
              <a:gd name="adj2" fmla="val -13512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accent1">
                    <a:lumMod val="50000"/>
                  </a:schemeClr>
                </a:solidFill>
              </a:rPr>
              <a:t>Open Svc Ord</a:t>
            </a:r>
          </a:p>
          <a:p>
            <a:pPr algn="ctr"/>
            <a:r>
              <a:rPr lang="en-US" sz="1200" dirty="0">
                <a:solidFill>
                  <a:schemeClr val="accent1">
                    <a:lumMod val="50000"/>
                  </a:schemeClr>
                </a:solidFill>
              </a:rPr>
              <a:t>Are there any current ‘open’ transactions on this ESI ID such as a pending MVO, MVI, etc?</a:t>
            </a:r>
          </a:p>
        </p:txBody>
      </p:sp>
      <p:sp>
        <p:nvSpPr>
          <p:cNvPr id="16" name="Rounded Rectangular Callout 15"/>
          <p:cNvSpPr/>
          <p:nvPr/>
        </p:nvSpPr>
        <p:spPr>
          <a:xfrm>
            <a:off x="5929307" y="4197624"/>
            <a:ext cx="2359559" cy="1593345"/>
          </a:xfrm>
          <a:prstGeom prst="wedgeRoundRectCallout">
            <a:avLst>
              <a:gd name="adj1" fmla="val -63373"/>
              <a:gd name="adj2" fmla="val -10574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accent1">
                    <a:lumMod val="50000"/>
                  </a:schemeClr>
                </a:solidFill>
              </a:rPr>
              <a:t>POLR Customer Class</a:t>
            </a:r>
          </a:p>
          <a:p>
            <a:pPr algn="ctr"/>
            <a:r>
              <a:rPr lang="en-US" sz="1200" dirty="0">
                <a:solidFill>
                  <a:schemeClr val="accent1">
                    <a:lumMod val="50000"/>
                  </a:schemeClr>
                </a:solidFill>
              </a:rPr>
              <a:t>Calculated ERCOT POLR customer classes:</a:t>
            </a:r>
            <a:endParaRPr lang="en-US" sz="1200" b="1" dirty="0">
              <a:solidFill>
                <a:schemeClr val="accent1">
                  <a:lumMod val="50000"/>
                </a:schemeClr>
              </a:solidFill>
            </a:endParaRPr>
          </a:p>
          <a:p>
            <a:pPr algn="ctr"/>
            <a:r>
              <a:rPr lang="en-US" sz="1200" b="1" dirty="0">
                <a:solidFill>
                  <a:schemeClr val="accent1">
                    <a:lumMod val="50000"/>
                  </a:schemeClr>
                </a:solidFill>
              </a:rPr>
              <a:t>RES – </a:t>
            </a:r>
            <a:r>
              <a:rPr lang="en-US" sz="1200" dirty="0">
                <a:solidFill>
                  <a:schemeClr val="accent1">
                    <a:lumMod val="50000"/>
                  </a:schemeClr>
                </a:solidFill>
              </a:rPr>
              <a:t>Residential</a:t>
            </a:r>
          </a:p>
          <a:p>
            <a:pPr algn="ctr"/>
            <a:r>
              <a:rPr lang="en-US" sz="1200" b="1" dirty="0">
                <a:solidFill>
                  <a:schemeClr val="accent1">
                    <a:lumMod val="50000"/>
                  </a:schemeClr>
                </a:solidFill>
              </a:rPr>
              <a:t>SMA</a:t>
            </a:r>
            <a:r>
              <a:rPr lang="en-US" sz="1200" dirty="0">
                <a:solidFill>
                  <a:schemeClr val="accent1">
                    <a:lumMod val="50000"/>
                  </a:schemeClr>
                </a:solidFill>
              </a:rPr>
              <a:t> – Small Non-Res</a:t>
            </a:r>
          </a:p>
          <a:p>
            <a:pPr algn="ctr"/>
            <a:r>
              <a:rPr lang="en-US" sz="1200" b="1" dirty="0">
                <a:solidFill>
                  <a:schemeClr val="accent1">
                    <a:lumMod val="50000"/>
                  </a:schemeClr>
                </a:solidFill>
              </a:rPr>
              <a:t>MED</a:t>
            </a:r>
            <a:r>
              <a:rPr lang="en-US" sz="1200" dirty="0">
                <a:solidFill>
                  <a:schemeClr val="accent1">
                    <a:lumMod val="50000"/>
                  </a:schemeClr>
                </a:solidFill>
              </a:rPr>
              <a:t> – Medium Non-Res</a:t>
            </a:r>
          </a:p>
          <a:p>
            <a:pPr algn="ctr"/>
            <a:r>
              <a:rPr lang="en-US" sz="1200" b="1" dirty="0">
                <a:solidFill>
                  <a:schemeClr val="accent1">
                    <a:lumMod val="50000"/>
                  </a:schemeClr>
                </a:solidFill>
              </a:rPr>
              <a:t>LAR</a:t>
            </a:r>
            <a:r>
              <a:rPr lang="en-US" sz="1200" dirty="0">
                <a:solidFill>
                  <a:schemeClr val="accent1">
                    <a:lumMod val="50000"/>
                  </a:schemeClr>
                </a:solidFill>
              </a:rPr>
              <a:t> – Large Non-Res</a:t>
            </a:r>
          </a:p>
        </p:txBody>
      </p:sp>
      <p:sp>
        <p:nvSpPr>
          <p:cNvPr id="4" name="Rectangle 3">
            <a:extLst>
              <a:ext uri="{FF2B5EF4-FFF2-40B4-BE49-F238E27FC236}">
                <a16:creationId xmlns:a16="http://schemas.microsoft.com/office/drawing/2014/main" id="{CF68A42A-9D3F-E90C-2170-E2D8AC9AA73F}"/>
              </a:ext>
            </a:extLst>
          </p:cNvPr>
          <p:cNvSpPr/>
          <p:nvPr/>
        </p:nvSpPr>
        <p:spPr>
          <a:xfrm>
            <a:off x="3140364" y="3027236"/>
            <a:ext cx="323273" cy="40176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6318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DC7C2A-5AFB-E3FE-507C-E44C8149EE4B}"/>
              </a:ext>
            </a:extLst>
          </p:cNvPr>
          <p:cNvPicPr>
            <a:picLocks noChangeAspect="1"/>
          </p:cNvPicPr>
          <p:nvPr/>
        </p:nvPicPr>
        <p:blipFill>
          <a:blip r:embed="rId4"/>
          <a:srcRect r="1212"/>
          <a:stretch/>
        </p:blipFill>
        <p:spPr>
          <a:xfrm>
            <a:off x="19050" y="992062"/>
            <a:ext cx="9033164" cy="3472543"/>
          </a:xfrm>
          <a:prstGeom prst="rect">
            <a:avLst/>
          </a:prstGeom>
        </p:spPr>
      </p:pic>
      <p:sp>
        <p:nvSpPr>
          <p:cNvPr id="2" name="Date Placeholder 1">
            <a:extLst>
              <a:ext uri="{FF2B5EF4-FFF2-40B4-BE49-F238E27FC236}">
                <a16:creationId xmlns:a16="http://schemas.microsoft.com/office/drawing/2014/main" id="{46969362-8C99-4ECB-963F-A547966FBA65}"/>
              </a:ext>
            </a:extLst>
          </p:cNvPr>
          <p:cNvSpPr>
            <a:spLocks noGrp="1"/>
          </p:cNvSpPr>
          <p:nvPr>
            <p:ph type="dt" sz="half" idx="10"/>
          </p:nvPr>
        </p:nvSpPr>
        <p:spPr/>
        <p:txBody>
          <a:bodyPr/>
          <a:lstStyle/>
          <a:p>
            <a:fld id="{AA399872-99D9-4F8A-8C6B-6480CFFE8DF9}" type="datetime1">
              <a:rPr lang="en-US" smtClean="0"/>
              <a:t>9/24/2025</a:t>
            </a:fld>
            <a:endParaRPr lang="en-US" dirty="0"/>
          </a:p>
        </p:txBody>
      </p:sp>
      <p:sp>
        <p:nvSpPr>
          <p:cNvPr id="3" name="Footer Placeholder 2">
            <a:extLst>
              <a:ext uri="{FF2B5EF4-FFF2-40B4-BE49-F238E27FC236}">
                <a16:creationId xmlns:a16="http://schemas.microsoft.com/office/drawing/2014/main" id="{90D86823-30F7-4171-8731-78E8D6501E9A}"/>
              </a:ext>
            </a:extLst>
          </p:cNvPr>
          <p:cNvSpPr>
            <a:spLocks noGrp="1"/>
          </p:cNvSpPr>
          <p:nvPr>
            <p:ph type="ftr" sz="quarter" idx="11"/>
          </p:nvPr>
        </p:nvSpPr>
        <p:spPr/>
        <p:txBody>
          <a:bodyPr/>
          <a:lstStyle/>
          <a:p>
            <a:r>
              <a:rPr lang="en-US" dirty="0"/>
              <a:t>TX SET</a:t>
            </a:r>
          </a:p>
        </p:txBody>
      </p:sp>
      <p:sp>
        <p:nvSpPr>
          <p:cNvPr id="4" name="Title 3">
            <a:extLst>
              <a:ext uri="{FF2B5EF4-FFF2-40B4-BE49-F238E27FC236}">
                <a16:creationId xmlns:a16="http://schemas.microsoft.com/office/drawing/2014/main" id="{53AF7A11-A55B-4D11-B0BF-62C358FF0733}"/>
              </a:ext>
            </a:extLst>
          </p:cNvPr>
          <p:cNvSpPr>
            <a:spLocks noGrp="1"/>
          </p:cNvSpPr>
          <p:nvPr>
            <p:ph type="title"/>
          </p:nvPr>
        </p:nvSpPr>
        <p:spPr/>
        <p:txBody>
          <a:bodyPr>
            <a:normAutofit/>
          </a:bodyPr>
          <a:lstStyle/>
          <a:p>
            <a:r>
              <a:rPr lang="en-US" b="1" dirty="0"/>
              <a:t>Find ESI ID – Additional information</a:t>
            </a:r>
          </a:p>
        </p:txBody>
      </p:sp>
      <p:pic>
        <p:nvPicPr>
          <p:cNvPr id="8" name="Picture 7">
            <a:extLst>
              <a:ext uri="{FF2B5EF4-FFF2-40B4-BE49-F238E27FC236}">
                <a16:creationId xmlns:a16="http://schemas.microsoft.com/office/drawing/2014/main" id="{C2E386E9-8325-4DE1-8498-A06FEA72AB27}"/>
              </a:ext>
            </a:extLst>
          </p:cNvPr>
          <p:cNvPicPr>
            <a:picLocks noChangeAspect="1"/>
          </p:cNvPicPr>
          <p:nvPr/>
        </p:nvPicPr>
        <p:blipFill>
          <a:blip r:embed="rId5"/>
          <a:stretch>
            <a:fillRect/>
          </a:stretch>
        </p:blipFill>
        <p:spPr>
          <a:xfrm rot="20981994">
            <a:off x="5238576" y="1212270"/>
            <a:ext cx="2510350" cy="523778"/>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105</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431" y="4233333"/>
            <a:ext cx="3617103" cy="20385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740" y="4233333"/>
            <a:ext cx="3667384" cy="2038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464743-C637-9EC9-94BC-FFFA0FC4C66E}"/>
              </a:ext>
            </a:extLst>
          </p:cNvPr>
          <p:cNvSpPr/>
          <p:nvPr/>
        </p:nvSpPr>
        <p:spPr>
          <a:xfrm>
            <a:off x="2881745" y="3648364"/>
            <a:ext cx="1690255" cy="39709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85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7A1F-8D1D-BD9C-3CF0-0473F246F78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F27AB46-5329-B995-EAA2-DCBB604DF273}"/>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F0883B88-4A4A-E8A0-F311-F6637E0CEA26}"/>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6F1D3AE2-675B-66E1-CF59-511B4593D47B}"/>
              </a:ext>
            </a:extLst>
          </p:cNvPr>
          <p:cNvSpPr>
            <a:spLocks noGrp="1"/>
          </p:cNvSpPr>
          <p:nvPr>
            <p:ph type="sldNum" sz="quarter" idx="12"/>
          </p:nvPr>
        </p:nvSpPr>
        <p:spPr/>
        <p:txBody>
          <a:bodyPr/>
          <a:lstStyle/>
          <a:p>
            <a:fld id="{D57F1E4F-1CFF-5643-939E-02111984F565}" type="slidenum">
              <a:rPr lang="en-US" smtClean="0"/>
              <a:pPr/>
              <a:t>106</a:t>
            </a:fld>
            <a:endParaRPr lang="en-US" dirty="0"/>
          </a:p>
        </p:txBody>
      </p:sp>
      <p:sp>
        <p:nvSpPr>
          <p:cNvPr id="5" name="Title 4">
            <a:extLst>
              <a:ext uri="{FF2B5EF4-FFF2-40B4-BE49-F238E27FC236}">
                <a16:creationId xmlns:a16="http://schemas.microsoft.com/office/drawing/2014/main" id="{98DEEAE5-45B9-772A-B34E-5A4E317E35C4}"/>
              </a:ext>
            </a:extLst>
          </p:cNvPr>
          <p:cNvSpPr>
            <a:spLocks noGrp="1"/>
          </p:cNvSpPr>
          <p:nvPr>
            <p:ph type="title"/>
          </p:nvPr>
        </p:nvSpPr>
        <p:spPr/>
        <p:txBody>
          <a:bodyPr/>
          <a:lstStyle/>
          <a:p>
            <a:r>
              <a:rPr lang="en-US" b="1" dirty="0"/>
              <a:t>Find Transactions</a:t>
            </a:r>
          </a:p>
        </p:txBody>
      </p:sp>
      <p:pic>
        <p:nvPicPr>
          <p:cNvPr id="9" name="Picture 8">
            <a:extLst>
              <a:ext uri="{FF2B5EF4-FFF2-40B4-BE49-F238E27FC236}">
                <a16:creationId xmlns:a16="http://schemas.microsoft.com/office/drawing/2014/main" id="{7655D6A2-0475-45DD-A080-EA1A8937C583}"/>
              </a:ext>
            </a:extLst>
          </p:cNvPr>
          <p:cNvPicPr>
            <a:picLocks noChangeAspect="1"/>
          </p:cNvPicPr>
          <p:nvPr/>
        </p:nvPicPr>
        <p:blipFill>
          <a:blip r:embed="rId4"/>
          <a:srcRect l="33125" t="13964" r="34655" b="24394"/>
          <a:stretch/>
        </p:blipFill>
        <p:spPr>
          <a:xfrm>
            <a:off x="373299" y="1020683"/>
            <a:ext cx="4424804" cy="5261583"/>
          </a:xfrm>
          <a:prstGeom prst="rect">
            <a:avLst/>
          </a:prstGeom>
        </p:spPr>
      </p:pic>
      <p:grpSp>
        <p:nvGrpSpPr>
          <p:cNvPr id="14" name="Group 13">
            <a:extLst>
              <a:ext uri="{FF2B5EF4-FFF2-40B4-BE49-F238E27FC236}">
                <a16:creationId xmlns:a16="http://schemas.microsoft.com/office/drawing/2014/main" id="{00DD97A4-8C58-E050-11DD-C14EEC45CA8F}"/>
              </a:ext>
            </a:extLst>
          </p:cNvPr>
          <p:cNvGrpSpPr/>
          <p:nvPr/>
        </p:nvGrpSpPr>
        <p:grpSpPr>
          <a:xfrm>
            <a:off x="4798103" y="1017630"/>
            <a:ext cx="4134230" cy="1943124"/>
            <a:chOff x="6397470" y="736721"/>
            <a:chExt cx="4426260" cy="2067716"/>
          </a:xfrm>
        </p:grpSpPr>
        <p:pic>
          <p:nvPicPr>
            <p:cNvPr id="11" name="Picture 10">
              <a:extLst>
                <a:ext uri="{FF2B5EF4-FFF2-40B4-BE49-F238E27FC236}">
                  <a16:creationId xmlns:a16="http://schemas.microsoft.com/office/drawing/2014/main" id="{7572E2B1-94A6-C322-6525-9E14E5E9FA3E}"/>
                </a:ext>
              </a:extLst>
            </p:cNvPr>
            <p:cNvPicPr>
              <a:picLocks noChangeAspect="1"/>
            </p:cNvPicPr>
            <p:nvPr/>
          </p:nvPicPr>
          <p:blipFill>
            <a:blip r:embed="rId5"/>
            <a:srcRect l="33125" t="13964" r="34734" b="58535"/>
            <a:stretch/>
          </p:blipFill>
          <p:spPr>
            <a:xfrm>
              <a:off x="6397470" y="736721"/>
              <a:ext cx="4426260" cy="2035666"/>
            </a:xfrm>
            <a:prstGeom prst="rect">
              <a:avLst/>
            </a:prstGeom>
          </p:spPr>
        </p:pic>
        <p:sp>
          <p:nvSpPr>
            <p:cNvPr id="13" name="Oval 12">
              <a:extLst>
                <a:ext uri="{FF2B5EF4-FFF2-40B4-BE49-F238E27FC236}">
                  <a16:creationId xmlns:a16="http://schemas.microsoft.com/office/drawing/2014/main" id="{7711BC5B-10BF-B538-C59E-C9D42EE8E283}"/>
                </a:ext>
              </a:extLst>
            </p:cNvPr>
            <p:cNvSpPr/>
            <p:nvPr/>
          </p:nvSpPr>
          <p:spPr>
            <a:xfrm>
              <a:off x="8326877" y="1459045"/>
              <a:ext cx="1420239" cy="13453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Rounded Rectangular Callout 11">
            <a:extLst>
              <a:ext uri="{FF2B5EF4-FFF2-40B4-BE49-F238E27FC236}">
                <a16:creationId xmlns:a16="http://schemas.microsoft.com/office/drawing/2014/main" id="{08BB3808-A6D7-0908-BFBC-35E96D0B5B7D}"/>
              </a:ext>
            </a:extLst>
          </p:cNvPr>
          <p:cNvSpPr/>
          <p:nvPr/>
        </p:nvSpPr>
        <p:spPr>
          <a:xfrm>
            <a:off x="6113296" y="3367580"/>
            <a:ext cx="2895237" cy="1943124"/>
          </a:xfrm>
          <a:prstGeom prst="wedgeRoundRectCallout">
            <a:avLst>
              <a:gd name="adj1" fmla="val -198760"/>
              <a:gd name="adj2" fmla="val -107511"/>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1600" kern="0" dirty="0">
                <a:solidFill>
                  <a:schemeClr val="tx1"/>
                </a:solidFill>
                <a:latin typeface="Myriad Pro"/>
                <a:ea typeface="Osaka" pitchFamily="1" charset="-128"/>
              </a:rPr>
              <a:t>View Transactions from</a:t>
            </a:r>
            <a:r>
              <a:rPr lang="en-US" sz="1600" b="1" kern="0" dirty="0">
                <a:solidFill>
                  <a:schemeClr val="tx1"/>
                </a:solidFill>
                <a:latin typeface="Myriad Pro"/>
                <a:ea typeface="Osaka" pitchFamily="1" charset="-128"/>
              </a:rPr>
              <a:t> Find ESI</a:t>
            </a:r>
            <a:r>
              <a:rPr lang="en-US" sz="1600" kern="0" dirty="0">
                <a:solidFill>
                  <a:schemeClr val="tx1"/>
                </a:solidFill>
                <a:latin typeface="Myriad Pro"/>
                <a:ea typeface="Osaka" pitchFamily="1" charset="-128"/>
              </a:rPr>
              <a:t> will always only return the most recent and there is not a way other than </a:t>
            </a:r>
            <a:r>
              <a:rPr lang="en-US" sz="1600" b="1" kern="0" dirty="0">
                <a:solidFill>
                  <a:schemeClr val="tx1"/>
                </a:solidFill>
                <a:latin typeface="Myriad Pro"/>
                <a:ea typeface="Osaka" pitchFamily="1" charset="-128"/>
              </a:rPr>
              <a:t>Find Transactions </a:t>
            </a:r>
            <a:r>
              <a:rPr lang="en-US" sz="1600" kern="0" dirty="0">
                <a:solidFill>
                  <a:schemeClr val="tx1"/>
                </a:solidFill>
                <a:latin typeface="Myriad Pro"/>
                <a:ea typeface="Osaka" pitchFamily="1" charset="-128"/>
              </a:rPr>
              <a:t>to view more. </a:t>
            </a:r>
          </a:p>
        </p:txBody>
      </p:sp>
      <p:sp>
        <p:nvSpPr>
          <p:cNvPr id="12" name="Rounded Rectangular Callout 11">
            <a:extLst>
              <a:ext uri="{FF2B5EF4-FFF2-40B4-BE49-F238E27FC236}">
                <a16:creationId xmlns:a16="http://schemas.microsoft.com/office/drawing/2014/main" id="{2CE62A29-583D-BE67-DBAC-48CDEF399F7E}"/>
              </a:ext>
            </a:extLst>
          </p:cNvPr>
          <p:cNvSpPr/>
          <p:nvPr/>
        </p:nvSpPr>
        <p:spPr>
          <a:xfrm>
            <a:off x="6113296" y="3367580"/>
            <a:ext cx="2895237" cy="1943124"/>
          </a:xfrm>
          <a:prstGeom prst="wedgeRoundRectCallout">
            <a:avLst>
              <a:gd name="adj1" fmla="val -198760"/>
              <a:gd name="adj2" fmla="val -107511"/>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1350" b="1"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sz="1350" b="1"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sz="1350" b="1" kern="0" dirty="0">
                <a:solidFill>
                  <a:schemeClr val="accent1">
                    <a:lumMod val="50000"/>
                  </a:schemeClr>
                </a:solidFill>
                <a:latin typeface="Myriad Pro"/>
                <a:ea typeface="Osaka" pitchFamily="1" charset="-128"/>
              </a:rPr>
              <a:t> Default will be only the last seven months of activity and maximum of 5 years</a:t>
            </a:r>
            <a:r>
              <a:rPr lang="en-US" sz="1350" kern="0" dirty="0">
                <a:solidFill>
                  <a:schemeClr val="accent1">
                    <a:lumMod val="50000"/>
                  </a:schemeClr>
                </a:solidFill>
                <a:latin typeface="Myriad Pro"/>
                <a:ea typeface="Osaka" pitchFamily="1" charset="-128"/>
              </a:rPr>
              <a:t>.</a:t>
            </a:r>
          </a:p>
        </p:txBody>
      </p:sp>
    </p:spTree>
    <p:custDataLst>
      <p:tags r:id="rId1"/>
    </p:custDataLst>
    <p:extLst>
      <p:ext uri="{BB962C8B-B14F-4D97-AF65-F5344CB8AC3E}">
        <p14:creationId xmlns:p14="http://schemas.microsoft.com/office/powerpoint/2010/main" val="3360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D6B80-3E97-84A4-D4EA-E1DFE18818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CDC60E-0BB6-0E86-A2A2-B8E604A94E51}"/>
              </a:ext>
            </a:extLst>
          </p:cNvPr>
          <p:cNvSpPr>
            <a:spLocks noGrp="1"/>
          </p:cNvSpPr>
          <p:nvPr>
            <p:ph type="title"/>
          </p:nvPr>
        </p:nvSpPr>
        <p:spPr/>
        <p:txBody>
          <a:bodyPr>
            <a:normAutofit/>
          </a:bodyPr>
          <a:lstStyle/>
          <a:p>
            <a:r>
              <a:rPr lang="en-US" b="1" dirty="0"/>
              <a:t>Find Transactions – MVI w/ permit required</a:t>
            </a:r>
            <a:r>
              <a:rPr lang="en-US" b="1" dirty="0">
                <a:solidFill>
                  <a:srgbClr val="FF0000"/>
                </a:solidFill>
              </a:rPr>
              <a:t> </a:t>
            </a:r>
          </a:p>
        </p:txBody>
      </p:sp>
      <p:sp>
        <p:nvSpPr>
          <p:cNvPr id="9" name="Date Placeholder 8">
            <a:extLst>
              <a:ext uri="{FF2B5EF4-FFF2-40B4-BE49-F238E27FC236}">
                <a16:creationId xmlns:a16="http://schemas.microsoft.com/office/drawing/2014/main" id="{82206291-FA61-6A1B-35AD-3FD2AB463D14}"/>
              </a:ext>
            </a:extLst>
          </p:cNvPr>
          <p:cNvSpPr>
            <a:spLocks noGrp="1"/>
          </p:cNvSpPr>
          <p:nvPr>
            <p:ph type="dt" sz="half" idx="10"/>
          </p:nvPr>
        </p:nvSpPr>
        <p:spPr/>
        <p:txBody>
          <a:bodyPr/>
          <a:lstStyle/>
          <a:p>
            <a:fld id="{EF5E8EAD-E9FC-488F-A157-E39E36E4D415}" type="datetime1">
              <a:rPr lang="en-US" smtClean="0"/>
              <a:t>9/24/2025</a:t>
            </a:fld>
            <a:endParaRPr lang="en-US" dirty="0"/>
          </a:p>
        </p:txBody>
      </p:sp>
      <p:sp>
        <p:nvSpPr>
          <p:cNvPr id="11" name="Footer Placeholder 10">
            <a:extLst>
              <a:ext uri="{FF2B5EF4-FFF2-40B4-BE49-F238E27FC236}">
                <a16:creationId xmlns:a16="http://schemas.microsoft.com/office/drawing/2014/main" id="{C76A423B-3D85-78B8-EFB9-885968BE10D3}"/>
              </a:ext>
            </a:extLst>
          </p:cNvPr>
          <p:cNvSpPr>
            <a:spLocks noGrp="1"/>
          </p:cNvSpPr>
          <p:nvPr>
            <p:ph type="ftr" sz="quarter" idx="11"/>
          </p:nvPr>
        </p:nvSpPr>
        <p:spPr/>
        <p:txBody>
          <a:bodyPr/>
          <a:lstStyle/>
          <a:p>
            <a:r>
              <a:rPr lang="en-US" dirty="0"/>
              <a:t>TX SET</a:t>
            </a:r>
          </a:p>
        </p:txBody>
      </p:sp>
      <p:sp>
        <p:nvSpPr>
          <p:cNvPr id="12" name="Slide Number Placeholder 11">
            <a:extLst>
              <a:ext uri="{FF2B5EF4-FFF2-40B4-BE49-F238E27FC236}">
                <a16:creationId xmlns:a16="http://schemas.microsoft.com/office/drawing/2014/main" id="{16C60435-0EEA-0B31-EFF6-B5BADC9D215C}"/>
              </a:ext>
            </a:extLst>
          </p:cNvPr>
          <p:cNvSpPr>
            <a:spLocks noGrp="1"/>
          </p:cNvSpPr>
          <p:nvPr>
            <p:ph type="sldNum" sz="quarter" idx="12"/>
          </p:nvPr>
        </p:nvSpPr>
        <p:spPr/>
        <p:txBody>
          <a:bodyPr/>
          <a:lstStyle/>
          <a:p>
            <a:fld id="{D57F1E4F-1CFF-5643-939E-02111984F565}" type="slidenum">
              <a:rPr lang="en-US" smtClean="0"/>
              <a:pPr/>
              <a:t>107</a:t>
            </a:fld>
            <a:endParaRPr lang="en-US" dirty="0"/>
          </a:p>
        </p:txBody>
      </p:sp>
      <p:sp>
        <p:nvSpPr>
          <p:cNvPr id="13" name="Rectangle 12" hidden="1">
            <a:extLst>
              <a:ext uri="{FF2B5EF4-FFF2-40B4-BE49-F238E27FC236}">
                <a16:creationId xmlns:a16="http://schemas.microsoft.com/office/drawing/2014/main" id="{7E89112A-FB5D-C9FF-CF9F-9F90E259F995}"/>
              </a:ext>
            </a:extLst>
          </p:cNvPr>
          <p:cNvSpPr/>
          <p:nvPr/>
        </p:nvSpPr>
        <p:spPr>
          <a:xfrm>
            <a:off x="1299163" y="3409421"/>
            <a:ext cx="6334125" cy="2047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E3CCF5D4-4DB8-EA46-F9D1-6C98C09B41CD}"/>
              </a:ext>
            </a:extLst>
          </p:cNvPr>
          <p:cNvGrpSpPr/>
          <p:nvPr/>
        </p:nvGrpSpPr>
        <p:grpSpPr>
          <a:xfrm>
            <a:off x="110247" y="1039104"/>
            <a:ext cx="8852169" cy="5107696"/>
            <a:chOff x="0" y="856396"/>
            <a:chExt cx="10887075" cy="4541352"/>
          </a:xfrm>
        </p:grpSpPr>
        <p:pic>
          <p:nvPicPr>
            <p:cNvPr id="18" name="Picture 17">
              <a:extLst>
                <a:ext uri="{FF2B5EF4-FFF2-40B4-BE49-F238E27FC236}">
                  <a16:creationId xmlns:a16="http://schemas.microsoft.com/office/drawing/2014/main" id="{764B1005-1FD4-A795-6E62-4E4FD0B55D3E}"/>
                </a:ext>
              </a:extLst>
            </p:cNvPr>
            <p:cNvPicPr>
              <a:picLocks noChangeAspect="1"/>
            </p:cNvPicPr>
            <p:nvPr/>
          </p:nvPicPr>
          <p:blipFill>
            <a:blip r:embed="rId4"/>
            <a:srcRect t="10743" r="1094" b="12500"/>
            <a:stretch/>
          </p:blipFill>
          <p:spPr>
            <a:xfrm>
              <a:off x="0" y="856396"/>
              <a:ext cx="10887075" cy="4541352"/>
            </a:xfrm>
            <a:prstGeom prst="rect">
              <a:avLst/>
            </a:prstGeom>
          </p:spPr>
        </p:pic>
        <p:sp>
          <p:nvSpPr>
            <p:cNvPr id="7" name="Rectangle 6">
              <a:extLst>
                <a:ext uri="{FF2B5EF4-FFF2-40B4-BE49-F238E27FC236}">
                  <a16:creationId xmlns:a16="http://schemas.microsoft.com/office/drawing/2014/main" id="{95F9260B-D8B1-CCAD-16C9-B36A485B67F3}"/>
                </a:ext>
              </a:extLst>
            </p:cNvPr>
            <p:cNvSpPr/>
            <p:nvPr/>
          </p:nvSpPr>
          <p:spPr>
            <a:xfrm>
              <a:off x="199360" y="1730136"/>
              <a:ext cx="640080" cy="150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962E7640-DB26-BE70-53A5-20A2B5282DC6}"/>
                </a:ext>
              </a:extLst>
            </p:cNvPr>
            <p:cNvSpPr/>
            <p:nvPr/>
          </p:nvSpPr>
          <p:spPr>
            <a:xfrm>
              <a:off x="151735" y="2013549"/>
              <a:ext cx="365760" cy="137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F7A08B93-7A74-0499-3826-7223001AD878}"/>
                </a:ext>
              </a:extLst>
            </p:cNvPr>
            <p:cNvSpPr/>
            <p:nvPr/>
          </p:nvSpPr>
          <p:spPr>
            <a:xfrm>
              <a:off x="142210" y="2826667"/>
              <a:ext cx="700480" cy="211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9" name="TextBox 18">
            <a:extLst>
              <a:ext uri="{FF2B5EF4-FFF2-40B4-BE49-F238E27FC236}">
                <a16:creationId xmlns:a16="http://schemas.microsoft.com/office/drawing/2014/main" id="{0A841227-CE95-F6F9-9B23-DA37B55D2F40}"/>
              </a:ext>
            </a:extLst>
          </p:cNvPr>
          <p:cNvSpPr txBox="1"/>
          <p:nvPr/>
        </p:nvSpPr>
        <p:spPr>
          <a:xfrm>
            <a:off x="6074832" y="4971199"/>
            <a:ext cx="2214035" cy="107721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600" i="1" dirty="0">
                <a:solidFill>
                  <a:schemeClr val="accent1">
                    <a:lumMod val="50000"/>
                  </a:schemeClr>
                </a:solidFill>
              </a:rPr>
              <a:t>Customer information </a:t>
            </a:r>
            <a:r>
              <a:rPr lang="en-US" sz="1600" dirty="0">
                <a:solidFill>
                  <a:schemeClr val="accent1">
                    <a:lumMod val="50000"/>
                  </a:schemeClr>
                </a:solidFill>
              </a:rPr>
              <a:t>is contact information – not necessarily premise address</a:t>
            </a:r>
          </a:p>
        </p:txBody>
      </p:sp>
      <p:sp>
        <p:nvSpPr>
          <p:cNvPr id="20" name="TextBox 19">
            <a:extLst>
              <a:ext uri="{FF2B5EF4-FFF2-40B4-BE49-F238E27FC236}">
                <a16:creationId xmlns:a16="http://schemas.microsoft.com/office/drawing/2014/main" id="{91ACBD40-618B-D94E-D7B4-F0B8BDBF6A66}"/>
              </a:ext>
            </a:extLst>
          </p:cNvPr>
          <p:cNvSpPr txBox="1"/>
          <p:nvPr/>
        </p:nvSpPr>
        <p:spPr>
          <a:xfrm>
            <a:off x="3888309" y="3872816"/>
            <a:ext cx="2493433" cy="107721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600" dirty="0">
                <a:solidFill>
                  <a:schemeClr val="accent1">
                    <a:lumMod val="50000"/>
                  </a:schemeClr>
                </a:solidFill>
              </a:rPr>
              <a:t>Status will remain </a:t>
            </a:r>
            <a:r>
              <a:rPr lang="en-US" sz="1600" i="1" dirty="0">
                <a:solidFill>
                  <a:schemeClr val="accent1">
                    <a:lumMod val="50000"/>
                  </a:schemeClr>
                </a:solidFill>
              </a:rPr>
              <a:t>In Review </a:t>
            </a:r>
            <a:r>
              <a:rPr lang="en-US" sz="1600" dirty="0">
                <a:solidFill>
                  <a:schemeClr val="accent1">
                    <a:lumMod val="50000"/>
                  </a:schemeClr>
                </a:solidFill>
              </a:rPr>
              <a:t>until TDSP sends 814_04 to ERCOT scheduling the order</a:t>
            </a:r>
          </a:p>
        </p:txBody>
      </p:sp>
    </p:spTree>
    <p:custDataLst>
      <p:tags r:id="rId1"/>
    </p:custDataLst>
    <p:extLst>
      <p:ext uri="{BB962C8B-B14F-4D97-AF65-F5344CB8AC3E}">
        <p14:creationId xmlns:p14="http://schemas.microsoft.com/office/powerpoint/2010/main" val="27337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BE45-0331-0DB9-50F4-17B72A86B1F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9AC95DD-C622-C8DE-DE60-358B59610087}"/>
              </a:ext>
            </a:extLst>
          </p:cNvPr>
          <p:cNvPicPr>
            <a:picLocks noChangeAspect="1"/>
          </p:cNvPicPr>
          <p:nvPr/>
        </p:nvPicPr>
        <p:blipFill>
          <a:blip r:embed="rId4"/>
          <a:srcRect t="58787" b="21381"/>
          <a:stretch/>
        </p:blipFill>
        <p:spPr>
          <a:xfrm>
            <a:off x="190344" y="4640126"/>
            <a:ext cx="8435340" cy="1180482"/>
          </a:xfrm>
          <a:prstGeom prst="rect">
            <a:avLst/>
          </a:prstGeom>
        </p:spPr>
      </p:pic>
      <p:pic>
        <p:nvPicPr>
          <p:cNvPr id="8" name="Picture 7">
            <a:extLst>
              <a:ext uri="{FF2B5EF4-FFF2-40B4-BE49-F238E27FC236}">
                <a16:creationId xmlns:a16="http://schemas.microsoft.com/office/drawing/2014/main" id="{0946D31A-3540-108B-63C8-9C5B7E3B46C2}"/>
              </a:ext>
            </a:extLst>
          </p:cNvPr>
          <p:cNvPicPr>
            <a:picLocks noChangeAspect="1"/>
          </p:cNvPicPr>
          <p:nvPr/>
        </p:nvPicPr>
        <p:blipFill>
          <a:blip r:embed="rId5"/>
          <a:srcRect t="58804" b="16080"/>
          <a:stretch/>
        </p:blipFill>
        <p:spPr>
          <a:xfrm>
            <a:off x="132940" y="3048261"/>
            <a:ext cx="8744287" cy="1180483"/>
          </a:xfrm>
          <a:prstGeom prst="rect">
            <a:avLst/>
          </a:prstGeom>
        </p:spPr>
      </p:pic>
      <p:pic>
        <p:nvPicPr>
          <p:cNvPr id="18" name="Picture 17">
            <a:extLst>
              <a:ext uri="{FF2B5EF4-FFF2-40B4-BE49-F238E27FC236}">
                <a16:creationId xmlns:a16="http://schemas.microsoft.com/office/drawing/2014/main" id="{7859FCAD-DD0E-3E10-9523-A71556D542E0}"/>
              </a:ext>
            </a:extLst>
          </p:cNvPr>
          <p:cNvPicPr>
            <a:picLocks noChangeAspect="1"/>
          </p:cNvPicPr>
          <p:nvPr/>
        </p:nvPicPr>
        <p:blipFill>
          <a:blip r:embed="rId6"/>
          <a:srcRect t="11940" r="1369" b="43997"/>
          <a:stretch/>
        </p:blipFill>
        <p:spPr>
          <a:xfrm>
            <a:off x="86289" y="983608"/>
            <a:ext cx="8983980" cy="2025557"/>
          </a:xfrm>
          <a:prstGeom prst="rect">
            <a:avLst/>
          </a:prstGeom>
        </p:spPr>
      </p:pic>
      <p:sp>
        <p:nvSpPr>
          <p:cNvPr id="2" name="Date Placeholder 1">
            <a:extLst>
              <a:ext uri="{FF2B5EF4-FFF2-40B4-BE49-F238E27FC236}">
                <a16:creationId xmlns:a16="http://schemas.microsoft.com/office/drawing/2014/main" id="{6B541C3C-0844-69D1-B5DB-AC855E6E2D2B}"/>
              </a:ext>
            </a:extLst>
          </p:cNvPr>
          <p:cNvSpPr>
            <a:spLocks noGrp="1"/>
          </p:cNvSpPr>
          <p:nvPr>
            <p:ph type="dt" sz="half" idx="10"/>
          </p:nvPr>
        </p:nvSpPr>
        <p:spPr/>
        <p:txBody>
          <a:bodyPr/>
          <a:lstStyle/>
          <a:p>
            <a:fld id="{BB60C21B-57F3-4E68-9DCD-D06B2B10DCAA}" type="datetime1">
              <a:rPr lang="en-US" smtClean="0"/>
              <a:t>9/24/2025</a:t>
            </a:fld>
            <a:endParaRPr lang="en-US" dirty="0"/>
          </a:p>
        </p:txBody>
      </p:sp>
      <p:sp>
        <p:nvSpPr>
          <p:cNvPr id="3" name="Footer Placeholder 2">
            <a:extLst>
              <a:ext uri="{FF2B5EF4-FFF2-40B4-BE49-F238E27FC236}">
                <a16:creationId xmlns:a16="http://schemas.microsoft.com/office/drawing/2014/main" id="{E588663E-7132-8951-7BA6-0AAFAED401DE}"/>
              </a:ext>
            </a:extLst>
          </p:cNvPr>
          <p:cNvSpPr>
            <a:spLocks noGrp="1"/>
          </p:cNvSpPr>
          <p:nvPr>
            <p:ph type="ftr" sz="quarter" idx="11"/>
          </p:nvPr>
        </p:nvSpPr>
        <p:spPr/>
        <p:txBody>
          <a:bodyPr/>
          <a:lstStyle/>
          <a:p>
            <a:r>
              <a:rPr lang="en-US" dirty="0"/>
              <a:t>TX SET</a:t>
            </a:r>
          </a:p>
        </p:txBody>
      </p:sp>
      <p:sp>
        <p:nvSpPr>
          <p:cNvPr id="6" name="Title 2">
            <a:extLst>
              <a:ext uri="{FF2B5EF4-FFF2-40B4-BE49-F238E27FC236}">
                <a16:creationId xmlns:a16="http://schemas.microsoft.com/office/drawing/2014/main" id="{F35FD44A-0996-E910-EBC1-507FEC10CFAA}"/>
              </a:ext>
            </a:extLst>
          </p:cNvPr>
          <p:cNvSpPr>
            <a:spLocks noGrp="1"/>
          </p:cNvSpPr>
          <p:nvPr>
            <p:ph type="title"/>
          </p:nvPr>
        </p:nvSpPr>
        <p:spPr>
          <a:xfrm>
            <a:off x="82277" y="477466"/>
            <a:ext cx="8575340" cy="470847"/>
          </a:xfrm>
        </p:spPr>
        <p:txBody>
          <a:bodyPr>
            <a:noAutofit/>
          </a:bodyPr>
          <a:lstStyle/>
          <a:p>
            <a:r>
              <a:rPr lang="en-US" b="1" dirty="0"/>
              <a:t>Find Transactions – MVO w/ Date Change &amp; Cancel</a:t>
            </a:r>
          </a:p>
        </p:txBody>
      </p:sp>
      <p:sp>
        <p:nvSpPr>
          <p:cNvPr id="7" name="Text Placeholder 8">
            <a:extLst>
              <a:ext uri="{FF2B5EF4-FFF2-40B4-BE49-F238E27FC236}">
                <a16:creationId xmlns:a16="http://schemas.microsoft.com/office/drawing/2014/main" id="{ECDF1C43-51A9-93CA-24EB-EFBA387542EB}"/>
              </a:ext>
            </a:extLst>
          </p:cNvPr>
          <p:cNvSpPr txBox="1">
            <a:spLocks/>
          </p:cNvSpPr>
          <p:nvPr/>
        </p:nvSpPr>
        <p:spPr>
          <a:xfrm>
            <a:off x="1314450" y="1600201"/>
            <a:ext cx="6405563" cy="369094"/>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50" dirty="0"/>
          </a:p>
        </p:txBody>
      </p:sp>
      <p:sp>
        <p:nvSpPr>
          <p:cNvPr id="14" name="TextBox 13">
            <a:extLst>
              <a:ext uri="{FF2B5EF4-FFF2-40B4-BE49-F238E27FC236}">
                <a16:creationId xmlns:a16="http://schemas.microsoft.com/office/drawing/2014/main" id="{042E8633-A0D6-C5A6-0BD5-278F493F4A9C}"/>
              </a:ext>
            </a:extLst>
          </p:cNvPr>
          <p:cNvSpPr txBox="1"/>
          <p:nvPr/>
        </p:nvSpPr>
        <p:spPr>
          <a:xfrm>
            <a:off x="5481579" y="3293561"/>
            <a:ext cx="1828800" cy="13388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350" dirty="0">
                <a:solidFill>
                  <a:schemeClr val="accent1">
                    <a:lumMod val="50000"/>
                  </a:schemeClr>
                </a:solidFill>
              </a:rPr>
              <a:t>Customer requests to change the MVO date from 4/9 to 4/16 on 4/4.  Both ERCOT &amp; TDSP accept the change.</a:t>
            </a:r>
          </a:p>
        </p:txBody>
      </p:sp>
      <p:sp>
        <p:nvSpPr>
          <p:cNvPr id="4" name="Slide Number Placeholder 3">
            <a:extLst>
              <a:ext uri="{FF2B5EF4-FFF2-40B4-BE49-F238E27FC236}">
                <a16:creationId xmlns:a16="http://schemas.microsoft.com/office/drawing/2014/main" id="{3D82CCB8-BD01-6D57-B24A-A864EE3B84D5}"/>
              </a:ext>
            </a:extLst>
          </p:cNvPr>
          <p:cNvSpPr>
            <a:spLocks noGrp="1"/>
          </p:cNvSpPr>
          <p:nvPr>
            <p:ph type="sldNum" sz="quarter" idx="12"/>
          </p:nvPr>
        </p:nvSpPr>
        <p:spPr/>
        <p:txBody>
          <a:bodyPr/>
          <a:lstStyle/>
          <a:p>
            <a:fld id="{D57F1E4F-1CFF-5643-939E-02111984F565}" type="slidenum">
              <a:rPr lang="en-US" smtClean="0"/>
              <a:pPr/>
              <a:t>108</a:t>
            </a:fld>
            <a:endParaRPr lang="en-US" dirty="0"/>
          </a:p>
        </p:txBody>
      </p:sp>
      <p:sp>
        <p:nvSpPr>
          <p:cNvPr id="16" name="Rectangle 15">
            <a:extLst>
              <a:ext uri="{FF2B5EF4-FFF2-40B4-BE49-F238E27FC236}">
                <a16:creationId xmlns:a16="http://schemas.microsoft.com/office/drawing/2014/main" id="{02B72C43-8427-36FD-6F04-4E171AE2EFE5}"/>
              </a:ext>
            </a:extLst>
          </p:cNvPr>
          <p:cNvSpPr/>
          <p:nvPr/>
        </p:nvSpPr>
        <p:spPr>
          <a:xfrm>
            <a:off x="225837" y="2194720"/>
            <a:ext cx="261014" cy="92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E535CB12-147B-F1DB-788B-53E4BF9D56AC}"/>
              </a:ext>
            </a:extLst>
          </p:cNvPr>
          <p:cNvSpPr/>
          <p:nvPr/>
        </p:nvSpPr>
        <p:spPr>
          <a:xfrm>
            <a:off x="2217049" y="5490623"/>
            <a:ext cx="445162" cy="92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92373AC3-7969-BE78-CBC0-CF5CD39D8EEB}"/>
              </a:ext>
            </a:extLst>
          </p:cNvPr>
          <p:cNvCxnSpPr/>
          <p:nvPr/>
        </p:nvCxnSpPr>
        <p:spPr>
          <a:xfrm>
            <a:off x="298113" y="4877915"/>
            <a:ext cx="539867" cy="1404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2E3B828-AB05-A74A-810A-8DAD02C76907}"/>
              </a:ext>
            </a:extLst>
          </p:cNvPr>
          <p:cNvSpPr/>
          <p:nvPr/>
        </p:nvSpPr>
        <p:spPr>
          <a:xfrm>
            <a:off x="208632" y="3997951"/>
            <a:ext cx="781968" cy="102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F8AE5C27-9E3F-E992-4E83-4E166D1333C9}"/>
              </a:ext>
            </a:extLst>
          </p:cNvPr>
          <p:cNvSpPr/>
          <p:nvPr/>
        </p:nvSpPr>
        <p:spPr>
          <a:xfrm>
            <a:off x="6933530" y="2191366"/>
            <a:ext cx="413113" cy="92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Straight Connector 19">
            <a:extLst>
              <a:ext uri="{FF2B5EF4-FFF2-40B4-BE49-F238E27FC236}">
                <a16:creationId xmlns:a16="http://schemas.microsoft.com/office/drawing/2014/main" id="{41383359-08F9-B38A-86B0-F2A980AB21C7}"/>
              </a:ext>
            </a:extLst>
          </p:cNvPr>
          <p:cNvCxnSpPr/>
          <p:nvPr/>
        </p:nvCxnSpPr>
        <p:spPr>
          <a:xfrm>
            <a:off x="234304" y="3245910"/>
            <a:ext cx="539867" cy="1404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059246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CF42-2E6E-6E6F-F723-DEC7E81468F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8668E6F-93AD-DAC9-F2CB-E743114DB26F}"/>
              </a:ext>
            </a:extLst>
          </p:cNvPr>
          <p:cNvSpPr>
            <a:spLocks noGrp="1"/>
          </p:cNvSpPr>
          <p:nvPr>
            <p:ph type="dt" sz="half" idx="10"/>
          </p:nvPr>
        </p:nvSpPr>
        <p:spPr/>
        <p:txBody>
          <a:bodyPr/>
          <a:lstStyle/>
          <a:p>
            <a:fld id="{10E64346-F9E3-48D4-9D5F-B092CB91C8B5}" type="datetime1">
              <a:rPr lang="en-US" smtClean="0"/>
              <a:t>9/24/2025</a:t>
            </a:fld>
            <a:endParaRPr lang="en-US" dirty="0"/>
          </a:p>
        </p:txBody>
      </p:sp>
      <p:sp>
        <p:nvSpPr>
          <p:cNvPr id="3" name="Footer Placeholder 2">
            <a:extLst>
              <a:ext uri="{FF2B5EF4-FFF2-40B4-BE49-F238E27FC236}">
                <a16:creationId xmlns:a16="http://schemas.microsoft.com/office/drawing/2014/main" id="{34F46100-D9C4-CF21-78AE-FA03A74B5EFC}"/>
              </a:ext>
            </a:extLst>
          </p:cNvPr>
          <p:cNvSpPr>
            <a:spLocks noGrp="1"/>
          </p:cNvSpPr>
          <p:nvPr>
            <p:ph type="ftr" sz="quarter" idx="11"/>
          </p:nvPr>
        </p:nvSpPr>
        <p:spPr/>
        <p:txBody>
          <a:bodyPr/>
          <a:lstStyle/>
          <a:p>
            <a:r>
              <a:rPr lang="en-US" dirty="0"/>
              <a:t>TX SET</a:t>
            </a:r>
          </a:p>
        </p:txBody>
      </p:sp>
      <p:sp>
        <p:nvSpPr>
          <p:cNvPr id="6" name="Title 2">
            <a:extLst>
              <a:ext uri="{FF2B5EF4-FFF2-40B4-BE49-F238E27FC236}">
                <a16:creationId xmlns:a16="http://schemas.microsoft.com/office/drawing/2014/main" id="{AA78459F-A2F0-586D-0C74-6EC11AAB6A77}"/>
              </a:ext>
            </a:extLst>
          </p:cNvPr>
          <p:cNvSpPr>
            <a:spLocks noGrp="1"/>
          </p:cNvSpPr>
          <p:nvPr>
            <p:ph type="title"/>
          </p:nvPr>
        </p:nvSpPr>
        <p:spPr>
          <a:xfrm>
            <a:off x="140642" y="232004"/>
            <a:ext cx="8838766" cy="737192"/>
          </a:xfrm>
        </p:spPr>
        <p:txBody>
          <a:bodyPr>
            <a:noAutofit/>
          </a:bodyPr>
          <a:lstStyle/>
          <a:p>
            <a:r>
              <a:rPr lang="en-US" b="1" dirty="0"/>
              <a:t>Find Transactions – MVO w/ Date Change &amp; Cancel</a:t>
            </a:r>
            <a:endParaRPr lang="en-US" b="1" i="1" dirty="0"/>
          </a:p>
        </p:txBody>
      </p:sp>
      <p:sp>
        <p:nvSpPr>
          <p:cNvPr id="7" name="Text Placeholder 8">
            <a:extLst>
              <a:ext uri="{FF2B5EF4-FFF2-40B4-BE49-F238E27FC236}">
                <a16:creationId xmlns:a16="http://schemas.microsoft.com/office/drawing/2014/main" id="{A2F2E089-714F-205A-EB6A-72776C3B4A57}"/>
              </a:ext>
            </a:extLst>
          </p:cNvPr>
          <p:cNvSpPr txBox="1">
            <a:spLocks/>
          </p:cNvSpPr>
          <p:nvPr/>
        </p:nvSpPr>
        <p:spPr>
          <a:xfrm>
            <a:off x="1314450" y="1600201"/>
            <a:ext cx="6405563" cy="369094"/>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50" i="1" dirty="0"/>
          </a:p>
        </p:txBody>
      </p:sp>
      <p:grpSp>
        <p:nvGrpSpPr>
          <p:cNvPr id="19" name="Group 18">
            <a:extLst>
              <a:ext uri="{FF2B5EF4-FFF2-40B4-BE49-F238E27FC236}">
                <a16:creationId xmlns:a16="http://schemas.microsoft.com/office/drawing/2014/main" id="{BB34734C-03F1-3846-59E6-9D7816DF1EEB}"/>
              </a:ext>
            </a:extLst>
          </p:cNvPr>
          <p:cNvGrpSpPr/>
          <p:nvPr/>
        </p:nvGrpSpPr>
        <p:grpSpPr>
          <a:xfrm>
            <a:off x="204650" y="1115443"/>
            <a:ext cx="8847910" cy="4234516"/>
            <a:chOff x="307859" y="1176131"/>
            <a:chExt cx="11311412" cy="3647536"/>
          </a:xfrm>
        </p:grpSpPr>
        <p:pic>
          <p:nvPicPr>
            <p:cNvPr id="12" name="Picture 11">
              <a:extLst>
                <a:ext uri="{FF2B5EF4-FFF2-40B4-BE49-F238E27FC236}">
                  <a16:creationId xmlns:a16="http://schemas.microsoft.com/office/drawing/2014/main" id="{9FDDFEB6-3E8E-208D-33FC-056727A746BF}"/>
                </a:ext>
              </a:extLst>
            </p:cNvPr>
            <p:cNvPicPr>
              <a:picLocks noChangeAspect="1"/>
            </p:cNvPicPr>
            <p:nvPr/>
          </p:nvPicPr>
          <p:blipFill>
            <a:blip r:embed="rId4"/>
            <a:srcRect t="10586" r="1139" b="51573"/>
            <a:stretch/>
          </p:blipFill>
          <p:spPr>
            <a:xfrm>
              <a:off x="319549" y="1176131"/>
              <a:ext cx="11299722" cy="2595184"/>
            </a:xfrm>
            <a:prstGeom prst="rect">
              <a:avLst/>
            </a:prstGeom>
          </p:spPr>
        </p:pic>
        <p:pic>
          <p:nvPicPr>
            <p:cNvPr id="18" name="Picture 17">
              <a:extLst>
                <a:ext uri="{FF2B5EF4-FFF2-40B4-BE49-F238E27FC236}">
                  <a16:creationId xmlns:a16="http://schemas.microsoft.com/office/drawing/2014/main" id="{D499BEC8-E689-A5A3-32E5-2025ACE4CD4B}"/>
                </a:ext>
              </a:extLst>
            </p:cNvPr>
            <p:cNvPicPr>
              <a:picLocks noChangeAspect="1"/>
            </p:cNvPicPr>
            <p:nvPr/>
          </p:nvPicPr>
          <p:blipFill>
            <a:blip r:embed="rId4"/>
            <a:srcRect t="52993" r="1139" b="29523"/>
            <a:stretch/>
          </p:blipFill>
          <p:spPr>
            <a:xfrm>
              <a:off x="307859" y="3624600"/>
              <a:ext cx="11299722" cy="1199067"/>
            </a:xfrm>
            <a:prstGeom prst="rect">
              <a:avLst/>
            </a:prstGeom>
          </p:spPr>
        </p:pic>
      </p:grpSp>
      <p:sp>
        <p:nvSpPr>
          <p:cNvPr id="10" name="Rectangle 9">
            <a:extLst>
              <a:ext uri="{FF2B5EF4-FFF2-40B4-BE49-F238E27FC236}">
                <a16:creationId xmlns:a16="http://schemas.microsoft.com/office/drawing/2014/main" id="{487A755E-2DA9-8E49-056E-B08649535632}"/>
              </a:ext>
            </a:extLst>
          </p:cNvPr>
          <p:cNvSpPr/>
          <p:nvPr/>
        </p:nvSpPr>
        <p:spPr>
          <a:xfrm>
            <a:off x="326762" y="3388990"/>
            <a:ext cx="548640" cy="1708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a:extLst>
              <a:ext uri="{FF2B5EF4-FFF2-40B4-BE49-F238E27FC236}">
                <a16:creationId xmlns:a16="http://schemas.microsoft.com/office/drawing/2014/main" id="{493E6FAD-272B-2884-ADD7-E2A9893CF294}"/>
              </a:ext>
            </a:extLst>
          </p:cNvPr>
          <p:cNvSpPr txBox="1"/>
          <p:nvPr/>
        </p:nvSpPr>
        <p:spPr>
          <a:xfrm>
            <a:off x="4013186" y="4526928"/>
            <a:ext cx="2590814" cy="132343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600" dirty="0">
                <a:solidFill>
                  <a:schemeClr val="accent1">
                    <a:lumMod val="50000"/>
                  </a:schemeClr>
                </a:solidFill>
              </a:rPr>
              <a:t>Customer now requests to cancel the MVO scheduled for 4/16 on 4/4.   Both ERCOT &amp; TDSP accept the cancellation.</a:t>
            </a:r>
          </a:p>
        </p:txBody>
      </p:sp>
      <p:sp>
        <p:nvSpPr>
          <p:cNvPr id="16" name="Rectangle 15">
            <a:extLst>
              <a:ext uri="{FF2B5EF4-FFF2-40B4-BE49-F238E27FC236}">
                <a16:creationId xmlns:a16="http://schemas.microsoft.com/office/drawing/2014/main" id="{370EA96B-599C-CC8C-EF48-37A6B5B57B9C}"/>
              </a:ext>
            </a:extLst>
          </p:cNvPr>
          <p:cNvSpPr/>
          <p:nvPr/>
        </p:nvSpPr>
        <p:spPr>
          <a:xfrm>
            <a:off x="318042" y="2079023"/>
            <a:ext cx="666207" cy="200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FBC40A16-0230-4528-DC80-9E16C967EC2B}"/>
              </a:ext>
            </a:extLst>
          </p:cNvPr>
          <p:cNvSpPr/>
          <p:nvPr/>
        </p:nvSpPr>
        <p:spPr>
          <a:xfrm>
            <a:off x="296947" y="4030051"/>
            <a:ext cx="732794" cy="165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AC8763D3-A2C9-0F59-89BF-6E3710C391B5}"/>
              </a:ext>
            </a:extLst>
          </p:cNvPr>
          <p:cNvSpPr>
            <a:spLocks noGrp="1"/>
          </p:cNvSpPr>
          <p:nvPr>
            <p:ph type="sldNum" sz="quarter" idx="12"/>
          </p:nvPr>
        </p:nvSpPr>
        <p:spPr/>
        <p:txBody>
          <a:bodyPr/>
          <a:lstStyle/>
          <a:p>
            <a:fld id="{D57F1E4F-1CFF-5643-939E-02111984F565}" type="slidenum">
              <a:rPr lang="en-US" smtClean="0"/>
              <a:pPr/>
              <a:t>109</a:t>
            </a:fld>
            <a:endParaRPr lang="en-US" dirty="0"/>
          </a:p>
        </p:txBody>
      </p:sp>
      <p:sp>
        <p:nvSpPr>
          <p:cNvPr id="5" name="Rectangle 4" hidden="1">
            <a:extLst>
              <a:ext uri="{FF2B5EF4-FFF2-40B4-BE49-F238E27FC236}">
                <a16:creationId xmlns:a16="http://schemas.microsoft.com/office/drawing/2014/main" id="{261E2BBA-8460-1ABC-8C4B-B656891FABFD}"/>
              </a:ext>
            </a:extLst>
          </p:cNvPr>
          <p:cNvSpPr/>
          <p:nvPr/>
        </p:nvSpPr>
        <p:spPr>
          <a:xfrm>
            <a:off x="1178038" y="4171951"/>
            <a:ext cx="6678386" cy="131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28066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TX SET Delivered?</a:t>
            </a:r>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EDM v1.6</a:t>
            </a:r>
          </a:p>
          <a:p>
            <a:endParaRPr lang="en-US" sz="2800" b="1" dirty="0">
              <a:solidFill>
                <a:schemeClr val="tx1">
                  <a:lumMod val="75000"/>
                  <a:lumOff val="25000"/>
                </a:schemeClr>
              </a:solidFill>
            </a:endParaRPr>
          </a:p>
          <a:p>
            <a:r>
              <a:rPr lang="en-US" sz="2800" b="1" dirty="0">
                <a:solidFill>
                  <a:schemeClr val="accent2">
                    <a:lumMod val="75000"/>
                  </a:schemeClr>
                </a:solidFill>
              </a:rPr>
              <a:t>N</a:t>
            </a:r>
            <a:r>
              <a:rPr lang="en-US" sz="2800" dirty="0">
                <a:solidFill>
                  <a:schemeClr val="tx1">
                    <a:lumMod val="75000"/>
                    <a:lumOff val="25000"/>
                  </a:schemeClr>
                </a:solidFill>
              </a:rPr>
              <a:t>orth </a:t>
            </a:r>
            <a:r>
              <a:rPr lang="en-US" sz="2800" b="1" dirty="0">
                <a:solidFill>
                  <a:schemeClr val="accent2">
                    <a:lumMod val="75000"/>
                  </a:schemeClr>
                </a:solidFill>
              </a:rPr>
              <a:t>A</a:t>
            </a:r>
            <a:r>
              <a:rPr lang="en-US" sz="2800" dirty="0">
                <a:solidFill>
                  <a:schemeClr val="tx1">
                    <a:lumMod val="75000"/>
                    <a:lumOff val="25000"/>
                  </a:schemeClr>
                </a:solidFill>
              </a:rPr>
              <a:t>merican </a:t>
            </a:r>
            <a:r>
              <a:rPr lang="en-US" sz="2800" b="1" dirty="0">
                <a:solidFill>
                  <a:schemeClr val="accent2">
                    <a:lumMod val="75000"/>
                  </a:schemeClr>
                </a:solidFill>
              </a:rPr>
              <a:t>E</a:t>
            </a:r>
            <a:r>
              <a:rPr lang="en-US" sz="2800" dirty="0">
                <a:solidFill>
                  <a:schemeClr val="tx1">
                    <a:lumMod val="75000"/>
                    <a:lumOff val="25000"/>
                  </a:schemeClr>
                </a:solidFill>
              </a:rPr>
              <a:t>nergy </a:t>
            </a:r>
            <a:r>
              <a:rPr lang="en-US" sz="2800" b="1" dirty="0">
                <a:solidFill>
                  <a:schemeClr val="accent2">
                    <a:lumMod val="75000"/>
                  </a:schemeClr>
                </a:solidFill>
              </a:rPr>
              <a:t>S</a:t>
            </a:r>
            <a:r>
              <a:rPr lang="en-US" sz="2800" dirty="0">
                <a:solidFill>
                  <a:schemeClr val="tx1">
                    <a:lumMod val="75000"/>
                    <a:lumOff val="25000"/>
                  </a:schemeClr>
                </a:solidFill>
              </a:rPr>
              <a:t>tandards </a:t>
            </a:r>
            <a:r>
              <a:rPr lang="en-US" sz="2800" b="1" dirty="0">
                <a:solidFill>
                  <a:schemeClr val="accent2">
                    <a:lumMod val="75000"/>
                  </a:schemeClr>
                </a:solidFill>
              </a:rPr>
              <a:t>B</a:t>
            </a:r>
            <a:r>
              <a:rPr lang="en-US" sz="2800" dirty="0">
                <a:solidFill>
                  <a:schemeClr val="tx1">
                    <a:lumMod val="75000"/>
                    <a:lumOff val="25000"/>
                  </a:schemeClr>
                </a:solidFill>
              </a:rPr>
              <a:t>oard </a:t>
            </a:r>
          </a:p>
          <a:p>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D</a:t>
            </a:r>
            <a:r>
              <a:rPr lang="en-US" sz="2800" dirty="0">
                <a:solidFill>
                  <a:schemeClr val="tx1">
                    <a:lumMod val="75000"/>
                    <a:lumOff val="25000"/>
                  </a:schemeClr>
                </a:solidFill>
              </a:rPr>
              <a:t>elivery </a:t>
            </a:r>
            <a:r>
              <a:rPr lang="en-US" sz="2800" b="1" dirty="0">
                <a:solidFill>
                  <a:schemeClr val="accent2">
                    <a:lumMod val="75000"/>
                  </a:schemeClr>
                </a:solidFill>
              </a:rPr>
              <a:t>M</a:t>
            </a:r>
            <a:r>
              <a:rPr lang="en-US" sz="2800" dirty="0">
                <a:solidFill>
                  <a:schemeClr val="tx1">
                    <a:lumMod val="75000"/>
                    <a:lumOff val="25000"/>
                  </a:schemeClr>
                </a:solidFill>
              </a:rPr>
              <a:t>echanism</a:t>
            </a:r>
          </a:p>
          <a:p>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Version 1.6 is a National Standard</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8311-EFE7-3990-250B-735F724C1438}"/>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9FC2BFC5-E61F-2C10-9DFF-A7A4ECB97019}"/>
              </a:ext>
            </a:extLst>
          </p:cNvPr>
          <p:cNvPicPr>
            <a:picLocks noChangeAspect="1"/>
          </p:cNvPicPr>
          <p:nvPr/>
        </p:nvPicPr>
        <p:blipFill>
          <a:blip r:embed="rId4"/>
          <a:srcRect t="10323" r="688" b="4624"/>
          <a:stretch/>
        </p:blipFill>
        <p:spPr>
          <a:xfrm>
            <a:off x="228600" y="1139360"/>
            <a:ext cx="8775700" cy="5034070"/>
          </a:xfrm>
          <a:prstGeom prst="rect">
            <a:avLst/>
          </a:prstGeom>
        </p:spPr>
      </p:pic>
      <p:sp>
        <p:nvSpPr>
          <p:cNvPr id="2" name="Date Placeholder 1">
            <a:extLst>
              <a:ext uri="{FF2B5EF4-FFF2-40B4-BE49-F238E27FC236}">
                <a16:creationId xmlns:a16="http://schemas.microsoft.com/office/drawing/2014/main" id="{2118672D-ACCC-4530-1C6C-60F33C387981}"/>
              </a:ext>
            </a:extLst>
          </p:cNvPr>
          <p:cNvSpPr>
            <a:spLocks noGrp="1"/>
          </p:cNvSpPr>
          <p:nvPr>
            <p:ph type="dt" sz="half" idx="10"/>
          </p:nvPr>
        </p:nvSpPr>
        <p:spPr/>
        <p:txBody>
          <a:bodyPr/>
          <a:lstStyle/>
          <a:p>
            <a:fld id="{B3473988-CDF4-4513-94AD-70D1E29254C4}" type="datetime1">
              <a:rPr lang="en-US" smtClean="0"/>
              <a:t>9/24/2025</a:t>
            </a:fld>
            <a:endParaRPr lang="en-US" dirty="0"/>
          </a:p>
        </p:txBody>
      </p:sp>
      <p:sp>
        <p:nvSpPr>
          <p:cNvPr id="3" name="Footer Placeholder 2">
            <a:extLst>
              <a:ext uri="{FF2B5EF4-FFF2-40B4-BE49-F238E27FC236}">
                <a16:creationId xmlns:a16="http://schemas.microsoft.com/office/drawing/2014/main" id="{484FC38C-89ED-4267-6381-F83BD46FBDC1}"/>
              </a:ext>
            </a:extLst>
          </p:cNvPr>
          <p:cNvSpPr>
            <a:spLocks noGrp="1"/>
          </p:cNvSpPr>
          <p:nvPr>
            <p:ph type="ftr" sz="quarter" idx="11"/>
          </p:nvPr>
        </p:nvSpPr>
        <p:spPr/>
        <p:txBody>
          <a:bodyPr/>
          <a:lstStyle/>
          <a:p>
            <a:r>
              <a:rPr lang="en-US" dirty="0"/>
              <a:t>TX SET</a:t>
            </a:r>
          </a:p>
        </p:txBody>
      </p:sp>
      <p:sp>
        <p:nvSpPr>
          <p:cNvPr id="6" name="Title 2">
            <a:extLst>
              <a:ext uri="{FF2B5EF4-FFF2-40B4-BE49-F238E27FC236}">
                <a16:creationId xmlns:a16="http://schemas.microsoft.com/office/drawing/2014/main" id="{7E5A85DC-4EA2-6CA4-7FA3-EA7F4A198F20}"/>
              </a:ext>
            </a:extLst>
          </p:cNvPr>
          <p:cNvSpPr>
            <a:spLocks noGrp="1"/>
          </p:cNvSpPr>
          <p:nvPr>
            <p:ph type="title"/>
          </p:nvPr>
        </p:nvSpPr>
        <p:spPr/>
        <p:txBody>
          <a:bodyPr>
            <a:normAutofit/>
          </a:bodyPr>
          <a:lstStyle/>
          <a:p>
            <a:r>
              <a:rPr lang="en-US" b="1" dirty="0"/>
              <a:t>Find Transactions – MVO to CSA</a:t>
            </a:r>
            <a:endParaRPr lang="en-US" b="1" dirty="0">
              <a:solidFill>
                <a:srgbClr val="FF0000"/>
              </a:solidFill>
            </a:endParaRPr>
          </a:p>
        </p:txBody>
      </p:sp>
      <p:sp>
        <p:nvSpPr>
          <p:cNvPr id="7" name="Text Placeholder 8">
            <a:extLst>
              <a:ext uri="{FF2B5EF4-FFF2-40B4-BE49-F238E27FC236}">
                <a16:creationId xmlns:a16="http://schemas.microsoft.com/office/drawing/2014/main" id="{83273716-D745-0ED3-A606-173143393C5A}"/>
              </a:ext>
            </a:extLst>
          </p:cNvPr>
          <p:cNvSpPr txBox="1">
            <a:spLocks/>
          </p:cNvSpPr>
          <p:nvPr/>
        </p:nvSpPr>
        <p:spPr>
          <a:xfrm>
            <a:off x="1314450" y="1147811"/>
            <a:ext cx="6405563" cy="369094"/>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50" i="1" dirty="0"/>
          </a:p>
        </p:txBody>
      </p:sp>
      <p:sp>
        <p:nvSpPr>
          <p:cNvPr id="14" name="TextBox 13">
            <a:extLst>
              <a:ext uri="{FF2B5EF4-FFF2-40B4-BE49-F238E27FC236}">
                <a16:creationId xmlns:a16="http://schemas.microsoft.com/office/drawing/2014/main" id="{AEFD8280-F66F-375A-195B-58C84272746B}"/>
              </a:ext>
            </a:extLst>
          </p:cNvPr>
          <p:cNvSpPr txBox="1"/>
          <p:nvPr/>
        </p:nvSpPr>
        <p:spPr>
          <a:xfrm>
            <a:off x="5302538" y="3527076"/>
            <a:ext cx="3062268" cy="13388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350" dirty="0">
                <a:solidFill>
                  <a:schemeClr val="accent1">
                    <a:lumMod val="50000"/>
                  </a:schemeClr>
                </a:solidFill>
              </a:rPr>
              <a:t>Customer at premise issues a MVO, if there will be a CSA on the requested date of the MVO, ERCOT will treat the MVO as a MVO to CSA.  Notification is sent to CSA holder (814_22).</a:t>
            </a:r>
          </a:p>
        </p:txBody>
      </p:sp>
      <p:sp>
        <p:nvSpPr>
          <p:cNvPr id="16" name="Rectangle 15">
            <a:extLst>
              <a:ext uri="{FF2B5EF4-FFF2-40B4-BE49-F238E27FC236}">
                <a16:creationId xmlns:a16="http://schemas.microsoft.com/office/drawing/2014/main" id="{4C66FA66-7B4F-686B-5BBD-3538F41867D3}"/>
              </a:ext>
            </a:extLst>
          </p:cNvPr>
          <p:cNvSpPr/>
          <p:nvPr/>
        </p:nvSpPr>
        <p:spPr>
          <a:xfrm>
            <a:off x="349010" y="2150084"/>
            <a:ext cx="527290" cy="109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8C2600CA-A264-D474-C4ED-D27C0B463533}"/>
              </a:ext>
            </a:extLst>
          </p:cNvPr>
          <p:cNvSpPr/>
          <p:nvPr/>
        </p:nvSpPr>
        <p:spPr>
          <a:xfrm>
            <a:off x="355360" y="2545479"/>
            <a:ext cx="527290" cy="109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5F230AC0-D59C-D295-288B-5F31441FFDD7}"/>
              </a:ext>
            </a:extLst>
          </p:cNvPr>
          <p:cNvSpPr/>
          <p:nvPr/>
        </p:nvSpPr>
        <p:spPr>
          <a:xfrm>
            <a:off x="307635" y="3044788"/>
            <a:ext cx="609840" cy="2246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extBox 19">
            <a:extLst>
              <a:ext uri="{FF2B5EF4-FFF2-40B4-BE49-F238E27FC236}">
                <a16:creationId xmlns:a16="http://schemas.microsoft.com/office/drawing/2014/main" id="{FC01A344-0C46-1DB1-D0A3-16F9CD6B4FAB}"/>
              </a:ext>
            </a:extLst>
          </p:cNvPr>
          <p:cNvSpPr txBox="1"/>
          <p:nvPr/>
        </p:nvSpPr>
        <p:spPr>
          <a:xfrm>
            <a:off x="5302539" y="4973110"/>
            <a:ext cx="3062267"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sz="1350"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a:extLst>
              <a:ext uri="{FF2B5EF4-FFF2-40B4-BE49-F238E27FC236}">
                <a16:creationId xmlns:a16="http://schemas.microsoft.com/office/drawing/2014/main" id="{0FC0DCB7-DCAB-85CB-2108-5D7056E26033}"/>
              </a:ext>
            </a:extLst>
          </p:cNvPr>
          <p:cNvSpPr>
            <a:spLocks noGrp="1"/>
          </p:cNvSpPr>
          <p:nvPr>
            <p:ph type="sldNum" sz="quarter" idx="12"/>
          </p:nvPr>
        </p:nvSpPr>
        <p:spPr/>
        <p:txBody>
          <a:bodyPr/>
          <a:lstStyle/>
          <a:p>
            <a:fld id="{D57F1E4F-1CFF-5643-939E-02111984F565}" type="slidenum">
              <a:rPr lang="en-US" smtClean="0"/>
              <a:pPr/>
              <a:t>110</a:t>
            </a:fld>
            <a:endParaRPr lang="en-US" dirty="0"/>
          </a:p>
        </p:txBody>
      </p:sp>
      <p:sp>
        <p:nvSpPr>
          <p:cNvPr id="9" name="Rectangle 8" hidden="1">
            <a:extLst>
              <a:ext uri="{FF2B5EF4-FFF2-40B4-BE49-F238E27FC236}">
                <a16:creationId xmlns:a16="http://schemas.microsoft.com/office/drawing/2014/main" id="{E1B5262C-3CB0-DC67-E85D-6AE451987F26}"/>
              </a:ext>
            </a:extLst>
          </p:cNvPr>
          <p:cNvSpPr/>
          <p:nvPr/>
        </p:nvSpPr>
        <p:spPr>
          <a:xfrm>
            <a:off x="1165096" y="3434310"/>
            <a:ext cx="6704272" cy="216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158357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70FD1-EBEB-3699-809A-B66DA21D2A6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C792844-E0A7-C46E-31B5-8CBC38996FF8}"/>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6B1AA1A9-645C-8F65-211F-E9F8AEA5AC86}"/>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C47F03B3-B564-3A1C-FEFC-33140C3AD517}"/>
              </a:ext>
            </a:extLst>
          </p:cNvPr>
          <p:cNvSpPr>
            <a:spLocks noGrp="1"/>
          </p:cNvSpPr>
          <p:nvPr>
            <p:ph type="sldNum" sz="quarter" idx="12"/>
          </p:nvPr>
        </p:nvSpPr>
        <p:spPr/>
        <p:txBody>
          <a:bodyPr/>
          <a:lstStyle/>
          <a:p>
            <a:fld id="{D57F1E4F-1CFF-5643-939E-02111984F565}" type="slidenum">
              <a:rPr lang="en-US" smtClean="0"/>
              <a:pPr/>
              <a:t>111</a:t>
            </a:fld>
            <a:endParaRPr lang="en-US" dirty="0"/>
          </a:p>
        </p:txBody>
      </p:sp>
      <p:sp>
        <p:nvSpPr>
          <p:cNvPr id="5" name="Title 4">
            <a:extLst>
              <a:ext uri="{FF2B5EF4-FFF2-40B4-BE49-F238E27FC236}">
                <a16:creationId xmlns:a16="http://schemas.microsoft.com/office/drawing/2014/main" id="{77D3672D-928A-5330-72DE-E6965E40E630}"/>
              </a:ext>
            </a:extLst>
          </p:cNvPr>
          <p:cNvSpPr>
            <a:spLocks noGrp="1"/>
          </p:cNvSpPr>
          <p:nvPr>
            <p:ph type="title"/>
          </p:nvPr>
        </p:nvSpPr>
        <p:spPr>
          <a:xfrm>
            <a:off x="25475" y="228600"/>
            <a:ext cx="7746925" cy="627796"/>
          </a:xfrm>
        </p:spPr>
        <p:txBody>
          <a:bodyPr/>
          <a:lstStyle/>
          <a:p>
            <a:r>
              <a:rPr lang="en-US" b="1" dirty="0"/>
              <a:t>Find Transactions – MVO trumps SWI</a:t>
            </a:r>
          </a:p>
        </p:txBody>
      </p:sp>
      <p:sp>
        <p:nvSpPr>
          <p:cNvPr id="6" name="Text Placeholder 8">
            <a:extLst>
              <a:ext uri="{FF2B5EF4-FFF2-40B4-BE49-F238E27FC236}">
                <a16:creationId xmlns:a16="http://schemas.microsoft.com/office/drawing/2014/main" id="{5FD914DC-2DB3-19D8-DA1F-766D0B237EEF}"/>
              </a:ext>
            </a:extLst>
          </p:cNvPr>
          <p:cNvSpPr txBox="1">
            <a:spLocks/>
          </p:cNvSpPr>
          <p:nvPr/>
        </p:nvSpPr>
        <p:spPr>
          <a:xfrm>
            <a:off x="1880508" y="1439752"/>
            <a:ext cx="6405563" cy="369094"/>
          </a:xfrm>
          <a:prstGeom prst="rect">
            <a:avLst/>
          </a:prstGeom>
        </p:spPr>
        <p:txBody>
          <a:bodyPr vert="horz" lIns="0" tIns="34290" rIns="0" bIns="3429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50" i="1" dirty="0"/>
          </a:p>
        </p:txBody>
      </p:sp>
      <p:grpSp>
        <p:nvGrpSpPr>
          <p:cNvPr id="20" name="Group 19">
            <a:extLst>
              <a:ext uri="{FF2B5EF4-FFF2-40B4-BE49-F238E27FC236}">
                <a16:creationId xmlns:a16="http://schemas.microsoft.com/office/drawing/2014/main" id="{E9A77C9B-A7AA-2F85-C4A1-E97639210407}"/>
              </a:ext>
            </a:extLst>
          </p:cNvPr>
          <p:cNvGrpSpPr/>
          <p:nvPr/>
        </p:nvGrpSpPr>
        <p:grpSpPr>
          <a:xfrm>
            <a:off x="100584" y="969511"/>
            <a:ext cx="8961120" cy="2510481"/>
            <a:chOff x="-1" y="1098767"/>
            <a:chExt cx="10642061" cy="1902530"/>
          </a:xfrm>
        </p:grpSpPr>
        <p:pic>
          <p:nvPicPr>
            <p:cNvPr id="17" name="Picture 16">
              <a:extLst>
                <a:ext uri="{FF2B5EF4-FFF2-40B4-BE49-F238E27FC236}">
                  <a16:creationId xmlns:a16="http://schemas.microsoft.com/office/drawing/2014/main" id="{9F52DAE7-FC07-5BAF-67E8-40DB33094B5B}"/>
                </a:ext>
              </a:extLst>
            </p:cNvPr>
            <p:cNvPicPr>
              <a:picLocks noChangeAspect="1"/>
            </p:cNvPicPr>
            <p:nvPr/>
          </p:nvPicPr>
          <p:blipFill>
            <a:blip r:embed="rId4"/>
            <a:srcRect t="14441" r="1080" b="52658"/>
            <a:stretch/>
          </p:blipFill>
          <p:spPr>
            <a:xfrm>
              <a:off x="-1" y="1098767"/>
              <a:ext cx="10642061" cy="1902530"/>
            </a:xfrm>
            <a:prstGeom prst="rect">
              <a:avLst/>
            </a:prstGeom>
          </p:spPr>
        </p:pic>
        <p:sp>
          <p:nvSpPr>
            <p:cNvPr id="11" name="Rectangle 10">
              <a:extLst>
                <a:ext uri="{FF2B5EF4-FFF2-40B4-BE49-F238E27FC236}">
                  <a16:creationId xmlns:a16="http://schemas.microsoft.com/office/drawing/2014/main" id="{6698C3E2-9817-29E9-9DFB-E476CC0262BC}"/>
                </a:ext>
              </a:extLst>
            </p:cNvPr>
            <p:cNvSpPr/>
            <p:nvPr/>
          </p:nvSpPr>
          <p:spPr>
            <a:xfrm>
              <a:off x="29917" y="1548469"/>
              <a:ext cx="607424" cy="3718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n>
                  <a:solidFill>
                    <a:srgbClr val="FF0000"/>
                  </a:solidFill>
                </a:ln>
                <a:noFill/>
              </a:endParaRPr>
            </a:p>
          </p:txBody>
        </p:sp>
      </p:grpSp>
      <p:grpSp>
        <p:nvGrpSpPr>
          <p:cNvPr id="23" name="Group 22">
            <a:extLst>
              <a:ext uri="{FF2B5EF4-FFF2-40B4-BE49-F238E27FC236}">
                <a16:creationId xmlns:a16="http://schemas.microsoft.com/office/drawing/2014/main" id="{05FE80C8-D4CE-F1B1-17CB-50A2E2B631CE}"/>
              </a:ext>
            </a:extLst>
          </p:cNvPr>
          <p:cNvGrpSpPr/>
          <p:nvPr/>
        </p:nvGrpSpPr>
        <p:grpSpPr>
          <a:xfrm>
            <a:off x="125776" y="3565159"/>
            <a:ext cx="8961120" cy="2510481"/>
            <a:chOff x="0" y="3764613"/>
            <a:chExt cx="11080812" cy="1391047"/>
          </a:xfrm>
        </p:grpSpPr>
        <p:pic>
          <p:nvPicPr>
            <p:cNvPr id="19" name="Picture 18">
              <a:extLst>
                <a:ext uri="{FF2B5EF4-FFF2-40B4-BE49-F238E27FC236}">
                  <a16:creationId xmlns:a16="http://schemas.microsoft.com/office/drawing/2014/main" id="{56A9F261-1CAD-EC1F-1906-01FDDE8C9EB8}"/>
                </a:ext>
              </a:extLst>
            </p:cNvPr>
            <p:cNvPicPr>
              <a:picLocks noChangeAspect="1"/>
            </p:cNvPicPr>
            <p:nvPr/>
          </p:nvPicPr>
          <p:blipFill>
            <a:blip r:embed="rId5"/>
            <a:srcRect t="55121" r="1295" b="21825"/>
            <a:stretch/>
          </p:blipFill>
          <p:spPr>
            <a:xfrm>
              <a:off x="0" y="3764613"/>
              <a:ext cx="11080812" cy="1391047"/>
            </a:xfrm>
            <a:prstGeom prst="rect">
              <a:avLst/>
            </a:prstGeom>
          </p:spPr>
        </p:pic>
        <p:cxnSp>
          <p:nvCxnSpPr>
            <p:cNvPr id="13" name="Straight Connector 12">
              <a:extLst>
                <a:ext uri="{FF2B5EF4-FFF2-40B4-BE49-F238E27FC236}">
                  <a16:creationId xmlns:a16="http://schemas.microsoft.com/office/drawing/2014/main" id="{248D26DA-1833-F057-CA93-F193214A73BD}"/>
                </a:ext>
              </a:extLst>
            </p:cNvPr>
            <p:cNvCxnSpPr>
              <a:cxnSpLocks/>
            </p:cNvCxnSpPr>
            <p:nvPr/>
          </p:nvCxnSpPr>
          <p:spPr>
            <a:xfrm>
              <a:off x="166691" y="3972127"/>
              <a:ext cx="6483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CF1E87D-2088-CC0F-2FBF-7BFF71A422D6}"/>
                </a:ext>
              </a:extLst>
            </p:cNvPr>
            <p:cNvSpPr/>
            <p:nvPr/>
          </p:nvSpPr>
          <p:spPr>
            <a:xfrm>
              <a:off x="2320335" y="4693203"/>
              <a:ext cx="377362" cy="226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8" name="Rectangle 7" hidden="1">
            <a:extLst>
              <a:ext uri="{FF2B5EF4-FFF2-40B4-BE49-F238E27FC236}">
                <a16:creationId xmlns:a16="http://schemas.microsoft.com/office/drawing/2014/main" id="{D7886C86-B6FD-7176-1DD2-534B968492DF}"/>
              </a:ext>
            </a:extLst>
          </p:cNvPr>
          <p:cNvSpPr/>
          <p:nvPr/>
        </p:nvSpPr>
        <p:spPr>
          <a:xfrm>
            <a:off x="1314450" y="3760555"/>
            <a:ext cx="4984182" cy="164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hidden="1">
            <a:extLst>
              <a:ext uri="{FF2B5EF4-FFF2-40B4-BE49-F238E27FC236}">
                <a16:creationId xmlns:a16="http://schemas.microsoft.com/office/drawing/2014/main" id="{1DF78AEB-4243-43C6-8279-A707CC16B88A}"/>
              </a:ext>
            </a:extLst>
          </p:cNvPr>
          <p:cNvSpPr/>
          <p:nvPr/>
        </p:nvSpPr>
        <p:spPr>
          <a:xfrm>
            <a:off x="6280805" y="3478333"/>
            <a:ext cx="1580959" cy="2122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19">
            <a:extLst>
              <a:ext uri="{FF2B5EF4-FFF2-40B4-BE49-F238E27FC236}">
                <a16:creationId xmlns:a16="http://schemas.microsoft.com/office/drawing/2014/main" id="{463D7009-EA6C-F037-60B5-61E3BC66A21C}"/>
              </a:ext>
            </a:extLst>
          </p:cNvPr>
          <p:cNvSpPr txBox="1"/>
          <p:nvPr/>
        </p:nvSpPr>
        <p:spPr>
          <a:xfrm>
            <a:off x="5272913" y="4636182"/>
            <a:ext cx="2499487" cy="132343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lumMod val="50000"/>
                  </a:schemeClr>
                </a:solidFill>
              </a:rPr>
              <a:t>ERCOT will send a loss notification to the Losing REP -  an 814_06 with a </a:t>
            </a:r>
          </a:p>
          <a:p>
            <a:r>
              <a:rPr lang="en-US" sz="1600" b="1" dirty="0">
                <a:solidFill>
                  <a:schemeClr val="accent1">
                    <a:lumMod val="50000"/>
                  </a:schemeClr>
                </a:solidFill>
              </a:rPr>
              <a:t>CHA</a:t>
            </a:r>
            <a:r>
              <a:rPr lang="en-US" sz="1600" dirty="0">
                <a:solidFill>
                  <a:schemeClr val="accent1">
                    <a:lumMod val="50000"/>
                  </a:schemeClr>
                </a:solidFill>
              </a:rPr>
              <a:t> indicating ‘customer changed to another CR’</a:t>
            </a:r>
          </a:p>
        </p:txBody>
      </p:sp>
      <p:sp>
        <p:nvSpPr>
          <p:cNvPr id="7" name="TextBox 13">
            <a:extLst>
              <a:ext uri="{FF2B5EF4-FFF2-40B4-BE49-F238E27FC236}">
                <a16:creationId xmlns:a16="http://schemas.microsoft.com/office/drawing/2014/main" id="{2249E4AC-E7C8-032A-D8C2-CC1A1433C512}"/>
              </a:ext>
            </a:extLst>
          </p:cNvPr>
          <p:cNvSpPr txBox="1"/>
          <p:nvPr/>
        </p:nvSpPr>
        <p:spPr>
          <a:xfrm>
            <a:off x="5304146" y="4005640"/>
            <a:ext cx="2425919" cy="58477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lumMod val="50000"/>
                  </a:schemeClr>
                </a:solidFill>
              </a:rPr>
              <a:t>Customer issues a SWI on 4/7 for 4/9.  </a:t>
            </a:r>
          </a:p>
        </p:txBody>
      </p:sp>
    </p:spTree>
    <p:custDataLst>
      <p:tags r:id="rId1"/>
    </p:custDataLst>
    <p:extLst>
      <p:ext uri="{BB962C8B-B14F-4D97-AF65-F5344CB8AC3E}">
        <p14:creationId xmlns:p14="http://schemas.microsoft.com/office/powerpoint/2010/main" val="3668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7EB6-9791-ED3C-CF6F-3E0FA8C0FEB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C4523CF-183C-F39A-12F4-C91C76CE2059}"/>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4C8E5EA0-8D62-68EB-42E6-485DE69535C4}"/>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E666B455-067C-37A5-6FDB-C1F1C78818F8}"/>
              </a:ext>
            </a:extLst>
          </p:cNvPr>
          <p:cNvSpPr>
            <a:spLocks noGrp="1"/>
          </p:cNvSpPr>
          <p:nvPr>
            <p:ph type="sldNum" sz="quarter" idx="12"/>
          </p:nvPr>
        </p:nvSpPr>
        <p:spPr/>
        <p:txBody>
          <a:bodyPr/>
          <a:lstStyle/>
          <a:p>
            <a:fld id="{D57F1E4F-1CFF-5643-939E-02111984F565}" type="slidenum">
              <a:rPr lang="en-US" smtClean="0"/>
              <a:pPr/>
              <a:t>112</a:t>
            </a:fld>
            <a:endParaRPr lang="en-US" dirty="0"/>
          </a:p>
        </p:txBody>
      </p:sp>
      <p:sp>
        <p:nvSpPr>
          <p:cNvPr id="5" name="Title 4">
            <a:extLst>
              <a:ext uri="{FF2B5EF4-FFF2-40B4-BE49-F238E27FC236}">
                <a16:creationId xmlns:a16="http://schemas.microsoft.com/office/drawing/2014/main" id="{24697BE4-B311-7357-3674-42826D95E807}"/>
              </a:ext>
            </a:extLst>
          </p:cNvPr>
          <p:cNvSpPr>
            <a:spLocks noGrp="1"/>
          </p:cNvSpPr>
          <p:nvPr>
            <p:ph type="title"/>
          </p:nvPr>
        </p:nvSpPr>
        <p:spPr/>
        <p:txBody>
          <a:bodyPr/>
          <a:lstStyle/>
          <a:p>
            <a:r>
              <a:rPr lang="en-US" b="1" dirty="0"/>
              <a:t>Find Transactions – MVO trumps SWI</a:t>
            </a:r>
          </a:p>
        </p:txBody>
      </p:sp>
      <p:sp>
        <p:nvSpPr>
          <p:cNvPr id="7" name="TextBox 13">
            <a:extLst>
              <a:ext uri="{FF2B5EF4-FFF2-40B4-BE49-F238E27FC236}">
                <a16:creationId xmlns:a16="http://schemas.microsoft.com/office/drawing/2014/main" id="{F89BB148-ADFA-E0CE-0C21-5F6CB1F36638}"/>
              </a:ext>
            </a:extLst>
          </p:cNvPr>
          <p:cNvSpPr txBox="1"/>
          <p:nvPr/>
        </p:nvSpPr>
        <p:spPr>
          <a:xfrm>
            <a:off x="674681" y="5106002"/>
            <a:ext cx="7734682" cy="646331"/>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a16="http://schemas.microsoft.com/office/drawing/2014/main" id="{D032B25B-7268-6737-7B37-B3DF37B8CAE8}"/>
              </a:ext>
            </a:extLst>
          </p:cNvPr>
          <p:cNvSpPr txBox="1"/>
          <p:nvPr/>
        </p:nvSpPr>
        <p:spPr>
          <a:xfrm>
            <a:off x="1124712" y="5735968"/>
            <a:ext cx="6894576" cy="584775"/>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ERCOT will review any pending transactions two retail </a:t>
            </a:r>
            <a:r>
              <a:rPr lang="en-US" sz="1600" i="1" dirty="0">
                <a:solidFill>
                  <a:schemeClr val="bg1"/>
                </a:solidFill>
              </a:rPr>
              <a:t>business</a:t>
            </a:r>
            <a:r>
              <a:rPr lang="en-US" sz="1600" dirty="0">
                <a:solidFill>
                  <a:schemeClr val="bg1"/>
                </a:solidFill>
              </a:rPr>
              <a:t> days prior to the effectuating date.</a:t>
            </a:r>
          </a:p>
        </p:txBody>
      </p:sp>
      <p:grpSp>
        <p:nvGrpSpPr>
          <p:cNvPr id="15" name="Group 14">
            <a:extLst>
              <a:ext uri="{FF2B5EF4-FFF2-40B4-BE49-F238E27FC236}">
                <a16:creationId xmlns:a16="http://schemas.microsoft.com/office/drawing/2014/main" id="{3188D186-27A5-BCDB-1692-CA0D98F004DC}"/>
              </a:ext>
            </a:extLst>
          </p:cNvPr>
          <p:cNvGrpSpPr/>
          <p:nvPr/>
        </p:nvGrpSpPr>
        <p:grpSpPr>
          <a:xfrm>
            <a:off x="146305" y="941832"/>
            <a:ext cx="8776314" cy="4090048"/>
            <a:chOff x="-117395" y="933855"/>
            <a:chExt cx="12169969" cy="2169268"/>
          </a:xfrm>
        </p:grpSpPr>
        <p:pic>
          <p:nvPicPr>
            <p:cNvPr id="14" name="Picture 13">
              <a:extLst>
                <a:ext uri="{FF2B5EF4-FFF2-40B4-BE49-F238E27FC236}">
                  <a16:creationId xmlns:a16="http://schemas.microsoft.com/office/drawing/2014/main" id="{F547996B-D067-B686-45A2-C3E11E5B938A}"/>
                </a:ext>
              </a:extLst>
            </p:cNvPr>
            <p:cNvPicPr>
              <a:picLocks noChangeAspect="1"/>
            </p:cNvPicPr>
            <p:nvPr/>
          </p:nvPicPr>
          <p:blipFill>
            <a:blip r:embed="rId4"/>
            <a:srcRect t="11925" r="1143" b="54972"/>
            <a:stretch/>
          </p:blipFill>
          <p:spPr>
            <a:xfrm>
              <a:off x="-117395" y="933855"/>
              <a:ext cx="12169969" cy="2169268"/>
            </a:xfrm>
            <a:prstGeom prst="rect">
              <a:avLst/>
            </a:prstGeom>
          </p:spPr>
        </p:pic>
        <p:sp>
          <p:nvSpPr>
            <p:cNvPr id="10" name="Rectangle 9">
              <a:extLst>
                <a:ext uri="{FF2B5EF4-FFF2-40B4-BE49-F238E27FC236}">
                  <a16:creationId xmlns:a16="http://schemas.microsoft.com/office/drawing/2014/main" id="{150E50CB-3712-8741-4C91-3774A215FC76}"/>
                </a:ext>
              </a:extLst>
            </p:cNvPr>
            <p:cNvSpPr/>
            <p:nvPr/>
          </p:nvSpPr>
          <p:spPr>
            <a:xfrm>
              <a:off x="22517" y="1689014"/>
              <a:ext cx="619509" cy="141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n>
                  <a:solidFill>
                    <a:srgbClr val="FF0000"/>
                  </a:solidFill>
                </a:ln>
                <a:noFill/>
              </a:endParaRPr>
            </a:p>
          </p:txBody>
        </p:sp>
        <p:cxnSp>
          <p:nvCxnSpPr>
            <p:cNvPr id="11" name="Straight Connector 10">
              <a:extLst>
                <a:ext uri="{FF2B5EF4-FFF2-40B4-BE49-F238E27FC236}">
                  <a16:creationId xmlns:a16="http://schemas.microsoft.com/office/drawing/2014/main" id="{831B79B1-5EB2-A199-DBCD-13357E880480}"/>
                </a:ext>
              </a:extLst>
            </p:cNvPr>
            <p:cNvCxnSpPr/>
            <p:nvPr/>
          </p:nvCxnSpPr>
          <p:spPr>
            <a:xfrm>
              <a:off x="6047111" y="2266598"/>
              <a:ext cx="8229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329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76B7F-BF04-18DC-4271-85DFF64FF0C8}"/>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A5D73CB6-252B-A17E-4FF2-1F7E934FC183}"/>
              </a:ext>
            </a:extLst>
          </p:cNvPr>
          <p:cNvPicPr>
            <a:picLocks noChangeAspect="1"/>
          </p:cNvPicPr>
          <p:nvPr/>
        </p:nvPicPr>
        <p:blipFill>
          <a:blip r:embed="rId4"/>
          <a:srcRect t="14104" b="25131"/>
          <a:stretch/>
        </p:blipFill>
        <p:spPr>
          <a:xfrm>
            <a:off x="228600" y="858213"/>
            <a:ext cx="8828171" cy="4088458"/>
          </a:xfrm>
          <a:prstGeom prst="rect">
            <a:avLst/>
          </a:prstGeom>
        </p:spPr>
      </p:pic>
      <p:sp>
        <p:nvSpPr>
          <p:cNvPr id="2" name="Date Placeholder 1">
            <a:extLst>
              <a:ext uri="{FF2B5EF4-FFF2-40B4-BE49-F238E27FC236}">
                <a16:creationId xmlns:a16="http://schemas.microsoft.com/office/drawing/2014/main" id="{11FEA7C6-26A7-80DD-223C-DE0D524BB9E0}"/>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EF3B0C66-E7F6-EBDE-888F-BF2D134F2C09}"/>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79DFE9D3-42F5-69A5-D440-88C0BF23A800}"/>
              </a:ext>
            </a:extLst>
          </p:cNvPr>
          <p:cNvSpPr>
            <a:spLocks noGrp="1"/>
          </p:cNvSpPr>
          <p:nvPr>
            <p:ph type="sldNum" sz="quarter" idx="12"/>
          </p:nvPr>
        </p:nvSpPr>
        <p:spPr/>
        <p:txBody>
          <a:bodyPr/>
          <a:lstStyle/>
          <a:p>
            <a:fld id="{D57F1E4F-1CFF-5643-939E-02111984F565}" type="slidenum">
              <a:rPr lang="en-US" smtClean="0"/>
              <a:pPr/>
              <a:t>113</a:t>
            </a:fld>
            <a:endParaRPr lang="en-US" dirty="0"/>
          </a:p>
        </p:txBody>
      </p:sp>
      <p:sp>
        <p:nvSpPr>
          <p:cNvPr id="5" name="Title 4">
            <a:extLst>
              <a:ext uri="{FF2B5EF4-FFF2-40B4-BE49-F238E27FC236}">
                <a16:creationId xmlns:a16="http://schemas.microsoft.com/office/drawing/2014/main" id="{B9D1E1C7-6169-9FC8-BDC6-1DF00A0962E5}"/>
              </a:ext>
            </a:extLst>
          </p:cNvPr>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a16="http://schemas.microsoft.com/office/drawing/2014/main" id="{EEC0AA01-3CD8-0DC3-7A26-0B3AF0A87E78}"/>
              </a:ext>
            </a:extLst>
          </p:cNvPr>
          <p:cNvSpPr txBox="1"/>
          <p:nvPr/>
        </p:nvSpPr>
        <p:spPr>
          <a:xfrm>
            <a:off x="4979205" y="4946671"/>
            <a:ext cx="2557376" cy="5155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lumMod val="50000"/>
                  </a:schemeClr>
                </a:solidFill>
              </a:rPr>
              <a:t>814_08 is coded CCE –</a:t>
            </a:r>
            <a:r>
              <a:rPr lang="en-US" sz="1350" dirty="0">
                <a:solidFill>
                  <a:schemeClr val="accent1">
                    <a:lumMod val="50000"/>
                  </a:schemeClr>
                </a:solidFill>
              </a:rPr>
              <a:t>Cancelled due to Move Out</a:t>
            </a:r>
          </a:p>
        </p:txBody>
      </p:sp>
      <p:sp>
        <p:nvSpPr>
          <p:cNvPr id="9" name="Rectangle 8">
            <a:extLst>
              <a:ext uri="{FF2B5EF4-FFF2-40B4-BE49-F238E27FC236}">
                <a16:creationId xmlns:a16="http://schemas.microsoft.com/office/drawing/2014/main" id="{1BCB5D0C-C75E-EF52-C3D6-0A464814E231}"/>
              </a:ext>
            </a:extLst>
          </p:cNvPr>
          <p:cNvSpPr/>
          <p:nvPr/>
        </p:nvSpPr>
        <p:spPr>
          <a:xfrm>
            <a:off x="2080864" y="4456498"/>
            <a:ext cx="654052" cy="2904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n>
                <a:solidFill>
                  <a:srgbClr val="FF0000"/>
                </a:solidFill>
              </a:ln>
              <a:noFill/>
            </a:endParaRPr>
          </a:p>
        </p:txBody>
      </p:sp>
      <p:sp>
        <p:nvSpPr>
          <p:cNvPr id="12" name="Rectangle 11">
            <a:extLst>
              <a:ext uri="{FF2B5EF4-FFF2-40B4-BE49-F238E27FC236}">
                <a16:creationId xmlns:a16="http://schemas.microsoft.com/office/drawing/2014/main" id="{E6667D8E-4A34-70AD-A60D-302370CEFDAC}"/>
              </a:ext>
            </a:extLst>
          </p:cNvPr>
          <p:cNvSpPr/>
          <p:nvPr/>
        </p:nvSpPr>
        <p:spPr>
          <a:xfrm>
            <a:off x="275056" y="1626673"/>
            <a:ext cx="411480" cy="1472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 name="TextBox 15">
            <a:extLst>
              <a:ext uri="{FF2B5EF4-FFF2-40B4-BE49-F238E27FC236}">
                <a16:creationId xmlns:a16="http://schemas.microsoft.com/office/drawing/2014/main" id="{78379818-C4A4-AD8A-6DDE-95620FC2A4C8}"/>
              </a:ext>
            </a:extLst>
          </p:cNvPr>
          <p:cNvSpPr txBox="1"/>
          <p:nvPr/>
        </p:nvSpPr>
        <p:spPr>
          <a:xfrm>
            <a:off x="4979205" y="5569977"/>
            <a:ext cx="2557375" cy="73866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a16="http://schemas.microsoft.com/office/drawing/2014/main" id="{0CF6DD33-A20F-1167-E6FA-358CAF7F0465}"/>
              </a:ext>
            </a:extLst>
          </p:cNvPr>
          <p:cNvSpPr txBox="1"/>
          <p:nvPr/>
        </p:nvSpPr>
        <p:spPr>
          <a:xfrm>
            <a:off x="4979206" y="3912121"/>
            <a:ext cx="2557376"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accent1">
                    <a:lumMod val="50000"/>
                  </a:schemeClr>
                </a:solidFill>
              </a:rPr>
              <a:t>With the submittal of the 814_24 MVO, ERCOT proceeds to cancel the 814_01 SWI with an 814_08</a:t>
            </a:r>
          </a:p>
        </p:txBody>
      </p:sp>
      <p:sp>
        <p:nvSpPr>
          <p:cNvPr id="6" name="Rectangle 5" hidden="1">
            <a:extLst>
              <a:ext uri="{FF2B5EF4-FFF2-40B4-BE49-F238E27FC236}">
                <a16:creationId xmlns:a16="http://schemas.microsoft.com/office/drawing/2014/main" id="{01ECBF09-FD8C-C1EC-FC0F-7591CAEBA1A1}"/>
              </a:ext>
            </a:extLst>
          </p:cNvPr>
          <p:cNvSpPr/>
          <p:nvPr/>
        </p:nvSpPr>
        <p:spPr>
          <a:xfrm>
            <a:off x="1280551" y="3924300"/>
            <a:ext cx="4434449" cy="1457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hidden="1">
            <a:extLst>
              <a:ext uri="{FF2B5EF4-FFF2-40B4-BE49-F238E27FC236}">
                <a16:creationId xmlns:a16="http://schemas.microsoft.com/office/drawing/2014/main" id="{AB18C704-C3B7-2BF0-F322-DC8D79A89771}"/>
              </a:ext>
            </a:extLst>
          </p:cNvPr>
          <p:cNvSpPr/>
          <p:nvPr/>
        </p:nvSpPr>
        <p:spPr>
          <a:xfrm>
            <a:off x="5613296" y="3476403"/>
            <a:ext cx="2095856" cy="969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hidden="1">
            <a:extLst>
              <a:ext uri="{FF2B5EF4-FFF2-40B4-BE49-F238E27FC236}">
                <a16:creationId xmlns:a16="http://schemas.microsoft.com/office/drawing/2014/main" id="{9C519ABD-5C2B-6713-B23D-DF4CE8E2B0CC}"/>
              </a:ext>
            </a:extLst>
          </p:cNvPr>
          <p:cNvSpPr/>
          <p:nvPr/>
        </p:nvSpPr>
        <p:spPr>
          <a:xfrm>
            <a:off x="5992362" y="4317373"/>
            <a:ext cx="1662886" cy="1275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A7C494B3-9699-00EC-FAAE-BEF637E7D235}"/>
              </a:ext>
            </a:extLst>
          </p:cNvPr>
          <p:cNvCxnSpPr>
            <a:cxnSpLocks/>
          </p:cNvCxnSpPr>
          <p:nvPr/>
        </p:nvCxnSpPr>
        <p:spPr>
          <a:xfrm>
            <a:off x="345743" y="3839768"/>
            <a:ext cx="5879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16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Implementation Guides</a:t>
            </a:r>
          </a:p>
        </p:txBody>
      </p:sp>
      <p:sp>
        <p:nvSpPr>
          <p:cNvPr id="3" name="Date Placeholder 2"/>
          <p:cNvSpPr>
            <a:spLocks noGrp="1"/>
          </p:cNvSpPr>
          <p:nvPr>
            <p:ph type="dt" sz="half" idx="10"/>
          </p:nvPr>
        </p:nvSpPr>
        <p:spPr/>
        <p:txBody>
          <a:bodyPr/>
          <a:lstStyle/>
          <a:p>
            <a:fld id="{AA0F616F-6449-4F1E-8527-7B430831C79D}"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t>114</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a16="http://schemas.microsoft.com/office/drawing/2014/main" id="{98DB92E6-A734-4FE8-A845-A1E860E9B5B3}"/>
              </a:ext>
            </a:extLst>
          </p:cNvPr>
          <p:cNvPicPr>
            <a:picLocks noChangeAspect="1"/>
          </p:cNvPicPr>
          <p:nvPr/>
        </p:nvPicPr>
        <p:blipFill>
          <a:blip r:embed="rId4"/>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115</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TX SET Implementation Guides w/ Examples </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a16="http://schemas.microsoft.com/office/drawing/2014/main" id="{01405B10-294D-447F-AD5B-D43DD03C0F22}"/>
              </a:ext>
            </a:extLst>
          </p:cNvPr>
          <p:cNvPicPr>
            <a:picLocks noChangeAspect="1"/>
          </p:cNvPicPr>
          <p:nvPr/>
        </p:nvPicPr>
        <p:blipFill>
          <a:blip r:embed="rId4"/>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116</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117</a:t>
            </a:fld>
            <a:endParaRPr lang="en-US" dirty="0"/>
          </a:p>
        </p:txBody>
      </p:sp>
      <p:pic>
        <p:nvPicPr>
          <p:cNvPr id="3"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a16="http://schemas.microsoft.com/office/drawing/2014/main"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Training </a:t>
            </a:r>
            <a:br>
              <a:rPr lang="en-US" dirty="0">
                <a:solidFill>
                  <a:srgbClr val="B45F07"/>
                </a:solidFill>
              </a:rPr>
            </a:br>
            <a:r>
              <a:rPr lang="en-US" dirty="0">
                <a:solidFill>
                  <a:srgbClr val="B45F07"/>
                </a:solidFill>
              </a:rPr>
              <a:t>Group Exercise  </a:t>
            </a:r>
          </a:p>
        </p:txBody>
      </p:sp>
      <p:sp>
        <p:nvSpPr>
          <p:cNvPr id="3" name="Date Placeholder 2"/>
          <p:cNvSpPr>
            <a:spLocks noGrp="1"/>
          </p:cNvSpPr>
          <p:nvPr>
            <p:ph type="dt" sz="half" idx="10"/>
          </p:nvPr>
        </p:nvSpPr>
        <p:spPr/>
        <p:txBody>
          <a:bodyPr/>
          <a:lstStyle/>
          <a:p>
            <a:fld id="{54060718-8BF0-42CA-AA83-2C752D8E260A}"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t>118</a:t>
            </a:fld>
            <a:endParaRPr lang="en-US" dirty="0"/>
          </a:p>
        </p:txBody>
      </p:sp>
    </p:spTree>
    <p:custDataLst>
      <p:tags r:id="rId1"/>
    </p:custDataLst>
    <p:extLst>
      <p:ext uri="{BB962C8B-B14F-4D97-AF65-F5344CB8AC3E}">
        <p14:creationId xmlns:p14="http://schemas.microsoft.com/office/powerpoint/2010/main" val="36157979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9" name="Slide Number Placeholder 8"/>
          <p:cNvSpPr>
            <a:spLocks noGrp="1"/>
          </p:cNvSpPr>
          <p:nvPr>
            <p:ph type="sldNum" sz="quarter" idx="12"/>
          </p:nvPr>
        </p:nvSpPr>
        <p:spPr/>
        <p:txBody>
          <a:bodyPr/>
          <a:lstStyle/>
          <a:p>
            <a:fld id="{D57F1E4F-1CFF-5643-939E-02111984F565}" type="slidenum">
              <a:rPr lang="en-US" smtClean="0"/>
              <a:pPr/>
              <a:t>119</a:t>
            </a:fld>
            <a:endParaRPr lang="en-US" dirty="0"/>
          </a:p>
        </p:txBody>
      </p:sp>
      <p:sp>
        <p:nvSpPr>
          <p:cNvPr id="7" name="Title 6"/>
          <p:cNvSpPr>
            <a:spLocks noGrp="1"/>
          </p:cNvSpPr>
          <p:nvPr>
            <p:ph type="title"/>
          </p:nvPr>
        </p:nvSpPr>
        <p:spPr/>
        <p:txBody>
          <a:bodyPr>
            <a:normAutofit/>
          </a:bodyPr>
          <a:lstStyle/>
          <a:p>
            <a:r>
              <a:rPr lang="en-US" b="1" i="1" dirty="0"/>
              <a:t>Group Exercise – Part 1</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57202" y="137159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400" b="1" i="1" dirty="0">
                <a:solidFill>
                  <a:schemeClr val="accent1">
                    <a:lumMod val="75000"/>
                  </a:schemeClr>
                </a:solidFill>
              </a:rPr>
              <a:t>Customer is moving and calls COWBOYS ENERGY to start service at a new address and OILERS ENERGY is the current REP of Record at that premise …</a:t>
            </a: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nSpc>
                <a:spcPct val="100000"/>
              </a:lnSpc>
              <a:spcBef>
                <a:spcPts val="0"/>
              </a:spcBef>
              <a:spcAft>
                <a:spcPts val="0"/>
              </a:spcAft>
              <a:buNone/>
            </a:pPr>
            <a:r>
              <a:rPr lang="en-US" sz="1800" b="1" i="1" dirty="0">
                <a:solidFill>
                  <a:schemeClr val="tx1"/>
                </a:solidFill>
              </a:rPr>
              <a:t>*Hint – some lines can have up to 4 dots</a:t>
            </a:r>
          </a:p>
        </p:txBody>
      </p:sp>
    </p:spTree>
    <p:custDataLst>
      <p:tags r:id="rId1"/>
    </p:custDataLst>
    <p:extLst>
      <p:ext uri="{BB962C8B-B14F-4D97-AF65-F5344CB8AC3E}">
        <p14:creationId xmlns:p14="http://schemas.microsoft.com/office/powerpoint/2010/main" val="289686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a:t>
            </a:r>
          </a:p>
        </p:txBody>
      </p:sp>
      <p:sp>
        <p:nvSpPr>
          <p:cNvPr id="23" name="Date Placeholder 22"/>
          <p:cNvSpPr>
            <a:spLocks noGrp="1"/>
          </p:cNvSpPr>
          <p:nvPr>
            <p:ph type="dt" sz="half" idx="10"/>
          </p:nvPr>
        </p:nvSpPr>
        <p:spPr/>
        <p:txBody>
          <a:bodyPr/>
          <a:lstStyle/>
          <a:p>
            <a:fld id="{17E327DA-21A7-4BB3-BFDE-A543ACEC5962}" type="datetime1">
              <a:rPr lang="en-US" smtClean="0"/>
              <a:t>9/24/2025</a:t>
            </a:fld>
            <a:endParaRPr lang="en-US" dirty="0"/>
          </a:p>
        </p:txBody>
      </p:sp>
      <p:sp>
        <p:nvSpPr>
          <p:cNvPr id="24" name="Footer Placeholder 23"/>
          <p:cNvSpPr>
            <a:spLocks noGrp="1"/>
          </p:cNvSpPr>
          <p:nvPr>
            <p:ph type="ftr" sz="quarter" idx="11"/>
          </p:nvPr>
        </p:nvSpPr>
        <p:spPr/>
        <p:txBody>
          <a:bodyPr/>
          <a:lstStyle/>
          <a:p>
            <a:r>
              <a:rPr lang="en-US" dirty="0"/>
              <a:t>TX SET</a:t>
            </a:r>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sp>
        <p:nvSpPr>
          <p:cNvPr id="30" name="Title 29"/>
          <p:cNvSpPr>
            <a:spLocks noGrp="1"/>
          </p:cNvSpPr>
          <p:nvPr>
            <p:ph type="title"/>
          </p:nvPr>
        </p:nvSpPr>
        <p:spPr/>
        <p:txBody>
          <a:bodyPr>
            <a:normAutofit fontScale="90000"/>
          </a:bodyPr>
          <a:lstStyle/>
          <a:p>
            <a:r>
              <a:rPr lang="en-US" b="1" i="1" dirty="0"/>
              <a:t>Group Exercise – Part 1:  TX SET Process Flows</a:t>
            </a:r>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814_16</a:t>
            </a: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814_03</a:t>
            </a: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814_04</a:t>
            </a: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814_05</a:t>
            </a: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867_02</a:t>
            </a: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814_06</a:t>
            </a: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Move In</a:t>
            </a: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Request</a:t>
            </a: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Response</a:t>
            </a: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CR Enrollment</a:t>
            </a:r>
          </a:p>
          <a:p>
            <a:r>
              <a:rPr lang="en-US" sz="1600" dirty="0">
                <a:latin typeface="Arial" panose="020B0604020202020204" pitchFamily="34" charset="0"/>
                <a:cs typeface="Arial" panose="020B0604020202020204" pitchFamily="34" charset="0"/>
              </a:rPr>
              <a:t>Notification Response</a:t>
            </a: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Historical Usage</a:t>
            </a:r>
          </a:p>
          <a:p>
            <a:r>
              <a:rPr lang="en-US" sz="1600" dirty="0">
                <a:latin typeface="Arial" panose="020B0604020202020204" pitchFamily="34" charset="0"/>
                <a:cs typeface="Arial" panose="020B0604020202020204" pitchFamily="34" charset="0"/>
              </a:rPr>
              <a:t>(If requested by REP)</a:t>
            </a: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Loss Notification</a:t>
            </a: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9/24/2025</a:t>
            </a:fld>
            <a:endParaRPr lang="en-US" dirty="0"/>
          </a:p>
        </p:txBody>
      </p:sp>
      <p:sp>
        <p:nvSpPr>
          <p:cNvPr id="23" name="Footer Placeholder 22"/>
          <p:cNvSpPr>
            <a:spLocks noGrp="1"/>
          </p:cNvSpPr>
          <p:nvPr>
            <p:ph type="ftr" sz="quarter" idx="11"/>
          </p:nvPr>
        </p:nvSpPr>
        <p:spPr/>
        <p:txBody>
          <a:bodyPr/>
          <a:lstStyle/>
          <a:p>
            <a:r>
              <a:rPr lang="en-US" dirty="0"/>
              <a:t>TX SET</a:t>
            </a:r>
          </a:p>
        </p:txBody>
      </p:sp>
      <p:sp>
        <p:nvSpPr>
          <p:cNvPr id="24" name="Slide Number Placeholder 23"/>
          <p:cNvSpPr>
            <a:spLocks noGrp="1"/>
          </p:cNvSpPr>
          <p:nvPr>
            <p:ph type="sldNum" sz="quarter" idx="12"/>
          </p:nvPr>
        </p:nvSpPr>
        <p:spPr/>
        <p:txBody>
          <a:bodyPr/>
          <a:lstStyle/>
          <a:p>
            <a:fld id="{D57F1E4F-1CFF-5643-939E-02111984F565}" type="slidenum">
              <a:rPr lang="en-US" smtClean="0"/>
              <a:pPr/>
              <a:t>120</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090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9" name="Slide Number Placeholder 8"/>
          <p:cNvSpPr>
            <a:spLocks noGrp="1"/>
          </p:cNvSpPr>
          <p:nvPr>
            <p:ph type="sldNum" sz="quarter" idx="12"/>
          </p:nvPr>
        </p:nvSpPr>
        <p:spPr/>
        <p:txBody>
          <a:bodyPr/>
          <a:lstStyle/>
          <a:p>
            <a:fld id="{D57F1E4F-1CFF-5643-939E-02111984F565}" type="slidenum">
              <a:rPr lang="en-US" smtClean="0"/>
              <a:pPr/>
              <a:t>121</a:t>
            </a:fld>
            <a:endParaRPr lang="en-US" dirty="0"/>
          </a:p>
        </p:txBody>
      </p:sp>
      <p:sp>
        <p:nvSpPr>
          <p:cNvPr id="7" name="Title 6"/>
          <p:cNvSpPr>
            <a:spLocks noGrp="1"/>
          </p:cNvSpPr>
          <p:nvPr>
            <p:ph type="title"/>
          </p:nvPr>
        </p:nvSpPr>
        <p:spPr>
          <a:xfrm>
            <a:off x="255494" y="564777"/>
            <a:ext cx="7543800" cy="627796"/>
          </a:xfrm>
        </p:spPr>
        <p:txBody>
          <a:bodyPr>
            <a:normAutofit fontScale="90000"/>
          </a:bodyPr>
          <a:lstStyle/>
          <a:p>
            <a:br>
              <a:rPr lang="en-US" b="1" i="1" dirty="0"/>
            </a:br>
            <a:r>
              <a:rPr lang="en-US" b="1" i="1" dirty="0">
                <a:solidFill>
                  <a:schemeClr val="accent1">
                    <a:lumMod val="75000"/>
                  </a:schemeClr>
                </a:solidFill>
              </a:rPr>
              <a:t>Continuing from Scenario 1</a:t>
            </a:r>
            <a:br>
              <a:rPr lang="en-US" b="1" i="1" dirty="0">
                <a:solidFill>
                  <a:schemeClr val="accent1">
                    <a:lumMod val="75000"/>
                  </a:schemeClr>
                </a:solidFill>
              </a:rPr>
            </a:br>
            <a:r>
              <a:rPr lang="en-US" b="1" i="1" dirty="0"/>
              <a:t>Group Exercise – Part 2:</a:t>
            </a:r>
            <a:br>
              <a:rPr lang="en-US" b="1" i="1" dirty="0"/>
            </a:br>
            <a:endParaRPr lang="en-US" b="1" i="1" dirty="0"/>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15528" y="135635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gn="ctr">
              <a:buNone/>
            </a:pPr>
            <a:r>
              <a:rPr lang="en-US" sz="2400" b="1" i="1" dirty="0">
                <a:solidFill>
                  <a:schemeClr val="accent1">
                    <a:lumMod val="75000"/>
                  </a:schemeClr>
                </a:solidFill>
              </a:rPr>
              <a:t>Customer calls COWBOYS ENERGY to cancel the Move in the day before the scheduled date…</a:t>
            </a:r>
          </a:p>
          <a:p>
            <a:pPr algn="ctr"/>
            <a:endParaRPr lang="en-US" sz="2400" b="1" i="1" dirty="0">
              <a:solidFill>
                <a:schemeClr val="accent1">
                  <a:lumMod val="75000"/>
                </a:schemeClr>
              </a:solidFill>
            </a:endParaRPr>
          </a:p>
          <a:p>
            <a:r>
              <a:rPr lang="en-US" sz="1800" b="1" i="1" dirty="0">
                <a:solidFill>
                  <a:schemeClr val="tx1"/>
                </a:solidFill>
              </a:rPr>
              <a:t>*Hint – some lines can have up to 4 dots</a:t>
            </a:r>
          </a:p>
          <a:p>
            <a:endParaRPr lang="en-US" sz="2400" b="1" i="1" dirty="0">
              <a:solidFill>
                <a:schemeClr val="accent1">
                  <a:lumMod val="75000"/>
                </a:schemeClr>
              </a:solidFill>
            </a:endParaRPr>
          </a:p>
        </p:txBody>
      </p:sp>
    </p:spTree>
    <p:custDataLst>
      <p:tags r:id="rId1"/>
    </p:custDataLst>
    <p:extLst>
      <p:ext uri="{BB962C8B-B14F-4D97-AF65-F5344CB8AC3E}">
        <p14:creationId xmlns:p14="http://schemas.microsoft.com/office/powerpoint/2010/main" val="38540502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Title 29"/>
          <p:cNvSpPr>
            <a:spLocks noGrp="1"/>
          </p:cNvSpPr>
          <p:nvPr>
            <p:ph type="title"/>
          </p:nvPr>
        </p:nvSpPr>
        <p:spPr>
          <a:xfrm>
            <a:off x="228599" y="228600"/>
            <a:ext cx="8180763" cy="627796"/>
          </a:xfrm>
        </p:spPr>
        <p:txBody>
          <a:bodyPr>
            <a:noAutofit/>
          </a:bodyPr>
          <a:lstStyle/>
          <a:p>
            <a:r>
              <a:rPr lang="en-US" b="1" i="1" dirty="0"/>
              <a:t>Group Exercise – Part 2:  TX SET Process Flow</a:t>
            </a:r>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814_09</a:t>
            </a: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on day before MVI schedule</a:t>
            </a: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Cancel Response - Accept</a:t>
            </a: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CC817C7D-EAEA-4858-9B1E-2197DC7D03BA}"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122</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Response to Cancel Accept</a:t>
            </a: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356E1E-D0F5-489B-81FA-1DA7BC461DE4}"/>
              </a:ext>
            </a:extLst>
          </p:cNvPr>
          <p:cNvSpPr/>
          <p:nvPr/>
        </p:nvSpPr>
        <p:spPr>
          <a:xfrm>
            <a:off x="822961" y="1366533"/>
            <a:ext cx="7469460" cy="923330"/>
          </a:xfrm>
          <a:prstGeom prst="rect">
            <a:avLst/>
          </a:prstGeom>
        </p:spPr>
        <p:txBody>
          <a:bodyPr wrap="square">
            <a:spAutoFit/>
          </a:bodyPr>
          <a:lstStyle/>
          <a:p>
            <a:pPr algn="ctr"/>
            <a:r>
              <a:rPr lang="en-US" b="1" i="1" dirty="0">
                <a:solidFill>
                  <a:schemeClr val="accent1">
                    <a:lumMod val="75000"/>
                  </a:schemeClr>
                </a:solidFill>
              </a:rPr>
              <a:t>Continuing from Scenario 1:</a:t>
            </a:r>
          </a:p>
          <a:p>
            <a:pPr algn="ctr"/>
            <a:r>
              <a:rPr lang="en-US" b="1" i="1" dirty="0">
                <a:solidFill>
                  <a:schemeClr val="accent1">
                    <a:lumMod val="75000"/>
                  </a:schemeClr>
                </a:solidFill>
              </a:rPr>
              <a:t>Customer calls COWBOYS ENERGY to cancel the move in the day before the scheduled date…</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277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5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9" presetClass="emph" presetSubtype="0" grpId="1" nodeType="withEffect">
                                  <p:stCondLst>
                                    <p:cond delay="0"/>
                                  </p:stCondLst>
                                  <p:childTnLst>
                                    <p:set>
                                      <p:cBhvr rctx="PPT">
                                        <p:cTn id="28" dur="indefinite"/>
                                        <p:tgtEl>
                                          <p:spTgt spid="40"/>
                                        </p:tgtEl>
                                        <p:attrNameLst>
                                          <p:attrName>style.opacity</p:attrName>
                                        </p:attrNameLst>
                                      </p:cBhvr>
                                      <p:to>
                                        <p:strVal val="0.25"/>
                                      </p:to>
                                    </p:set>
                                    <p:animEffect filter="image" prLst="opacity: 0.25">
                                      <p:cBhvr rctx="IE">
                                        <p:cTn id="29" dur="indefinite"/>
                                        <p:tgtEl>
                                          <p:spTgt spid="40"/>
                                        </p:tgtEl>
                                      </p:cBhvr>
                                    </p:animEffect>
                                  </p:childTnLst>
                                </p:cTn>
                              </p:par>
                              <p:par>
                                <p:cTn id="30" presetID="9" presetClass="emph" presetSubtype="0" grpId="1" nodeType="withEffect">
                                  <p:stCondLst>
                                    <p:cond delay="0"/>
                                  </p:stCondLst>
                                  <p:childTnLst>
                                    <p:set>
                                      <p:cBhvr rctx="PPT">
                                        <p:cTn id="31" dur="indefinite"/>
                                        <p:tgtEl>
                                          <p:spTgt spid="41"/>
                                        </p:tgtEl>
                                        <p:attrNameLst>
                                          <p:attrName>style.opacity</p:attrName>
                                        </p:attrNameLst>
                                      </p:cBhvr>
                                      <p:to>
                                        <p:strVal val="0.25"/>
                                      </p:to>
                                    </p:set>
                                    <p:animEffect filter="image" prLst="opacity: 0.25">
                                      <p:cBhvr rctx="IE">
                                        <p:cTn id="32" dur="indefinite"/>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par>
                                <p:cTn id="43" presetID="9" presetClass="emph" presetSubtype="0" grpId="1" nodeType="withEffect">
                                  <p:stCondLst>
                                    <p:cond delay="0"/>
                                  </p:stCondLst>
                                  <p:childTnLst>
                                    <p:set>
                                      <p:cBhvr rctx="PPT">
                                        <p:cTn id="44" dur="indefinite"/>
                                        <p:tgtEl>
                                          <p:spTgt spid="42"/>
                                        </p:tgtEl>
                                        <p:attrNameLst>
                                          <p:attrName>style.opacity</p:attrName>
                                        </p:attrNameLst>
                                      </p:cBhvr>
                                      <p:to>
                                        <p:strVal val="0.25"/>
                                      </p:to>
                                    </p:set>
                                    <p:animEffect filter="image" prLst="opacity: 0.25">
                                      <p:cBhvr rctx="IE">
                                        <p:cTn id="45" dur="indefinite"/>
                                        <p:tgtEl>
                                          <p:spTgt spid="42"/>
                                        </p:tgtEl>
                                      </p:cBhvr>
                                    </p:animEffect>
                                  </p:childTnLst>
                                </p:cTn>
                              </p:par>
                              <p:par>
                                <p:cTn id="46" presetID="9" presetClass="emph" presetSubtype="0" grpId="1" nodeType="withEffect">
                                  <p:stCondLst>
                                    <p:cond delay="0"/>
                                  </p:stCondLst>
                                  <p:childTnLst>
                                    <p:set>
                                      <p:cBhvr rctx="PPT">
                                        <p:cTn id="47" dur="indefinite"/>
                                        <p:tgtEl>
                                          <p:spTgt spid="45"/>
                                        </p:tgtEl>
                                        <p:attrNameLst>
                                          <p:attrName>style.opacity</p:attrName>
                                        </p:attrNameLst>
                                      </p:cBhvr>
                                      <p:to>
                                        <p:strVal val="0.25"/>
                                      </p:to>
                                    </p:set>
                                    <p:animEffect filter="image" prLst="opacity: 0.25">
                                      <p:cBhvr rctx="IE">
                                        <p:cTn id="48" dur="indefinite"/>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5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250"/>
                                        <p:tgtEl>
                                          <p:spTgt spid="63"/>
                                        </p:tgtEl>
                                      </p:cBhvr>
                                    </p:animEffect>
                                  </p:childTnLst>
                                </p:cTn>
                              </p:par>
                              <p:par>
                                <p:cTn id="64" presetID="9" presetClass="emph" presetSubtype="0" grpId="1" nodeType="withEffect">
                                  <p:stCondLst>
                                    <p:cond delay="0"/>
                                  </p:stCondLst>
                                  <p:childTnLst>
                                    <p:set>
                                      <p:cBhvr rctx="PPT">
                                        <p:cTn id="65" dur="indefinite"/>
                                        <p:tgtEl>
                                          <p:spTgt spid="46"/>
                                        </p:tgtEl>
                                        <p:attrNameLst>
                                          <p:attrName>style.opacity</p:attrName>
                                        </p:attrNameLst>
                                      </p:cBhvr>
                                      <p:to>
                                        <p:strVal val="0.25"/>
                                      </p:to>
                                    </p:set>
                                    <p:animEffect filter="image" prLst="opacity: 0.25">
                                      <p:cBhvr rctx="IE">
                                        <p:cTn id="66" dur="indefinite"/>
                                        <p:tgtEl>
                                          <p:spTgt spid="46"/>
                                        </p:tgtEl>
                                      </p:cBhvr>
                                    </p:animEffect>
                                  </p:childTnLst>
                                </p:cTn>
                              </p:par>
                              <p:par>
                                <p:cTn id="67" presetID="9" presetClass="emph" presetSubtype="0" grpId="1" nodeType="withEffect">
                                  <p:stCondLst>
                                    <p:cond delay="0"/>
                                  </p:stCondLst>
                                  <p:childTnLst>
                                    <p:set>
                                      <p:cBhvr rctx="PPT">
                                        <p:cTn id="68" dur="indefinite"/>
                                        <p:tgtEl>
                                          <p:spTgt spid="47"/>
                                        </p:tgtEl>
                                        <p:attrNameLst>
                                          <p:attrName>style.opacity</p:attrName>
                                        </p:attrNameLst>
                                      </p:cBhvr>
                                      <p:to>
                                        <p:strVal val="0.25"/>
                                      </p:to>
                                    </p:set>
                                    <p:animEffect filter="image" prLst="opacity: 0.2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5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250"/>
                                        <p:tgtEl>
                                          <p:spTgt spid="65"/>
                                        </p:tgtEl>
                                      </p:cBhvr>
                                    </p:animEffect>
                                  </p:childTnLst>
                                </p:cTn>
                              </p:par>
                              <p:par>
                                <p:cTn id="80" presetID="9" presetClass="emph" presetSubtype="0" grpId="1" nodeType="withEffect">
                                  <p:stCondLst>
                                    <p:cond delay="0"/>
                                  </p:stCondLst>
                                  <p:childTnLst>
                                    <p:set>
                                      <p:cBhvr rctx="PPT">
                                        <p:cTn id="81" dur="indefinite"/>
                                        <p:tgtEl>
                                          <p:spTgt spid="63"/>
                                        </p:tgtEl>
                                        <p:attrNameLst>
                                          <p:attrName>style.opacity</p:attrName>
                                        </p:attrNameLst>
                                      </p:cBhvr>
                                      <p:to>
                                        <p:strVal val="0.5"/>
                                      </p:to>
                                    </p:set>
                                    <p:animEffect filter="image" prLst="opacity: 0.5">
                                      <p:cBhvr rctx="IE">
                                        <p:cTn id="82" dur="indefinite"/>
                                        <p:tgtEl>
                                          <p:spTgt spid="63"/>
                                        </p:tgtEl>
                                      </p:cBhvr>
                                    </p:animEffect>
                                  </p:childTnLst>
                                </p:cTn>
                              </p:par>
                              <p:par>
                                <p:cTn id="83" presetID="9" presetClass="emph" presetSubtype="0" grpId="1" nodeType="withEffect">
                                  <p:stCondLst>
                                    <p:cond delay="0"/>
                                  </p:stCondLst>
                                  <p:childTnLst>
                                    <p:set>
                                      <p:cBhvr rctx="PPT">
                                        <p:cTn id="84" dur="indefinite"/>
                                        <p:tgtEl>
                                          <p:spTgt spid="54"/>
                                        </p:tgtEl>
                                        <p:attrNameLst>
                                          <p:attrName>style.opacity</p:attrName>
                                        </p:attrNameLst>
                                      </p:cBhvr>
                                      <p:to>
                                        <p:strVal val="0.5"/>
                                      </p:to>
                                    </p:set>
                                    <p:animEffect filter="image" prLst="opacity: 0.5">
                                      <p:cBhvr rctx="IE">
                                        <p:cTn id="85" dur="indefinite"/>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25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
        <p:nvSpPr>
          <p:cNvPr id="4" name="Title 3"/>
          <p:cNvSpPr>
            <a:spLocks noGrp="1"/>
          </p:cNvSpPr>
          <p:nvPr>
            <p:ph type="title"/>
          </p:nvPr>
        </p:nvSpPr>
        <p:spPr>
          <a:xfrm>
            <a:off x="228600" y="228600"/>
            <a:ext cx="8427720" cy="627796"/>
          </a:xfrm>
        </p:spPr>
        <p:txBody>
          <a:bodyPr>
            <a:noAutofit/>
          </a:bodyPr>
          <a:lstStyle/>
          <a:p>
            <a:r>
              <a:rPr lang="en-US" b="1" i="1" dirty="0"/>
              <a:t>Group Exercise – Part 3: TX SET Bonus Questions </a:t>
            </a:r>
            <a:endParaRPr lang="en-US" dirty="0"/>
          </a:p>
        </p:txBody>
      </p:sp>
      <p:sp>
        <p:nvSpPr>
          <p:cNvPr id="2" name="Content Placeholder 1">
            <a:extLst>
              <a:ext uri="{FF2B5EF4-FFF2-40B4-BE49-F238E27FC236}">
                <a16:creationId xmlns:a16="http://schemas.microsoft.com/office/drawing/2014/main" id="{1EFB95EA-9ECE-4124-B2E2-EA630B9863E8}"/>
              </a:ext>
            </a:extLst>
          </p:cNvPr>
          <p:cNvSpPr>
            <a:spLocks noGrp="1"/>
          </p:cNvSpPr>
          <p:nvPr>
            <p:ph sz="quarter" idx="4294967295"/>
          </p:nvPr>
        </p:nvSpPr>
        <p:spPr>
          <a:xfrm>
            <a:off x="576522" y="1423115"/>
            <a:ext cx="8439150" cy="4063285"/>
          </a:xfrm>
        </p:spPr>
        <p:txBody>
          <a:bodyPr>
            <a:normAutofit/>
          </a:bodyPr>
          <a:lstStyle/>
          <a:p>
            <a:pPr marL="0" indent="0">
              <a:lnSpc>
                <a:spcPct val="100000"/>
              </a:lnSpc>
              <a:spcBef>
                <a:spcPts val="3600"/>
              </a:spcBef>
              <a:spcAft>
                <a:spcPts val="0"/>
              </a:spcAft>
              <a:buClr>
                <a:schemeClr val="accent1">
                  <a:lumMod val="75000"/>
                </a:schemeClr>
              </a:buClr>
              <a:buNone/>
            </a:pPr>
            <a:r>
              <a:rPr lang="en-US" sz="3000" b="1" dirty="0"/>
              <a:t>If the Cancel is Rejected in Exercise – Part 2, who is the REP of Record?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COWBOYS ENERGY</a:t>
            </a:r>
          </a:p>
          <a:p>
            <a:pPr marL="0" indent="0">
              <a:lnSpc>
                <a:spcPct val="100000"/>
              </a:lnSpc>
              <a:spcBef>
                <a:spcPts val="3600"/>
              </a:spcBef>
              <a:spcAft>
                <a:spcPts val="0"/>
              </a:spcAft>
              <a:buClr>
                <a:schemeClr val="accent1">
                  <a:lumMod val="75000"/>
                </a:schemeClr>
              </a:buClr>
              <a:buNone/>
            </a:pPr>
            <a:r>
              <a:rPr lang="en-US" sz="3000" b="1" dirty="0"/>
              <a:t>If the Cancel is Rejected in Exercise – Part 2, what </a:t>
            </a:r>
            <a:r>
              <a:rPr lang="en-US" sz="3000" b="1" u="sng" dirty="0">
                <a:solidFill>
                  <a:srgbClr val="FF0000"/>
                </a:solidFill>
              </a:rPr>
              <a:t>PROCESS</a:t>
            </a:r>
            <a:r>
              <a:rPr lang="en-US" sz="3000" b="1" dirty="0"/>
              <a:t> should be initiated?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Inadvertent Gain</a:t>
            </a:r>
          </a:p>
        </p:txBody>
      </p:sp>
      <p:sp>
        <p:nvSpPr>
          <p:cNvPr id="7" name="Rectangle 6"/>
          <p:cNvSpPr/>
          <p:nvPr/>
        </p:nvSpPr>
        <p:spPr>
          <a:xfrm>
            <a:off x="3130929" y="2617927"/>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10453" y="4726098"/>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430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Listserv</a:t>
            </a:r>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4"/>
              </a:rPr>
              <a:t>http://lists.ercot.com</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pPr/>
              <a:t>124</a:t>
            </a:fld>
            <a:endParaRPr lang="en-US" dirty="0"/>
          </a:p>
        </p:txBody>
      </p:sp>
      <p:pic>
        <p:nvPicPr>
          <p:cNvPr id="11" name="Picture 10">
            <a:extLst>
              <a:ext uri="{FF2B5EF4-FFF2-40B4-BE49-F238E27FC236}">
                <a16:creationId xmlns:a16="http://schemas.microsoft.com/office/drawing/2014/main" id="{CD076132-F20A-4559-9C8D-4967DB91ECB4}"/>
              </a:ext>
            </a:extLst>
          </p:cNvPr>
          <p:cNvPicPr>
            <a:picLocks noChangeAspect="1"/>
          </p:cNvPicPr>
          <p:nvPr/>
        </p:nvPicPr>
        <p:blipFill>
          <a:blip r:embed="rId5"/>
          <a:stretch>
            <a:fillRect/>
          </a:stretch>
        </p:blipFill>
        <p:spPr>
          <a:xfrm>
            <a:off x="402336" y="1667235"/>
            <a:ext cx="7936992" cy="3855110"/>
          </a:xfrm>
          <a:prstGeom prst="rect">
            <a:avLst/>
          </a:prstGeom>
        </p:spPr>
      </p:pic>
    </p:spTree>
    <p:custDataLst>
      <p:tags r:id="rId1"/>
    </p:custDataLst>
    <p:extLst>
      <p:ext uri="{BB962C8B-B14F-4D97-AF65-F5344CB8AC3E}">
        <p14:creationId xmlns:p14="http://schemas.microsoft.com/office/powerpoint/2010/main" val="31375956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125</a:t>
            </a:fld>
            <a:endParaRPr lang="en-US" dirty="0"/>
          </a:p>
        </p:txBody>
      </p:sp>
      <p:sp>
        <p:nvSpPr>
          <p:cNvPr id="5" name="Title 4"/>
          <p:cNvSpPr>
            <a:spLocks noGrp="1"/>
          </p:cNvSpPr>
          <p:nvPr>
            <p:ph type="title"/>
          </p:nvPr>
        </p:nvSpPr>
        <p:spPr/>
        <p:txBody>
          <a:bodyPr/>
          <a:lstStyle/>
          <a:p>
            <a:r>
              <a:rPr lang="en-US" dirty="0"/>
              <a:t>Additional resources </a:t>
            </a:r>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br>
              <a:rPr lang="en-US" sz="2400" dirty="0"/>
            </a:br>
            <a:r>
              <a:rPr lang="en-US" sz="2400" dirty="0">
                <a:solidFill>
                  <a:schemeClr val="accent1">
                    <a:lumMod val="75000"/>
                  </a:schemeClr>
                </a:solidFill>
                <a:hlinkClick r:id="rId4"/>
              </a:rPr>
              <a:t>Clientservices@ercot.com</a:t>
            </a:r>
            <a:endParaRPr lang="en-US" sz="2400" dirty="0">
              <a:solidFill>
                <a:schemeClr val="accent1">
                  <a:lumMod val="75000"/>
                </a:schemeClr>
              </a:solidFill>
            </a:endParaRPr>
          </a:p>
          <a:p>
            <a:r>
              <a:rPr lang="en-US" sz="2400" dirty="0"/>
              <a:t> </a:t>
            </a:r>
          </a:p>
          <a:p>
            <a:r>
              <a:rPr lang="en-US" sz="2400" dirty="0">
                <a:solidFill>
                  <a:schemeClr val="tx1">
                    <a:lumMod val="75000"/>
                    <a:lumOff val="25000"/>
                  </a:schemeClr>
                </a:solidFill>
              </a:rPr>
              <a:t>ERCOT Mailing Lists</a:t>
            </a:r>
            <a:br>
              <a:rPr lang="en-US" sz="2400" dirty="0"/>
            </a:br>
            <a:r>
              <a:rPr lang="en-US" sz="2400" dirty="0">
                <a:hlinkClick r:id="rId5"/>
              </a:rPr>
              <a:t>http://lists.ercot.com/</a:t>
            </a:r>
            <a:endParaRPr lang="en-US" sz="2400" dirty="0"/>
          </a:p>
          <a:p>
            <a:endParaRPr lang="en-US" sz="2400" dirty="0"/>
          </a:p>
          <a:p>
            <a:r>
              <a:rPr lang="en-US" sz="2400" dirty="0">
                <a:solidFill>
                  <a:schemeClr val="tx1">
                    <a:lumMod val="75000"/>
                    <a:lumOff val="25000"/>
                  </a:schemeClr>
                </a:solidFill>
              </a:rPr>
              <a:t>ERCOT Nodal Market Protocols</a:t>
            </a:r>
            <a:br>
              <a:rPr lang="en-US" sz="2400" dirty="0"/>
            </a:br>
            <a:r>
              <a:rPr lang="en-US" sz="2400" dirty="0">
                <a:hlinkClick r:id="rId6"/>
              </a:rPr>
              <a:t>http://www.ercot.com/mktrules/nprotocols/</a:t>
            </a:r>
          </a:p>
          <a:p>
            <a:r>
              <a:rPr lang="en-US" sz="2400" dirty="0">
                <a:hlinkClick r:id="rId6"/>
              </a:rPr>
              <a:t> </a:t>
            </a:r>
            <a:endParaRPr lang="en-US" sz="2400" dirty="0"/>
          </a:p>
          <a:p>
            <a:r>
              <a:rPr lang="en-US" sz="2400" dirty="0">
                <a:solidFill>
                  <a:schemeClr val="tx1">
                    <a:lumMod val="75000"/>
                    <a:lumOff val="25000"/>
                  </a:schemeClr>
                </a:solidFill>
              </a:rPr>
              <a:t>ERCOT Training</a:t>
            </a:r>
            <a:br>
              <a:rPr lang="en-US" sz="2400" dirty="0"/>
            </a:br>
            <a:r>
              <a:rPr lang="en-US" sz="2400" dirty="0">
                <a:hlinkClick r:id="rId7"/>
              </a:rPr>
              <a:t>http://www.ercot.com/services/training/</a:t>
            </a:r>
          </a:p>
          <a:p>
            <a:r>
              <a:rPr lang="en-US" sz="2400" dirty="0">
                <a:hlinkClick r:id="rId7"/>
              </a:rPr>
              <a:t> </a:t>
            </a:r>
            <a:endParaRPr lang="en-US" sz="2400" dirty="0"/>
          </a:p>
          <a:p>
            <a:r>
              <a:rPr lang="en-US" sz="2400" dirty="0">
                <a:solidFill>
                  <a:schemeClr val="tx1">
                    <a:lumMod val="75000"/>
                    <a:lumOff val="25000"/>
                  </a:schemeClr>
                </a:solidFill>
              </a:rPr>
              <a:t>Market Education Contact</a:t>
            </a:r>
            <a:br>
              <a:rPr lang="en-US" sz="2400" dirty="0"/>
            </a:br>
            <a:r>
              <a:rPr lang="en-US" sz="2400" dirty="0">
                <a:hlinkClick r:id="rId8"/>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126</a:t>
            </a:fld>
            <a:endParaRPr lang="en-US" dirty="0"/>
          </a:p>
        </p:txBody>
      </p:sp>
      <p:sp>
        <p:nvSpPr>
          <p:cNvPr id="5" name="Title 4"/>
          <p:cNvSpPr>
            <a:spLocks noGrp="1"/>
          </p:cNvSpPr>
          <p:nvPr>
            <p:ph type="title"/>
          </p:nvPr>
        </p:nvSpPr>
        <p:spPr/>
        <p:txBody>
          <a:bodyPr/>
          <a:lstStyle/>
          <a:p>
            <a:r>
              <a:rPr lang="en-US" dirty="0"/>
              <a:t>Survey</a:t>
            </a:r>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a:p>
            <a:pPr algn="ctr"/>
            <a:r>
              <a:rPr lang="en-US" sz="2000" b="1" i="1" dirty="0">
                <a:solidFill>
                  <a:schemeClr val="accent3">
                    <a:lumMod val="60000"/>
                    <a:lumOff val="40000"/>
                  </a:schemeClr>
                </a:solidFill>
                <a:hlinkClick r:id="rId4"/>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127</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546" y="252796"/>
            <a:ext cx="7543800" cy="627796"/>
          </a:xfrm>
        </p:spPr>
        <p:txBody>
          <a:bodyPr>
            <a:normAutofit/>
          </a:bodyPr>
          <a:lstStyle/>
          <a:p>
            <a:r>
              <a:rPr lang="en-US" dirty="0"/>
              <a:t>Texas SET Swimlanes</a:t>
            </a:r>
            <a:endParaRPr lang="en-US" dirty="0">
              <a:solidFill>
                <a:srgbClr val="FF0000"/>
              </a:solidFill>
            </a:endParaRPr>
          </a:p>
        </p:txBody>
      </p:sp>
      <p:graphicFrame>
        <p:nvGraphicFramePr>
          <p:cNvPr id="3" name="Content Placeholder 8"/>
          <p:cNvGraphicFramePr>
            <a:graphicFrameLocks/>
          </p:cNvGraphicFramePr>
          <p:nvPr>
            <p:extLst>
              <p:ext uri="{D42A27DB-BD31-4B8C-83A1-F6EECF244321}">
                <p14:modId xmlns:p14="http://schemas.microsoft.com/office/powerpoint/2010/main" val="1326535342"/>
              </p:ext>
            </p:extLst>
          </p:nvPr>
        </p:nvGraphicFramePr>
        <p:xfrm>
          <a:off x="304800" y="1044408"/>
          <a:ext cx="8641976" cy="527062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val="20000"/>
                    </a:ext>
                  </a:extLst>
                </a:gridCol>
                <a:gridCol w="4282060">
                  <a:extLst>
                    <a:ext uri="{9D8B030D-6E8A-4147-A177-3AD203B41FA5}">
                      <a16:colId xmlns:a16="http://schemas.microsoft.com/office/drawing/2014/main"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lumMod val="75000"/>
                              <a:lumOff val="25000"/>
                            </a:schemeClr>
                          </a:solidFill>
                        </a:rPr>
                        <a:t>Description</a:t>
                      </a:r>
                    </a:p>
                  </a:txBody>
                  <a:tcPr marT="91440" marB="91440" anchor="ctr"/>
                </a:tc>
                <a:tc>
                  <a:txBody>
                    <a:bodyPr/>
                    <a:lstStyle/>
                    <a:p>
                      <a:r>
                        <a:rPr lang="en-US" sz="2000" b="1" dirty="0">
                          <a:solidFill>
                            <a:schemeClr val="tx1">
                              <a:lumMod val="75000"/>
                              <a:lumOff val="25000"/>
                            </a:schemeClr>
                          </a:solidFill>
                        </a:rPr>
                        <a:t>File Name and </a:t>
                      </a:r>
                    </a:p>
                    <a:p>
                      <a:r>
                        <a:rPr lang="en-US" sz="2000" b="1"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4" tooltip="Billing Scenarios Version November 2024"/>
                        </a:rPr>
                        <a:t>Billing Scenarios Version November 2024</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5" tooltip="Continuous Service Agreement Scenarios November 2024"/>
                        </a:rPr>
                        <a:t>Continuous Service Agreement Scenarios November 2024</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800" b="1" i="0" u="sng" kern="1200" dirty="0">
                          <a:solidFill>
                            <a:schemeClr val="dk1"/>
                          </a:solidFill>
                          <a:effectLst/>
                          <a:latin typeface="+mn-lt"/>
                          <a:ea typeface="+mn-ea"/>
                          <a:cs typeface="+mn-cs"/>
                          <a:hlinkClick r:id="rId6" tooltip="Customer Move In Scenarios November 2024"/>
                        </a:rPr>
                        <a:t>Customer Move In Scenarios November 2024</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800" b="1" i="0" u="sng" kern="1200" dirty="0">
                          <a:solidFill>
                            <a:schemeClr val="dk1"/>
                          </a:solidFill>
                          <a:effectLst/>
                          <a:latin typeface="+mn-lt"/>
                          <a:ea typeface="+mn-ea"/>
                          <a:cs typeface="+mn-cs"/>
                          <a:hlinkClick r:id="rId7" tooltip="Customer Move Out Scenarios November 2024"/>
                        </a:rPr>
                        <a:t>Customer Move Out Scenarios November 2024</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800" b="1" i="0" u="sng" kern="1200" dirty="0">
                          <a:solidFill>
                            <a:schemeClr val="dk1"/>
                          </a:solidFill>
                          <a:effectLst/>
                          <a:latin typeface="+mn-lt"/>
                          <a:ea typeface="+mn-ea"/>
                          <a:cs typeface="+mn-cs"/>
                          <a:hlinkClick r:id="rId8" tooltip="Customer Switch Scenarios November 2024"/>
                        </a:rPr>
                        <a:t>Customer Switch Scenarios November 2024</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Swimlanes</a:t>
            </a:r>
          </a:p>
        </p:txBody>
      </p:sp>
      <p:graphicFrame>
        <p:nvGraphicFramePr>
          <p:cNvPr id="3" name="Content Placeholder 8"/>
          <p:cNvGraphicFramePr>
            <a:graphicFrameLocks/>
          </p:cNvGraphicFramePr>
          <p:nvPr>
            <p:extLst>
              <p:ext uri="{D42A27DB-BD31-4B8C-83A1-F6EECF244321}">
                <p14:modId xmlns:p14="http://schemas.microsoft.com/office/powerpoint/2010/main" val="3750735005"/>
              </p:ext>
            </p:extLst>
          </p:nvPr>
        </p:nvGraphicFramePr>
        <p:xfrm>
          <a:off x="246889" y="1084996"/>
          <a:ext cx="8341300" cy="5286283"/>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val="20000"/>
                    </a:ext>
                  </a:extLst>
                </a:gridCol>
                <a:gridCol w="4508811">
                  <a:extLst>
                    <a:ext uri="{9D8B030D-6E8A-4147-A177-3AD203B41FA5}">
                      <a16:colId xmlns:a16="http://schemas.microsoft.com/office/drawing/2014/main"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lumMod val="75000"/>
                              <a:lumOff val="25000"/>
                            </a:schemeClr>
                          </a:solidFill>
                        </a:rPr>
                        <a:t>Description</a:t>
                      </a:r>
                    </a:p>
                  </a:txBody>
                  <a:tcPr marT="91440" marB="91440" anchor="ctr"/>
                </a:tc>
                <a:tc>
                  <a:txBody>
                    <a:bodyPr/>
                    <a:lstStyle/>
                    <a:p>
                      <a:r>
                        <a:rPr lang="en-US" sz="2000" b="1" dirty="0">
                          <a:solidFill>
                            <a:schemeClr val="tx1">
                              <a:lumMod val="75000"/>
                              <a:lumOff val="25000"/>
                            </a:schemeClr>
                          </a:solidFill>
                        </a:rPr>
                        <a:t>File Name and </a:t>
                      </a:r>
                    </a:p>
                    <a:p>
                      <a:r>
                        <a:rPr lang="en-US" sz="2000" b="1"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sng" kern="1200" dirty="0">
                          <a:solidFill>
                            <a:schemeClr val="dk1"/>
                          </a:solidFill>
                          <a:effectLst/>
                          <a:latin typeface="+mn-lt"/>
                          <a:ea typeface="+mn-ea"/>
                          <a:cs typeface="+mn-cs"/>
                          <a:hlinkClick r:id="rId4" tooltip="Disconnect Reconnect Non Pay Scenarios November 2024"/>
                        </a:rPr>
                        <a:t>Disconnect Reconnect Non Pay Scenarios November 2024</a:t>
                      </a:r>
                      <a:endParaRPr lang="en-US" sz="1600" b="1" i="1" u="none" dirty="0">
                        <a:solidFill>
                          <a:srgbClr val="FF0000"/>
                        </a:solidFill>
                      </a:endParaRPr>
                    </a:p>
                  </a:txBody>
                  <a:tcPr marT="91440" marB="91440" anchor="ctr"/>
                </a:tc>
                <a:extLst>
                  <a:ext uri="{0D108BD9-81ED-4DB2-BD59-A6C34878D82A}">
                    <a16:rowId xmlns:a16="http://schemas.microsoft.com/office/drawing/2014/main"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800" b="1" i="0" u="sng" kern="1200" dirty="0">
                          <a:solidFill>
                            <a:schemeClr val="dk1"/>
                          </a:solidFill>
                          <a:effectLst/>
                          <a:latin typeface="+mn-lt"/>
                          <a:ea typeface="+mn-ea"/>
                          <a:cs typeface="+mn-cs"/>
                          <a:hlinkClick r:id="rId5" tooltip="Mass Transition / Acquisition Scenarios November 2024"/>
                        </a:rPr>
                        <a:t>Mass Transition / Acquisition Scenarios </a:t>
                      </a:r>
                      <a:r>
                        <a:rPr lang="fr-FR" sz="1800" b="1" i="0" u="sng" kern="1200" dirty="0" err="1">
                          <a:solidFill>
                            <a:schemeClr val="dk1"/>
                          </a:solidFill>
                          <a:effectLst/>
                          <a:latin typeface="+mn-lt"/>
                          <a:ea typeface="+mn-ea"/>
                          <a:cs typeface="+mn-cs"/>
                          <a:hlinkClick r:id="rId5" tooltip="Mass Transition / Acquisition Scenarios November 2024"/>
                        </a:rPr>
                        <a:t>November</a:t>
                      </a:r>
                      <a:r>
                        <a:rPr lang="fr-FR" sz="1800" b="1" i="0" u="sng" kern="1200" dirty="0">
                          <a:solidFill>
                            <a:schemeClr val="dk1"/>
                          </a:solidFill>
                          <a:effectLst/>
                          <a:latin typeface="+mn-lt"/>
                          <a:ea typeface="+mn-ea"/>
                          <a:cs typeface="+mn-cs"/>
                          <a:hlinkClick r:id="rId5" tooltip="Mass Transition / Acquisition Scenarios November 2024"/>
                        </a:rPr>
                        <a:t> 2024</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800" b="1" i="0" u="sng" kern="1200" dirty="0">
                          <a:solidFill>
                            <a:schemeClr val="dk1"/>
                          </a:solidFill>
                          <a:effectLst/>
                          <a:latin typeface="+mn-lt"/>
                          <a:ea typeface="+mn-ea"/>
                          <a:cs typeface="+mn-cs"/>
                          <a:hlinkClick r:id="rId6" tooltip="Switch Hold Scenarios November 2024"/>
                        </a:rPr>
                        <a:t>Switch Hold Scenarios November 2024</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sng" kern="1200" dirty="0">
                          <a:solidFill>
                            <a:schemeClr val="dk1"/>
                          </a:solidFill>
                          <a:effectLst/>
                          <a:latin typeface="+mn-lt"/>
                          <a:ea typeface="+mn-ea"/>
                          <a:cs typeface="+mn-cs"/>
                          <a:hlinkClick r:id="rId7" tooltip="Unplanned Outages Scenarios November 2024"/>
                        </a:rPr>
                        <a:t>Unplanned Outages Scenarios November 2024</a:t>
                      </a:r>
                      <a:r>
                        <a:rPr lang="en-US" sz="1600" b="1"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129</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a16="http://schemas.microsoft.com/office/drawing/2014/main"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a:solidFill>
                  <a:schemeClr val="tx1">
                    <a:lumMod val="75000"/>
                    <a:lumOff val="25000"/>
                  </a:schemeClr>
                </a:solidFill>
              </a:rPr>
              <a:t>Texas Standard Electronic Transactions</a:t>
            </a:r>
          </a:p>
          <a:p>
            <a:pPr>
              <a:spcBef>
                <a:spcPts val="2400"/>
              </a:spcBef>
            </a:pPr>
            <a:r>
              <a:rPr lang="en-US" sz="2400" b="1" dirty="0">
                <a:solidFill>
                  <a:schemeClr val="tx1">
                    <a:lumMod val="75000"/>
                    <a:lumOff val="25000"/>
                  </a:schemeClr>
                </a:solidFill>
              </a:rPr>
              <a:t>PURA –	 </a:t>
            </a:r>
            <a:r>
              <a:rPr lang="en-US" sz="2400" i="1" dirty="0">
                <a:solidFill>
                  <a:schemeClr val="tx1">
                    <a:lumMod val="75000"/>
                    <a:lumOff val="25000"/>
                  </a:schemeClr>
                </a:solidFill>
              </a:rPr>
              <a:t>Public Utilities Regulatory Act</a:t>
            </a:r>
          </a:p>
          <a:p>
            <a:pPr>
              <a:spcBef>
                <a:spcPts val="2400"/>
              </a:spcBef>
            </a:pPr>
            <a:r>
              <a:rPr lang="en-US" sz="2400" b="1" dirty="0">
                <a:solidFill>
                  <a:schemeClr val="tx1">
                    <a:lumMod val="75000"/>
                    <a:lumOff val="25000"/>
                  </a:schemeClr>
                </a:solidFill>
              </a:rPr>
              <a:t>PUCT – 	</a:t>
            </a:r>
            <a:r>
              <a:rPr lang="en-US" sz="2400" i="1" dirty="0">
                <a:solidFill>
                  <a:schemeClr val="tx1">
                    <a:lumMod val="75000"/>
                    <a:lumOff val="25000"/>
                  </a:schemeClr>
                </a:solidFill>
              </a:rPr>
              <a:t>Public Utility Commission of Texas</a:t>
            </a:r>
          </a:p>
          <a:p>
            <a:pPr>
              <a:spcBef>
                <a:spcPts val="2400"/>
              </a:spcBef>
            </a:pPr>
            <a:r>
              <a:rPr lang="en-US" sz="2400" b="1" dirty="0">
                <a:solidFill>
                  <a:schemeClr val="tx1">
                    <a:lumMod val="75000"/>
                    <a:lumOff val="25000"/>
                  </a:schemeClr>
                </a:solidFill>
              </a:rPr>
              <a:t>ERCOT – 	</a:t>
            </a:r>
            <a:r>
              <a:rPr lang="en-US" sz="2400" i="1" dirty="0">
                <a:solidFill>
                  <a:schemeClr val="tx1">
                    <a:lumMod val="75000"/>
                    <a:lumOff val="25000"/>
                  </a:schemeClr>
                </a:solidFill>
              </a:rPr>
              <a:t>Electric Reliability Council of Texas</a:t>
            </a:r>
          </a:p>
          <a:p>
            <a:pPr>
              <a:spcBef>
                <a:spcPts val="2400"/>
              </a:spcBef>
            </a:pPr>
            <a:r>
              <a:rPr lang="en-US" sz="2400" b="1" dirty="0">
                <a:solidFill>
                  <a:schemeClr val="tx1">
                    <a:lumMod val="75000"/>
                    <a:lumOff val="25000"/>
                  </a:schemeClr>
                </a:solidFill>
              </a:rPr>
              <a:t>NAESB – 	</a:t>
            </a:r>
            <a:r>
              <a:rPr lang="en-US" sz="2400" i="1" dirty="0">
                <a:solidFill>
                  <a:schemeClr val="tx1">
                    <a:lumMod val="75000"/>
                    <a:lumOff val="25000"/>
                  </a:schemeClr>
                </a:solidFill>
              </a:rPr>
              <a:t>North American Energy Standards Board</a:t>
            </a:r>
          </a:p>
          <a:p>
            <a:pPr>
              <a:spcBef>
                <a:spcPts val="2400"/>
              </a:spcBef>
            </a:pPr>
            <a:r>
              <a:rPr lang="en-US" sz="2400" b="1" dirty="0">
                <a:solidFill>
                  <a:schemeClr val="tx1">
                    <a:lumMod val="75000"/>
                    <a:lumOff val="25000"/>
                  </a:schemeClr>
                </a:solidFill>
              </a:rPr>
              <a:t>MP – 		</a:t>
            </a:r>
            <a:r>
              <a:rPr lang="en-US" sz="2400" i="1" dirty="0">
                <a:solidFill>
                  <a:schemeClr val="tx1">
                    <a:lumMod val="75000"/>
                    <a:lumOff val="25000"/>
                  </a:schemeClr>
                </a:solidFill>
              </a:rPr>
              <a:t>Market Participant</a:t>
            </a:r>
          </a:p>
          <a:p>
            <a:pPr>
              <a:spcBef>
                <a:spcPts val="2400"/>
              </a:spcBef>
            </a:pPr>
            <a:r>
              <a:rPr lang="en-US" sz="2400" b="1" dirty="0">
                <a:solidFill>
                  <a:schemeClr val="tx1">
                    <a:lumMod val="75000"/>
                    <a:lumOff val="25000"/>
                  </a:schemeClr>
                </a:solidFill>
              </a:rPr>
              <a:t>ESI ID – 	</a:t>
            </a:r>
            <a:r>
              <a:rPr lang="en-US" sz="2400" i="1" dirty="0">
                <a:solidFill>
                  <a:schemeClr val="tx1">
                    <a:lumMod val="75000"/>
                    <a:lumOff val="25000"/>
                  </a:schemeClr>
                </a:solidFill>
              </a:rPr>
              <a:t>Electric 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Swimlanes – </a:t>
            </a:r>
            <a:r>
              <a:rPr lang="en-US" b="1" dirty="0">
                <a:solidFill>
                  <a:srgbClr val="C00000"/>
                </a:solidFill>
              </a:rPr>
              <a:t>New with TX SET v5.0 </a:t>
            </a:r>
          </a:p>
        </p:txBody>
      </p:sp>
      <p:graphicFrame>
        <p:nvGraphicFramePr>
          <p:cNvPr id="3" name="Content Placeholder 8"/>
          <p:cNvGraphicFramePr>
            <a:graphicFrameLocks/>
          </p:cNvGraphicFramePr>
          <p:nvPr>
            <p:extLst>
              <p:ext uri="{D42A27DB-BD31-4B8C-83A1-F6EECF244321}">
                <p14:modId xmlns:p14="http://schemas.microsoft.com/office/powerpoint/2010/main" val="2066403700"/>
              </p:ext>
            </p:extLst>
          </p:nvPr>
        </p:nvGraphicFramePr>
        <p:xfrm>
          <a:off x="246888" y="1084995"/>
          <a:ext cx="8744711" cy="4672338"/>
        </p:xfrm>
        <a:graphic>
          <a:graphicData uri="http://schemas.openxmlformats.org/drawingml/2006/table">
            <a:tbl>
              <a:tblPr firstRow="1" bandRow="1">
                <a:tableStyleId>{5C22544A-7EE6-4342-B048-85BDC9FD1C3A}</a:tableStyleId>
              </a:tblPr>
              <a:tblGrid>
                <a:gridCol w="4017840">
                  <a:extLst>
                    <a:ext uri="{9D8B030D-6E8A-4147-A177-3AD203B41FA5}">
                      <a16:colId xmlns:a16="http://schemas.microsoft.com/office/drawing/2014/main" val="20000"/>
                    </a:ext>
                  </a:extLst>
                </a:gridCol>
                <a:gridCol w="4726871">
                  <a:extLst>
                    <a:ext uri="{9D8B030D-6E8A-4147-A177-3AD203B41FA5}">
                      <a16:colId xmlns:a16="http://schemas.microsoft.com/office/drawing/2014/main" val="20001"/>
                    </a:ext>
                  </a:extLst>
                </a:gridCol>
              </a:tblGrid>
              <a:tr h="1202439">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15291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lumMod val="75000"/>
                              <a:lumOff val="25000"/>
                            </a:schemeClr>
                          </a:solidFill>
                        </a:rPr>
                        <a:t>Description</a:t>
                      </a:r>
                    </a:p>
                  </a:txBody>
                  <a:tcPr marT="91440" marB="91440" anchor="ctr"/>
                </a:tc>
                <a:tc>
                  <a:txBody>
                    <a:bodyPr/>
                    <a:lstStyle/>
                    <a:p>
                      <a:r>
                        <a:rPr lang="en-US" sz="2000" b="1" dirty="0">
                          <a:solidFill>
                            <a:schemeClr val="tx1">
                              <a:lumMod val="75000"/>
                              <a:lumOff val="25000"/>
                            </a:schemeClr>
                          </a:solidFill>
                        </a:rPr>
                        <a:t>File Name and </a:t>
                      </a:r>
                    </a:p>
                    <a:p>
                      <a:r>
                        <a:rPr lang="en-US" sz="2000" b="1"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1940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75000"/>
                              <a:lumOff val="2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lumMod val="75000"/>
                            <a:lumOff val="25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TX SET flow documentation for Inadvertent Gain, Inadvertent Loss and Customer Recession.</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sng" kern="1200" dirty="0">
                          <a:solidFill>
                            <a:schemeClr val="dk1"/>
                          </a:solidFill>
                          <a:effectLst/>
                          <a:latin typeface="+mn-lt"/>
                          <a:ea typeface="+mn-ea"/>
                          <a:cs typeface="+mn-cs"/>
                          <a:hlinkClick r:id="rId4" tooltip="Inadvertent Gain, Inadvertent Loss, Customer Recission Scenarios"/>
                        </a:rPr>
                        <a:t>Inadvertent Gain, Inadvertent Loss, Customer Recission Scenarios</a:t>
                      </a:r>
                      <a:endParaRPr lang="en-US" sz="1800" b="1" i="1" u="none" dirty="0">
                        <a:solidFill>
                          <a:srgbClr val="FF0000"/>
                        </a:solidFill>
                      </a:endParaRPr>
                    </a:p>
                  </a:txBody>
                  <a:tcPr marT="91440" marB="91440" anchor="ctr"/>
                </a:tc>
                <a:extLst>
                  <a:ext uri="{0D108BD9-81ED-4DB2-BD59-A6C34878D82A}">
                    <a16:rowId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130</a:t>
            </a:fld>
            <a:endParaRPr lang="en-US" dirty="0"/>
          </a:p>
        </p:txBody>
      </p:sp>
    </p:spTree>
    <p:custDataLst>
      <p:tags r:id="rId1"/>
    </p:custDataLst>
    <p:extLst>
      <p:ext uri="{BB962C8B-B14F-4D97-AF65-F5344CB8AC3E}">
        <p14:creationId xmlns:p14="http://schemas.microsoft.com/office/powerpoint/2010/main" val="18591881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(IG) </a:t>
            </a:r>
            <a:endParaRPr lang="en-US" dirty="0">
              <a:solidFill>
                <a:srgbClr val="FF0000"/>
              </a:solidFill>
            </a:endParaRPr>
          </a:p>
        </p:txBody>
      </p:sp>
      <p:sp>
        <p:nvSpPr>
          <p:cNvPr id="3" name="Content Placeholder 2"/>
          <p:cNvSpPr>
            <a:spLocks noGrp="1"/>
          </p:cNvSpPr>
          <p:nvPr>
            <p:ph sz="quarter" idx="4294967295"/>
          </p:nvPr>
        </p:nvSpPr>
        <p:spPr>
          <a:xfrm>
            <a:off x="228600" y="976105"/>
            <a:ext cx="8623300" cy="5135879"/>
          </a:xfrm>
        </p:spPr>
        <p:txBody>
          <a:bodyPr>
            <a:noAutofit/>
          </a:bodyPr>
          <a:lstStyle/>
          <a:p>
            <a:pPr marL="0" indent="0">
              <a:buNone/>
            </a:pPr>
            <a:r>
              <a:rPr lang="en-US" dirty="0"/>
              <a:t>The Texas Standard Electronic Transaction (SET) Implementation Guides provide details of information contained within the electronic transactions used in the competitive retail electric market in Texas</a:t>
            </a:r>
            <a:r>
              <a:rPr lang="en-US" sz="1800" dirty="0"/>
              <a:t>.</a:t>
            </a:r>
          </a:p>
          <a:p>
            <a:r>
              <a:rPr lang="en-US" dirty="0"/>
              <a:t>The </a:t>
            </a:r>
            <a:r>
              <a:rPr lang="en-US" b="1" dirty="0">
                <a:solidFill>
                  <a:srgbClr val="C00000"/>
                </a:solidFill>
              </a:rPr>
              <a:t>current Version 5.0 </a:t>
            </a:r>
            <a:r>
              <a:rPr lang="en-US" dirty="0"/>
              <a:t>of the Texas SET Implementation Guides contains updates to retail transactions to support the following:</a:t>
            </a:r>
          </a:p>
          <a:p>
            <a:pPr lvl="1">
              <a:buFont typeface="Arial" panose="020B0604020202020204" pitchFamily="34" charset="0"/>
              <a:buChar char="•"/>
            </a:pPr>
            <a:r>
              <a:rPr lang="en-US" sz="1600" b="0" i="0" dirty="0">
                <a:solidFill>
                  <a:srgbClr val="2D3338"/>
                </a:solidFill>
                <a:effectLst/>
              </a:rPr>
              <a:t>NPRR 1095 – Texas SET V5.0 Changes</a:t>
            </a:r>
          </a:p>
          <a:p>
            <a:pPr lvl="1">
              <a:buFont typeface="Arial" panose="020B0604020202020204" pitchFamily="34" charset="0"/>
              <a:buChar char="•"/>
            </a:pPr>
            <a:r>
              <a:rPr lang="en-US" sz="1600" b="0" i="0" dirty="0">
                <a:solidFill>
                  <a:srgbClr val="2D3338"/>
                </a:solidFill>
                <a:effectLst/>
              </a:rPr>
              <a:t>RMGRR 169 – Related to NPRR1095, Texas SET V5.0 Changes</a:t>
            </a:r>
          </a:p>
          <a:p>
            <a:pPr lvl="1">
              <a:buFont typeface="Arial" panose="020B0604020202020204" pitchFamily="34" charset="0"/>
              <a:buChar char="•"/>
            </a:pPr>
            <a:r>
              <a:rPr lang="en-US" sz="1600" b="0" i="0" dirty="0">
                <a:solidFill>
                  <a:srgbClr val="2D3338"/>
                </a:solidFill>
                <a:effectLst/>
              </a:rPr>
              <a:t>Outstanding Change Controls identified and approved by the Texas Set Working Group </a:t>
            </a:r>
          </a:p>
          <a:p>
            <a:pPr lvl="1">
              <a:buFont typeface="Arial" panose="020B0604020202020204" pitchFamily="34" charset="0"/>
              <a:buChar char="•"/>
            </a:pPr>
            <a:r>
              <a:rPr lang="en-US" sz="1600" b="0" i="0" dirty="0">
                <a:solidFill>
                  <a:srgbClr val="2D3338"/>
                </a:solidFill>
                <a:effectLst/>
              </a:rPr>
              <a:t>SCR 823 – ERCOT’s Mass System “County Name” File Updates for Texas SET v5.0 Implementation</a:t>
            </a:r>
          </a:p>
          <a:p>
            <a:pPr lvl="1">
              <a:buFont typeface="Arial" panose="020B0604020202020204" pitchFamily="34" charset="0"/>
              <a:buChar char="•"/>
            </a:pPr>
            <a:r>
              <a:rPr lang="en-US" sz="1600" b="0" i="0" dirty="0">
                <a:solidFill>
                  <a:srgbClr val="2D3338"/>
                </a:solidFill>
                <a:effectLst/>
              </a:rPr>
              <a:t>NPRR 1168 – Related to RMGRR172, Texas SET V5.0 Continuous Service Agreements Changes</a:t>
            </a:r>
          </a:p>
          <a:p>
            <a:pPr lvl="1">
              <a:buFont typeface="Arial" panose="020B0604020202020204" pitchFamily="34" charset="0"/>
              <a:buChar char="•"/>
            </a:pPr>
            <a:r>
              <a:rPr lang="en-US" sz="1600" b="0" i="0" dirty="0">
                <a:solidFill>
                  <a:srgbClr val="2D3338"/>
                </a:solidFill>
                <a:effectLst/>
              </a:rPr>
              <a:t>RMGRR 172 – Texas SET V5.0 Continuous Service Agreements Changes</a:t>
            </a:r>
          </a:p>
          <a:p>
            <a:pPr lvl="1">
              <a:buFont typeface="Arial" panose="020B0604020202020204" pitchFamily="34" charset="0"/>
              <a:buChar char="•"/>
            </a:pPr>
            <a:r>
              <a:rPr lang="en-US" sz="1600" b="0" i="0" dirty="0">
                <a:solidFill>
                  <a:srgbClr val="2D3338"/>
                </a:solidFill>
                <a:effectLst/>
              </a:rPr>
              <a:t>RMGRR 179 – TDSP Temporary Emergency Electric Energy Facility (TEEEF) Deployment Transactional Processing</a:t>
            </a:r>
          </a:p>
          <a:p>
            <a:pPr algn="l"/>
            <a:r>
              <a:rPr lang="en-US" b="1" i="1" dirty="0">
                <a:solidFill>
                  <a:srgbClr val="212529"/>
                </a:solidFill>
                <a:effectLst/>
              </a:rPr>
              <a:t>It was implemented on November 11, 2024.</a:t>
            </a:r>
          </a:p>
          <a:p>
            <a:pPr algn="l"/>
            <a:r>
              <a:rPr lang="en-US" b="1" i="0" dirty="0">
                <a:solidFill>
                  <a:srgbClr val="212529"/>
                </a:solidFill>
                <a:effectLst/>
                <a:hlinkClick r:id="rId4"/>
              </a:rPr>
              <a:t>https://www.ercot.com/mktrules/guides/txset/version</a:t>
            </a:r>
            <a:endParaRPr lang="en-US" b="1" dirty="0">
              <a:solidFill>
                <a:srgbClr val="212529"/>
              </a:solidFill>
            </a:endParaRPr>
          </a:p>
          <a:p>
            <a:pPr algn="l"/>
            <a:endParaRPr lang="en-US" b="0" i="0" dirty="0">
              <a:solidFill>
                <a:srgbClr val="212529"/>
              </a:solidFill>
              <a:effectLst/>
            </a:endParaRPr>
          </a:p>
          <a:p>
            <a:pPr algn="l"/>
            <a:endParaRPr lang="en-US" b="0" i="0" dirty="0">
              <a:solidFill>
                <a:srgbClr val="212529"/>
              </a:solidFill>
              <a:effectLst/>
            </a:endParaRPr>
          </a:p>
        </p:txBody>
      </p:sp>
      <p:sp>
        <p:nvSpPr>
          <p:cNvPr id="4" name="Date Placeholder 3"/>
          <p:cNvSpPr>
            <a:spLocks noGrp="1"/>
          </p:cNvSpPr>
          <p:nvPr>
            <p:ph type="dt" sz="half" idx="10"/>
          </p:nvPr>
        </p:nvSpPr>
        <p:spPr/>
        <p:txBody>
          <a:bodyPr/>
          <a:lstStyle/>
          <a:p>
            <a:fld id="{E5CC8E7E-2024-4DE4-8443-02B716A0F138}"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131</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endParaRPr lang="en-US" dirty="0">
              <a:solidFill>
                <a:srgbClr val="FF0000"/>
              </a:solidFill>
            </a:endParaRPr>
          </a:p>
        </p:txBody>
      </p:sp>
      <p:graphicFrame>
        <p:nvGraphicFramePr>
          <p:cNvPr id="3" name="Content Placeholder 8"/>
          <p:cNvGraphicFramePr>
            <a:graphicFrameLocks/>
          </p:cNvGraphicFramePr>
          <p:nvPr>
            <p:extLst>
              <p:ext uri="{D42A27DB-BD31-4B8C-83A1-F6EECF244321}">
                <p14:modId xmlns:p14="http://schemas.microsoft.com/office/powerpoint/2010/main" val="3598850656"/>
              </p:ext>
            </p:extLst>
          </p:nvPr>
        </p:nvGraphicFramePr>
        <p:xfrm>
          <a:off x="595919" y="1188720"/>
          <a:ext cx="7952163" cy="4850977"/>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val="20000"/>
                    </a:ext>
                  </a:extLst>
                </a:gridCol>
                <a:gridCol w="4298466">
                  <a:extLst>
                    <a:ext uri="{9D8B030D-6E8A-4147-A177-3AD203B41FA5}">
                      <a16:colId xmlns:a16="http://schemas.microsoft.com/office/drawing/2014/main"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rPr>
                        <a:t>Transaction and Version</a:t>
                      </a:r>
                    </a:p>
                  </a:txBody>
                  <a:tcPr marT="91440" marB="91440" anchor="ctr"/>
                </a:tc>
                <a:tc>
                  <a:txBody>
                    <a:bodyPr/>
                    <a:lstStyle/>
                    <a:p>
                      <a:pPr algn="ctr"/>
                      <a:r>
                        <a:rPr lang="en-US" sz="18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091829">
                <a:tc>
                  <a:txBody>
                    <a:bodyPr/>
                    <a:lstStyle/>
                    <a:p>
                      <a:pPr algn="ctr"/>
                      <a:r>
                        <a:rPr lang="en-US" sz="1600" b="1" i="0" kern="1200" dirty="0">
                          <a:solidFill>
                            <a:schemeClr val="tx1">
                              <a:lumMod val="75000"/>
                              <a:lumOff val="25000"/>
                            </a:schemeClr>
                          </a:solidFill>
                          <a:effectLst/>
                          <a:latin typeface="+mn-lt"/>
                          <a:ea typeface="+mn-ea"/>
                          <a:cs typeface="+mn-cs"/>
                        </a:rPr>
                        <a:t>Texas SET V5.0 650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Point</a:t>
                      </a:r>
                    </a:p>
                  </a:txBody>
                  <a:tcPr marT="91440" marB="91440" anchor="ctr"/>
                </a:tc>
                <a:tc>
                  <a:txBody>
                    <a:bodyPr/>
                    <a:lstStyle/>
                    <a:p>
                      <a:pPr algn="ctr"/>
                      <a:r>
                        <a:rPr lang="en-US" sz="1400" b="1" i="0" u="sng" kern="1200" dirty="0">
                          <a:solidFill>
                            <a:schemeClr val="dk1"/>
                          </a:solidFill>
                          <a:effectLst/>
                          <a:latin typeface="+mn-lt"/>
                          <a:ea typeface="+mn-ea"/>
                          <a:cs typeface="+mn-cs"/>
                          <a:hlinkClick r:id="rId4" tooltip="Guides"/>
                        </a:rPr>
                        <a:t>Guides</a:t>
                      </a:r>
                      <a:br>
                        <a:rPr lang="en-US" sz="1400" b="0" i="0" kern="1200" dirty="0">
                          <a:solidFill>
                            <a:schemeClr val="dk1"/>
                          </a:solidFill>
                          <a:effectLst/>
                          <a:latin typeface="+mn-lt"/>
                          <a:ea typeface="+mn-ea"/>
                          <a:cs typeface="+mn-cs"/>
                        </a:rPr>
                      </a:br>
                      <a:endParaRPr lang="en-US" sz="1400" b="0" i="0" u="none" strike="noStrike" kern="1200" dirty="0">
                        <a:solidFill>
                          <a:schemeClr val="dk1"/>
                        </a:solidFill>
                        <a:effectLst/>
                        <a:latin typeface="+mn-lt"/>
                        <a:ea typeface="+mn-ea"/>
                        <a:cs typeface="+mn-cs"/>
                        <a:hlinkClick r:id="rId5"/>
                      </a:endParaRPr>
                    </a:p>
                    <a:p>
                      <a:pPr algn="ctr"/>
                      <a:r>
                        <a:rPr lang="en-US" sz="1400" b="1" i="0" u="sng" kern="1200" dirty="0">
                          <a:solidFill>
                            <a:schemeClr val="dk1"/>
                          </a:solidFill>
                          <a:effectLst/>
                          <a:latin typeface="+mn-lt"/>
                          <a:ea typeface="+mn-ea"/>
                          <a:cs typeface="+mn-cs"/>
                          <a:hlinkClick r:id="rId6" tooltip="Examples"/>
                        </a:rPr>
                        <a:t>Examples</a:t>
                      </a:r>
                      <a:br>
                        <a:rPr lang="en-US" sz="1400" b="0" i="0" kern="1200" dirty="0">
                          <a:solidFill>
                            <a:schemeClr val="dk1"/>
                          </a:solidFill>
                          <a:effectLst/>
                          <a:latin typeface="+mn-lt"/>
                          <a:ea typeface="+mn-ea"/>
                          <a:cs typeface="+mn-cs"/>
                        </a:rPr>
                      </a:br>
                      <a:endParaRPr lang="en-US" sz="14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V5.0 810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pPr algn="ctr"/>
                      <a:r>
                        <a:rPr lang="en-US" sz="1400" b="1" i="0" u="sng" kern="1200" dirty="0">
                          <a:solidFill>
                            <a:schemeClr val="dk1"/>
                          </a:solidFill>
                          <a:effectLst/>
                          <a:latin typeface="+mn-lt"/>
                          <a:ea typeface="+mn-ea"/>
                          <a:cs typeface="+mn-cs"/>
                          <a:hlinkClick r:id="rId7" tooltip="Guides"/>
                        </a:rPr>
                        <a:t>Guides</a:t>
                      </a:r>
                      <a:br>
                        <a:rPr lang="en-US" sz="1400" b="1" i="0" kern="1200" dirty="0">
                          <a:solidFill>
                            <a:schemeClr val="dk1"/>
                          </a:solidFill>
                          <a:effectLst/>
                          <a:latin typeface="+mn-lt"/>
                          <a:ea typeface="+mn-ea"/>
                          <a:cs typeface="+mn-cs"/>
                        </a:rPr>
                      </a:br>
                      <a:endParaRPr lang="en-US" sz="1400" b="1" i="0" kern="1200" dirty="0">
                        <a:solidFill>
                          <a:schemeClr val="dk1"/>
                        </a:solidFill>
                        <a:effectLst/>
                        <a:latin typeface="+mn-lt"/>
                        <a:ea typeface="+mn-ea"/>
                        <a:cs typeface="+mn-cs"/>
                      </a:endParaRPr>
                    </a:p>
                    <a:p>
                      <a:pPr algn="ctr"/>
                      <a:r>
                        <a:rPr lang="en-US" sz="1400" b="1" i="0" u="sng" kern="1200" dirty="0">
                          <a:solidFill>
                            <a:schemeClr val="dk1"/>
                          </a:solidFill>
                          <a:effectLst/>
                          <a:latin typeface="+mn-lt"/>
                          <a:ea typeface="+mn-ea"/>
                          <a:cs typeface="+mn-cs"/>
                          <a:hlinkClick r:id="rId8" tooltip="Examples"/>
                        </a:rPr>
                        <a:t>Examples</a:t>
                      </a:r>
                      <a:endParaRPr lang="en-US" sz="1400" b="1" i="0" u="sng" kern="1200" dirty="0">
                        <a:solidFill>
                          <a:schemeClr val="dk1"/>
                        </a:solidFill>
                        <a:effectLst/>
                        <a:latin typeface="+mn-lt"/>
                        <a:ea typeface="+mn-ea"/>
                        <a:cs typeface="+mn-cs"/>
                      </a:endParaRPr>
                    </a:p>
                    <a:p>
                      <a:pPr algn="ctr"/>
                      <a:endParaRPr lang="en-US" sz="1400" b="1" i="0" u="sng" strike="noStrike" kern="1200" dirty="0">
                        <a:solidFill>
                          <a:schemeClr val="dk1"/>
                        </a:solidFill>
                        <a:effectLst/>
                        <a:latin typeface="+mn-lt"/>
                        <a:ea typeface="+mn-ea"/>
                        <a:cs typeface="+mn-cs"/>
                        <a:hlinkClick r:id="rId9"/>
                      </a:endParaRPr>
                    </a:p>
                    <a:p>
                      <a:pPr algn="ctr"/>
                      <a:r>
                        <a:rPr lang="en-US" sz="1400" b="1" i="0" u="sng" kern="1200" dirty="0">
                          <a:solidFill>
                            <a:schemeClr val="dk1"/>
                          </a:solidFill>
                          <a:effectLst/>
                          <a:latin typeface="+mn-lt"/>
                          <a:ea typeface="+mn-ea"/>
                          <a:cs typeface="+mn-cs"/>
                          <a:hlinkClick r:id="rId10" tooltip="SAC04 Files"/>
                        </a:rPr>
                        <a:t>SAC04 Files</a:t>
                      </a:r>
                      <a:br>
                        <a:rPr lang="en-US" sz="1400" b="1" i="0" kern="1200" dirty="0">
                          <a:solidFill>
                            <a:schemeClr val="dk1"/>
                          </a:solidFill>
                          <a:effectLst/>
                          <a:latin typeface="+mn-lt"/>
                          <a:ea typeface="+mn-ea"/>
                          <a:cs typeface="+mn-cs"/>
                        </a:rPr>
                      </a:br>
                      <a:endParaRPr lang="en-US" sz="1400" b="1"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5.0 820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pPr algn="ctr"/>
                      <a:r>
                        <a:rPr lang="en-US" sz="1400" b="1" i="0" u="sng" kern="1200" dirty="0">
                          <a:solidFill>
                            <a:schemeClr val="dk1"/>
                          </a:solidFill>
                          <a:effectLst/>
                          <a:latin typeface="+mn-lt"/>
                          <a:ea typeface="+mn-ea"/>
                          <a:cs typeface="+mn-cs"/>
                          <a:hlinkClick r:id="rId11" tooltip="Guides"/>
                        </a:rPr>
                        <a:t>Guides</a:t>
                      </a:r>
                      <a:br>
                        <a:rPr lang="en-US" sz="1400" b="1" i="0" kern="1200" dirty="0">
                          <a:solidFill>
                            <a:schemeClr val="dk1"/>
                          </a:solidFill>
                          <a:effectLst/>
                          <a:latin typeface="+mn-lt"/>
                          <a:ea typeface="+mn-ea"/>
                          <a:cs typeface="+mn-cs"/>
                        </a:rPr>
                      </a:br>
                      <a:endParaRPr lang="en-US" sz="1400" b="1" i="0" kern="1200" dirty="0">
                        <a:solidFill>
                          <a:schemeClr val="dk1"/>
                        </a:solidFill>
                        <a:effectLst/>
                        <a:latin typeface="+mn-lt"/>
                        <a:ea typeface="+mn-ea"/>
                        <a:cs typeface="+mn-cs"/>
                      </a:endParaRPr>
                    </a:p>
                    <a:p>
                      <a:pPr algn="ctr"/>
                      <a:r>
                        <a:rPr lang="en-US" sz="1400" b="1" i="0" u="sng" kern="1200" dirty="0">
                          <a:solidFill>
                            <a:schemeClr val="dk1"/>
                          </a:solidFill>
                          <a:effectLst/>
                          <a:latin typeface="+mn-lt"/>
                          <a:ea typeface="+mn-ea"/>
                          <a:cs typeface="+mn-cs"/>
                          <a:hlinkClick r:id="rId12" tooltip="Examples"/>
                        </a:rPr>
                        <a:t>Examples</a:t>
                      </a:r>
                      <a:br>
                        <a:rPr lang="en-US" sz="1400" b="1" i="0" kern="1200" dirty="0">
                          <a:solidFill>
                            <a:schemeClr val="dk1"/>
                          </a:solidFill>
                          <a:effectLst/>
                          <a:latin typeface="+mn-lt"/>
                          <a:ea typeface="+mn-ea"/>
                          <a:cs typeface="+mn-cs"/>
                        </a:rPr>
                      </a:br>
                      <a:endParaRPr lang="en-US" sz="1400" b="1"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132</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r>
              <a:rPr lang="en-US" dirty="0">
                <a:solidFill>
                  <a:srgbClr val="FF0000"/>
                </a:solidFill>
              </a:rPr>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18926165"/>
              </p:ext>
            </p:extLst>
          </p:nvPr>
        </p:nvGraphicFramePr>
        <p:xfrm>
          <a:off x="594360" y="1188720"/>
          <a:ext cx="7955280" cy="4876403"/>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val="20000"/>
                    </a:ext>
                  </a:extLst>
                </a:gridCol>
                <a:gridCol w="4300153">
                  <a:extLst>
                    <a:ext uri="{9D8B030D-6E8A-4147-A177-3AD203B41FA5}">
                      <a16:colId xmlns:a16="http://schemas.microsoft.com/office/drawing/2014/main"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rPr>
                        <a:t>Transaction and Version</a:t>
                      </a:r>
                    </a:p>
                  </a:txBody>
                  <a:tcPr marT="91440" marB="91440" anchor="ctr"/>
                </a:tc>
                <a:tc>
                  <a:txBody>
                    <a:bodyPr/>
                    <a:lstStyle/>
                    <a:p>
                      <a:pPr algn="ctr"/>
                      <a:r>
                        <a:rPr lang="en-US" sz="18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V5.0 814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pPr algn="ctr"/>
                      <a:r>
                        <a:rPr lang="en-US" sz="1400" b="1" i="0" u="sng" kern="1200" dirty="0">
                          <a:solidFill>
                            <a:schemeClr val="dk1"/>
                          </a:solidFill>
                          <a:effectLst/>
                          <a:latin typeface="+mn-lt"/>
                          <a:ea typeface="+mn-ea"/>
                          <a:cs typeface="+mn-cs"/>
                          <a:hlinkClick r:id="rId4" tooltip="Guides"/>
                        </a:rPr>
                        <a:t>Guides</a:t>
                      </a:r>
                      <a:br>
                        <a:rPr lang="en-US" sz="1400" b="1" i="0" kern="1200" dirty="0">
                          <a:solidFill>
                            <a:schemeClr val="dk1"/>
                          </a:solidFill>
                          <a:effectLst/>
                          <a:latin typeface="+mn-lt"/>
                          <a:ea typeface="+mn-ea"/>
                          <a:cs typeface="+mn-cs"/>
                        </a:rPr>
                      </a:br>
                      <a:endParaRPr lang="en-US" sz="1400" b="1" i="0" kern="1200" dirty="0">
                        <a:solidFill>
                          <a:schemeClr val="dk1"/>
                        </a:solidFill>
                        <a:effectLst/>
                        <a:latin typeface="+mn-lt"/>
                        <a:ea typeface="+mn-ea"/>
                        <a:cs typeface="+mn-cs"/>
                      </a:endParaRPr>
                    </a:p>
                    <a:p>
                      <a:pPr algn="ctr"/>
                      <a:r>
                        <a:rPr lang="en-US" sz="1400" b="1" i="0" u="sng" kern="1200" dirty="0">
                          <a:solidFill>
                            <a:schemeClr val="dk1"/>
                          </a:solidFill>
                          <a:effectLst/>
                          <a:latin typeface="+mn-lt"/>
                          <a:ea typeface="+mn-ea"/>
                          <a:cs typeface="+mn-cs"/>
                          <a:hlinkClick r:id="rId5" tooltip="Examples"/>
                        </a:rPr>
                        <a:t>Examples</a:t>
                      </a:r>
                      <a:br>
                        <a:rPr lang="en-US" sz="1400" b="1" i="0" kern="1200" dirty="0">
                          <a:solidFill>
                            <a:schemeClr val="dk1"/>
                          </a:solidFill>
                          <a:effectLst/>
                          <a:latin typeface="+mn-lt"/>
                          <a:ea typeface="+mn-ea"/>
                          <a:cs typeface="+mn-cs"/>
                        </a:rPr>
                      </a:br>
                      <a:endParaRPr lang="en-US" sz="1400" b="1"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V5.0 824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pPr algn="ctr"/>
                      <a:r>
                        <a:rPr lang="en-US" sz="1400" b="1" i="0" u="sng" kern="1200" dirty="0">
                          <a:solidFill>
                            <a:schemeClr val="dk1"/>
                          </a:solidFill>
                          <a:effectLst/>
                          <a:latin typeface="+mn-lt"/>
                          <a:ea typeface="+mn-ea"/>
                          <a:cs typeface="+mn-cs"/>
                          <a:hlinkClick r:id="rId6" tooltip="Guides"/>
                        </a:rPr>
                        <a:t>Guides</a:t>
                      </a:r>
                      <a:br>
                        <a:rPr lang="en-US" sz="1400" b="1" i="0" kern="1200" dirty="0">
                          <a:solidFill>
                            <a:schemeClr val="dk1"/>
                          </a:solidFill>
                          <a:effectLst/>
                          <a:latin typeface="+mn-lt"/>
                          <a:ea typeface="+mn-ea"/>
                          <a:cs typeface="+mn-cs"/>
                        </a:rPr>
                      </a:br>
                      <a:endParaRPr lang="en-US" sz="1400" b="1" i="0" kern="1200" dirty="0">
                        <a:solidFill>
                          <a:schemeClr val="dk1"/>
                        </a:solidFill>
                        <a:effectLst/>
                        <a:latin typeface="+mn-lt"/>
                        <a:ea typeface="+mn-ea"/>
                        <a:cs typeface="+mn-cs"/>
                      </a:endParaRPr>
                    </a:p>
                    <a:p>
                      <a:pPr algn="ctr"/>
                      <a:r>
                        <a:rPr lang="en-US" sz="1400" b="1" i="0" u="sng" kern="1200" dirty="0">
                          <a:solidFill>
                            <a:schemeClr val="dk1"/>
                          </a:solidFill>
                          <a:effectLst/>
                          <a:latin typeface="+mn-lt"/>
                          <a:ea typeface="+mn-ea"/>
                          <a:cs typeface="+mn-cs"/>
                          <a:hlinkClick r:id="rId7" tooltip="Examples"/>
                        </a:rPr>
                        <a:t>Examples</a:t>
                      </a:r>
                      <a:br>
                        <a:rPr lang="en-US" sz="1400" b="1" i="0" kern="1200" dirty="0">
                          <a:solidFill>
                            <a:schemeClr val="dk1"/>
                          </a:solidFill>
                          <a:effectLst/>
                          <a:latin typeface="+mn-lt"/>
                          <a:ea typeface="+mn-ea"/>
                          <a:cs typeface="+mn-cs"/>
                        </a:rPr>
                      </a:br>
                      <a:endParaRPr lang="en-US" sz="1400" b="1"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V5.0 867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pPr algn="ctr"/>
                      <a:r>
                        <a:rPr lang="en-US" sz="1400" b="1" i="0" u="sng" kern="1200" dirty="0">
                          <a:solidFill>
                            <a:schemeClr val="dk1"/>
                          </a:solidFill>
                          <a:effectLst/>
                          <a:latin typeface="+mn-lt"/>
                          <a:ea typeface="+mn-ea"/>
                          <a:cs typeface="+mn-cs"/>
                          <a:hlinkClick r:id="rId8" tooltip="Guides"/>
                        </a:rPr>
                        <a:t>Guides</a:t>
                      </a:r>
                      <a:br>
                        <a:rPr lang="en-US" sz="1400" b="1" i="0" kern="1200" dirty="0">
                          <a:solidFill>
                            <a:schemeClr val="dk1"/>
                          </a:solidFill>
                          <a:effectLst/>
                          <a:latin typeface="+mn-lt"/>
                          <a:ea typeface="+mn-ea"/>
                          <a:cs typeface="+mn-cs"/>
                        </a:rPr>
                      </a:br>
                      <a:endParaRPr lang="en-US" sz="1400" b="1" i="0" kern="1200" dirty="0">
                        <a:solidFill>
                          <a:schemeClr val="dk1"/>
                        </a:solidFill>
                        <a:effectLst/>
                        <a:latin typeface="+mn-lt"/>
                        <a:ea typeface="+mn-ea"/>
                        <a:cs typeface="+mn-cs"/>
                      </a:endParaRPr>
                    </a:p>
                    <a:p>
                      <a:pPr algn="ctr"/>
                      <a:r>
                        <a:rPr lang="en-US" sz="1400" b="1" i="0" u="sng" kern="1200" dirty="0">
                          <a:solidFill>
                            <a:schemeClr val="dk1"/>
                          </a:solidFill>
                          <a:effectLst/>
                          <a:latin typeface="+mn-lt"/>
                          <a:ea typeface="+mn-ea"/>
                          <a:cs typeface="+mn-cs"/>
                          <a:hlinkClick r:id="rId9" tooltip="Examples"/>
                        </a:rPr>
                        <a:t>Examples</a:t>
                      </a:r>
                      <a:br>
                        <a:rPr lang="en-US" sz="1400" b="1" i="0" kern="1200" dirty="0">
                          <a:solidFill>
                            <a:schemeClr val="dk1"/>
                          </a:solidFill>
                          <a:effectLst/>
                          <a:latin typeface="+mn-lt"/>
                          <a:ea typeface="+mn-ea"/>
                          <a:cs typeface="+mn-cs"/>
                        </a:rPr>
                      </a:br>
                      <a:endParaRPr lang="en-US" sz="1400" b="1"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133</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673774258"/>
              </p:ext>
            </p:extLst>
          </p:nvPr>
        </p:nvGraphicFramePr>
        <p:xfrm>
          <a:off x="594360" y="1188720"/>
          <a:ext cx="7955280" cy="3200400"/>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val="20000"/>
                    </a:ext>
                  </a:extLst>
                </a:gridCol>
                <a:gridCol w="4300151">
                  <a:extLst>
                    <a:ext uri="{9D8B030D-6E8A-4147-A177-3AD203B41FA5}">
                      <a16:colId xmlns:a16="http://schemas.microsoft.com/office/drawing/2014/main" val="20001"/>
                    </a:ext>
                  </a:extLst>
                </a:gridCol>
              </a:tblGrid>
              <a:tr h="914400">
                <a:tc gridSpan="2">
                  <a:txBody>
                    <a:bodyPr/>
                    <a:lstStyle/>
                    <a:p>
                      <a:pPr algn="ctr"/>
                      <a:r>
                        <a:rPr lang="en-US" sz="2000" dirty="0"/>
                        <a:t>Functional Acknowledgement and</a:t>
                      </a:r>
                    </a:p>
                    <a:p>
                      <a:pPr algn="ctr"/>
                      <a:r>
                        <a:rPr lang="en-US" sz="2000" dirty="0"/>
                        <a:t>CR 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rPr>
                        <a:t>Transaction and Version</a:t>
                      </a:r>
                    </a:p>
                  </a:txBody>
                  <a:tcPr marT="91440" marB="91440" anchor="ctr"/>
                </a:tc>
                <a:tc>
                  <a:txBody>
                    <a:bodyPr/>
                    <a:lstStyle/>
                    <a:p>
                      <a:pPr algn="ctr"/>
                      <a:r>
                        <a:rPr lang="en-US" sz="18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14400">
                <a:tc>
                  <a:txBody>
                    <a:bodyPr/>
                    <a:lstStyle/>
                    <a:p>
                      <a:pPr algn="ctr"/>
                      <a:r>
                        <a:rPr lang="en-US" sz="1600" b="1" i="0" kern="1200" dirty="0">
                          <a:solidFill>
                            <a:schemeClr val="tx1">
                              <a:lumMod val="75000"/>
                              <a:lumOff val="25000"/>
                            </a:schemeClr>
                          </a:solidFill>
                          <a:effectLst/>
                          <a:latin typeface="+mn-lt"/>
                          <a:ea typeface="+mn-ea"/>
                          <a:cs typeface="+mn-cs"/>
                        </a:rPr>
                        <a:t>Texas SET V5.0 997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pPr algn="ctr"/>
                      <a:r>
                        <a:rPr lang="en-US" sz="1400" b="1" i="0" u="sng" kern="1200" dirty="0">
                          <a:solidFill>
                            <a:schemeClr val="dk1"/>
                          </a:solidFill>
                          <a:effectLst/>
                          <a:latin typeface="+mn-lt"/>
                          <a:ea typeface="+mn-ea"/>
                          <a:cs typeface="+mn-cs"/>
                          <a:hlinkClick r:id="rId4" tooltip="Guides"/>
                        </a:rPr>
                        <a:t>Guides</a:t>
                      </a:r>
                      <a:endParaRPr lang="en-US" sz="1400" b="1"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V5.0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pPr algn="ctr"/>
                      <a:r>
                        <a:rPr lang="en-US" sz="1400" b="1" i="0" u="sng" kern="1200" dirty="0">
                          <a:solidFill>
                            <a:schemeClr val="dk1"/>
                          </a:solidFill>
                          <a:effectLst/>
                          <a:latin typeface="+mn-lt"/>
                          <a:ea typeface="+mn-ea"/>
                          <a:cs typeface="+mn-cs"/>
                          <a:hlinkClick r:id="rId5" tooltip="Guides"/>
                        </a:rPr>
                        <a:t>Guides</a:t>
                      </a:r>
                      <a:br>
                        <a:rPr lang="fr-FR" sz="1400" b="1" i="0" kern="1200" dirty="0">
                          <a:solidFill>
                            <a:schemeClr val="dk1"/>
                          </a:solidFill>
                          <a:effectLst/>
                          <a:latin typeface="+mn-lt"/>
                          <a:ea typeface="+mn-ea"/>
                          <a:cs typeface="+mn-cs"/>
                        </a:rPr>
                      </a:br>
                      <a:endParaRPr lang="fr-FR" sz="1400" b="1" i="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134</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275806"/>
            <a:ext cx="8394700" cy="4567646"/>
          </a:xfrm>
        </p:spPr>
        <p:txBody>
          <a:bodyPr>
            <a:normAutofit fontScale="85000" lnSpcReduction="20000"/>
          </a:bodyPr>
          <a:lstStyle/>
          <a:p>
            <a:pPr>
              <a:lnSpc>
                <a:spcPct val="100000"/>
              </a:lnSpc>
            </a:pPr>
            <a:r>
              <a:rPr lang="en-US" sz="2600"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sz="2400" b="0" i="0" dirty="0">
                <a:solidFill>
                  <a:srgbClr val="212529"/>
                </a:solidFill>
                <a:effectLst/>
                <a:latin typeface="Roboto" panose="02000000000000000000" pitchFamily="2" charset="0"/>
              </a:rPr>
              <a:t>The LSE Application for Registration can be found in </a:t>
            </a:r>
            <a:r>
              <a:rPr lang="en-US" sz="2400" b="1" i="0" u="none" strike="noStrike" dirty="0">
                <a:solidFill>
                  <a:srgbClr val="0063DB"/>
                </a:solidFill>
                <a:effectLst/>
                <a:latin typeface="Roboto" panose="02000000000000000000" pitchFamily="2" charset="0"/>
                <a:hlinkClick r:id="rId4"/>
              </a:rPr>
              <a:t>Section 23</a:t>
            </a:r>
            <a:r>
              <a:rPr lang="en-US" sz="2400" b="1" i="0" dirty="0">
                <a:solidFill>
                  <a:srgbClr val="212529"/>
                </a:solidFill>
                <a:effectLst/>
                <a:latin typeface="Roboto" panose="02000000000000000000" pitchFamily="2" charset="0"/>
              </a:rPr>
              <a:t> </a:t>
            </a:r>
            <a:r>
              <a:rPr lang="en-US" sz="2400" b="0" i="0" dirty="0">
                <a:solidFill>
                  <a:srgbClr val="212529"/>
                </a:solidFill>
                <a:effectLst/>
                <a:latin typeface="Roboto" panose="02000000000000000000" pitchFamily="2" charset="0"/>
              </a:rPr>
              <a:t>of the Protocols. </a:t>
            </a:r>
          </a:p>
          <a:p>
            <a:pPr marL="201168" lvl="1" indent="0">
              <a:lnSpc>
                <a:spcPct val="100000"/>
              </a:lnSpc>
              <a:spcBef>
                <a:spcPts val="1200"/>
              </a:spcBef>
              <a:spcAft>
                <a:spcPts val="0"/>
              </a:spcAft>
              <a:buClr>
                <a:schemeClr val="accent1">
                  <a:lumMod val="75000"/>
                </a:schemeClr>
              </a:buClr>
              <a:buNone/>
            </a:pPr>
            <a:endParaRPr lang="en-US" sz="2400" b="0" i="0" dirty="0">
              <a:solidFill>
                <a:srgbClr val="212529"/>
              </a:solidFill>
              <a:effectLst/>
              <a:latin typeface="Roboto" panose="02000000000000000000" pitchFamily="2" charset="0"/>
            </a:endParaRPr>
          </a:p>
          <a:p>
            <a:pPr marL="201168" lvl="1" indent="0">
              <a:lnSpc>
                <a:spcPct val="100000"/>
              </a:lnSpc>
              <a:spcBef>
                <a:spcPts val="1200"/>
              </a:spcBef>
              <a:spcAft>
                <a:spcPts val="0"/>
              </a:spcAft>
              <a:buClr>
                <a:schemeClr val="accent1">
                  <a:lumMod val="75000"/>
                </a:schemeClr>
              </a:buClr>
              <a:buNone/>
            </a:pPr>
            <a:r>
              <a:rPr lang="en-US" sz="2600" b="1" dirty="0"/>
              <a:t>Qualification/Certification</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CRs must be certified by ERCOT. Please read more about </a:t>
            </a:r>
            <a:r>
              <a:rPr lang="en-US" sz="2400" b="1" i="0" u="none" strike="noStrike" dirty="0">
                <a:solidFill>
                  <a:srgbClr val="0063DB"/>
                </a:solidFill>
                <a:effectLst/>
                <a:latin typeface="Roboto" panose="02000000000000000000" pitchFamily="2" charset="0"/>
                <a:hlinkClick r:id="rId5"/>
              </a:rPr>
              <a:t> Retail Market Test Flight Information</a:t>
            </a:r>
            <a:endParaRPr lang="en-US" sz="2200" dirty="0"/>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400" b="0" i="0" dirty="0">
                <a:solidFill>
                  <a:srgbClr val="212529"/>
                </a:solidFill>
                <a:effectLst/>
                <a:latin typeface="Roboto" panose="02000000000000000000" pitchFamily="2" charset="0"/>
              </a:rPr>
              <a:t>CRs operating as REPs must also be certified by the Public Utility Commission of Texas (PUCT). Please refer to the </a:t>
            </a:r>
            <a:r>
              <a:rPr lang="en-US" sz="2400" b="1" i="0" u="none" strike="noStrike" dirty="0">
                <a:solidFill>
                  <a:srgbClr val="0063DB"/>
                </a:solidFill>
                <a:effectLst/>
                <a:latin typeface="Roboto" panose="02000000000000000000" pitchFamily="2" charset="0"/>
                <a:hlinkClick r:id="rId6"/>
              </a:rPr>
              <a:t>Retail Electric Providers Certification and Reporting</a:t>
            </a:r>
            <a:r>
              <a:rPr lang="en-US" sz="2400" b="0" i="0" dirty="0">
                <a:solidFill>
                  <a:srgbClr val="212529"/>
                </a:solidFill>
                <a:effectLst/>
                <a:latin typeface="Roboto" panose="02000000000000000000" pitchFamily="2" charset="0"/>
              </a:rPr>
              <a:t> section of the  PUCT website for more information. </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400" dirty="0"/>
              <a:t>Contact ERCOT Client Services for a full list of requirements</a:t>
            </a:r>
          </a:p>
        </p:txBody>
      </p:sp>
      <p:sp>
        <p:nvSpPr>
          <p:cNvPr id="4" name="Date Placeholder 3"/>
          <p:cNvSpPr>
            <a:spLocks noGrp="1"/>
          </p:cNvSpPr>
          <p:nvPr>
            <p:ph type="dt" sz="half" idx="10"/>
          </p:nvPr>
        </p:nvSpPr>
        <p:spPr/>
        <p:txBody>
          <a:bodyPr/>
          <a:lstStyle/>
          <a:p>
            <a:fld id="{96997FDA-1D96-4BD6-9E56-4140BBD67BF0}"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135</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458612788"/>
              </p:ext>
            </p:extLst>
          </p:nvPr>
        </p:nvGraphicFramePr>
        <p:xfrm>
          <a:off x="548639" y="1188720"/>
          <a:ext cx="8354729" cy="4870533"/>
        </p:xfrm>
        <a:graphic>
          <a:graphicData uri="http://schemas.openxmlformats.org/drawingml/2006/table">
            <a:tbl>
              <a:tblPr firstRow="1" bandRow="1">
                <a:tableStyleId>{5C22544A-7EE6-4342-B048-85BDC9FD1C3A}</a:tableStyleId>
              </a:tblPr>
              <a:tblGrid>
                <a:gridCol w="4502160">
                  <a:extLst>
                    <a:ext uri="{9D8B030D-6E8A-4147-A177-3AD203B41FA5}">
                      <a16:colId xmlns:a16="http://schemas.microsoft.com/office/drawing/2014/main" val="20000"/>
                    </a:ext>
                  </a:extLst>
                </a:gridCol>
                <a:gridCol w="3852569">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rPr>
                        <a:t>Description</a:t>
                      </a:r>
                    </a:p>
                  </a:txBody>
                  <a:tcPr marT="91440" marB="91440" anchor="ctr"/>
                </a:tc>
                <a:tc>
                  <a:txBody>
                    <a:bodyPr/>
                    <a:lstStyle/>
                    <a:p>
                      <a:pPr algn="ctr"/>
                      <a:r>
                        <a:rPr lang="en-US" sz="1800" b="1" dirty="0">
                          <a:solidFill>
                            <a:schemeClr val="accent1">
                              <a:lumMod val="75000"/>
                            </a:schemeClr>
                          </a:solidFill>
                        </a:rPr>
                        <a:t>File Name &amp; Web Link to Documentation </a:t>
                      </a:r>
                    </a:p>
                  </a:txBody>
                  <a:tcPr marT="91440" marB="91440" anchor="ctr"/>
                </a:tc>
                <a:extLst>
                  <a:ext uri="{0D108BD9-81ED-4DB2-BD59-A6C34878D82A}">
                    <a16:rowId xmlns:a16="http://schemas.microsoft.com/office/drawing/2014/main"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4"/>
                        </a:rPr>
                        <a:t>Texas Retail Testing</a:t>
                      </a:r>
                      <a:endParaRPr lang="en-US" sz="1600" b="1" i="0" kern="1200" dirty="0">
                        <a:solidFill>
                          <a:schemeClr val="dk1"/>
                        </a:solidFill>
                        <a:effectLst/>
                        <a:latin typeface="+mn-lt"/>
                        <a:ea typeface="+mn-ea"/>
                        <a:cs typeface="+mn-cs"/>
                      </a:endParaRPr>
                    </a:p>
                    <a:p>
                      <a:r>
                        <a:rPr lang="en-US" sz="1600" b="1" i="0" kern="1200" dirty="0">
                          <a:solidFill>
                            <a:schemeClr val="dk1"/>
                          </a:solidFill>
                          <a:effectLst/>
                          <a:latin typeface="+mn-lt"/>
                          <a:ea typeface="+mn-ea"/>
                          <a:cs typeface="+mn-cs"/>
                        </a:rPr>
                        <a:t>  </a:t>
                      </a:r>
                    </a:p>
                  </a:txBody>
                  <a:tcPr marT="91440" marB="91440" anchor="ctr"/>
                </a:tc>
                <a:extLst>
                  <a:ext uri="{0D108BD9-81ED-4DB2-BD59-A6C34878D82A}">
                    <a16:rowId xmlns:a16="http://schemas.microsoft.com/office/drawing/2014/main"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 Scripts and Workbook </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5" tooltip="Flight Test Scripts Workbook and Testing Requirements Matrix - TX SET 5.0"/>
                        </a:rPr>
                        <a:t>Flight Test Scripts Workbook and Testing Requirements Matrix - TX SET 5.0</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3372732513"/>
                  </a:ext>
                </a:extLst>
              </a:tr>
              <a:tr h="847173">
                <a:tc>
                  <a:txBody>
                    <a:bodyPr/>
                    <a:lstStyle/>
                    <a:p>
                      <a:pPr algn="l"/>
                      <a:r>
                        <a:rPr lang="en-US" sz="1600" b="0" i="0" kern="1200" dirty="0">
                          <a:solidFill>
                            <a:schemeClr val="tx1">
                              <a:lumMod val="75000"/>
                              <a:lumOff val="25000"/>
                            </a:schemeClr>
                          </a:solidFill>
                          <a:effectLst/>
                          <a:latin typeface="+mn-lt"/>
                          <a:ea typeface="+mn-ea"/>
                          <a:cs typeface="+mn-cs"/>
                        </a:rPr>
                        <a:t>FlighTrak Users Guide </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6" tooltip="FlighTrak Users Guide v1.1"/>
                        </a:rPr>
                        <a:t>FlighTrak Users Guide v1.1</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633176">
                <a:tc>
                  <a:txBody>
                    <a:bodyPr/>
                    <a:lstStyle/>
                    <a:p>
                      <a:pPr algn="l"/>
                      <a:r>
                        <a:rPr lang="en-US" sz="1600" b="0" dirty="0">
                          <a:solidFill>
                            <a:schemeClr val="tx1">
                              <a:lumMod val="75000"/>
                              <a:lumOff val="25000"/>
                            </a:schemeClr>
                          </a:solidFill>
                        </a:rPr>
                        <a:t>Retail Test Environment Users Guide </a:t>
                      </a:r>
                    </a:p>
                  </a:txBody>
                  <a:tcPr marT="91440" marB="91440" anchor="ctr"/>
                </a:tc>
                <a:tc>
                  <a:txBody>
                    <a:bodyPr/>
                    <a:lstStyle/>
                    <a:p>
                      <a:r>
                        <a:rPr lang="en-US" sz="1600" b="1" i="0" u="sng" kern="1200" dirty="0">
                          <a:solidFill>
                            <a:schemeClr val="dk1"/>
                          </a:solidFill>
                          <a:effectLst/>
                          <a:latin typeface="+mn-lt"/>
                          <a:ea typeface="+mn-ea"/>
                          <a:cs typeface="+mn-cs"/>
                          <a:hlinkClick r:id="rId7" tooltip="Retail Market Test Environment User Guide"/>
                        </a:rPr>
                        <a:t>Retail Market Test Environment User Guide</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136</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endParaRPr lang="en-US" dirty="0">
              <a:solidFill>
                <a:srgbClr val="FF0000"/>
              </a:solidFill>
            </a:endParaRPr>
          </a:p>
        </p:txBody>
      </p:sp>
      <p:graphicFrame>
        <p:nvGraphicFramePr>
          <p:cNvPr id="3" name="Content Placeholder 8"/>
          <p:cNvGraphicFramePr>
            <a:graphicFrameLocks/>
          </p:cNvGraphicFramePr>
          <p:nvPr>
            <p:extLst>
              <p:ext uri="{D42A27DB-BD31-4B8C-83A1-F6EECF244321}">
                <p14:modId xmlns:p14="http://schemas.microsoft.com/office/powerpoint/2010/main" val="3785074788"/>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rPr>
                        <a:t>Description</a:t>
                      </a:r>
                    </a:p>
                  </a:txBody>
                  <a:tcPr marT="91440" marB="91440" anchor="ctr"/>
                </a:tc>
                <a:tc>
                  <a:txBody>
                    <a:bodyPr/>
                    <a:lstStyle/>
                    <a:p>
                      <a:pPr algn="ctr"/>
                      <a:r>
                        <a:rPr lang="en-US" sz="1800" b="1" dirty="0">
                          <a:solidFill>
                            <a:schemeClr val="accent1">
                              <a:lumMod val="75000"/>
                            </a:schemeClr>
                          </a:solidFill>
                        </a:rPr>
                        <a:t>File Name &amp;</a:t>
                      </a:r>
                      <a:r>
                        <a:rPr lang="en-US" sz="1800" b="1" baseline="0" dirty="0">
                          <a:solidFill>
                            <a:schemeClr val="accent1">
                              <a:lumMod val="75000"/>
                            </a:schemeClr>
                          </a:solidFill>
                        </a:rPr>
                        <a:t> </a:t>
                      </a:r>
                      <a:r>
                        <a:rPr lang="en-US" sz="18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44836">
                <a:tc>
                  <a:txBody>
                    <a:bodyPr/>
                    <a:lstStyle/>
                    <a:p>
                      <a:pPr algn="l"/>
                      <a:r>
                        <a:rPr lang="en-US" sz="1600" b="0" i="0" kern="1200" dirty="0">
                          <a:solidFill>
                            <a:schemeClr val="tx1">
                              <a:lumMod val="75000"/>
                              <a:lumOff val="25000"/>
                            </a:schemeClr>
                          </a:solidFill>
                          <a:effectLst/>
                          <a:latin typeface="+mn-lt"/>
                          <a:ea typeface="+mn-ea"/>
                          <a:cs typeface="+mn-cs"/>
                        </a:rPr>
                        <a:t>FlighTrak Administrator Form </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4" tooltip="FlighTrak Administrator Form"/>
                        </a:rPr>
                        <a:t>FlighTrak Administrator Form</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Retail Market Testing Frequently Asked Questions</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5" tooltip="Retail Market Testing Frequently Asked Questions"/>
                        </a:rPr>
                        <a:t>Retail Market Testing Frequently Asked Questions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62836714"/>
                  </a:ext>
                </a:extLst>
              </a:tr>
              <a:tr h="1186873">
                <a:tc>
                  <a:txBody>
                    <a:bodyPr/>
                    <a:lstStyle/>
                    <a:p>
                      <a:r>
                        <a:rPr lang="en-US" sz="1600" b="0" dirty="0">
                          <a:solidFill>
                            <a:schemeClr val="tx1">
                              <a:lumMod val="75000"/>
                              <a:lumOff val="25000"/>
                            </a:schemeClr>
                          </a:solidFill>
                          <a:effectLst/>
                          <a:latin typeface="Arial" panose="020B0604020202020204" pitchFamily="34" charset="0"/>
                        </a:rPr>
                        <a:t>Testing to Production Checklist</a:t>
                      </a:r>
                    </a:p>
                  </a:txBody>
                  <a:tcPr marL="76200" marR="0" marT="22860" marB="22860" anchor="ctr"/>
                </a:tc>
                <a:tc>
                  <a:txBody>
                    <a:bodyPr/>
                    <a:lstStyle/>
                    <a:p>
                      <a:r>
                        <a:rPr lang="en-US" sz="1600" b="1" i="0" u="sng" kern="1200" dirty="0">
                          <a:solidFill>
                            <a:schemeClr val="dk1"/>
                          </a:solidFill>
                          <a:effectLst/>
                          <a:latin typeface="+mn-lt"/>
                          <a:ea typeface="+mn-ea"/>
                          <a:cs typeface="+mn-cs"/>
                          <a:hlinkClick r:id="rId6" tooltip="Testing to Production Checklist"/>
                        </a:rPr>
                        <a:t>Testing to Production 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137</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a:solidFill>
                  <a:schemeClr val="tx1"/>
                </a:solidFill>
              </a:rPr>
              <a:t>Participants</a:t>
            </a:r>
            <a:endParaRPr lang="en-US" dirty="0"/>
          </a:p>
        </p:txBody>
      </p:sp>
      <p:graphicFrame>
        <p:nvGraphicFramePr>
          <p:cNvPr id="6" name="Diagram 5">
            <a:extLst>
              <a:ext uri="{FF2B5EF4-FFF2-40B4-BE49-F238E27FC236}">
                <a16:creationId xmlns:a16="http://schemas.microsoft.com/office/drawing/2014/main"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solidFill>
                  <a:srgbClr val="B45F07"/>
                </a:solidFill>
              </a:rPr>
              <a:t>Governing Documents</a:t>
            </a:r>
          </a:p>
        </p:txBody>
      </p:sp>
      <p:sp>
        <p:nvSpPr>
          <p:cNvPr id="2" name="Date Placeholder 1"/>
          <p:cNvSpPr>
            <a:spLocks noGrp="1"/>
          </p:cNvSpPr>
          <p:nvPr>
            <p:ph type="dt" sz="half" idx="10"/>
          </p:nvPr>
        </p:nvSpPr>
        <p:spPr/>
        <p:txBody>
          <a:bodyPr/>
          <a:lstStyle/>
          <a:p>
            <a:fld id="{9B95C561-7BF1-40A0-BFE7-E8FC546B8723}"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Rules</a:t>
            </a:r>
          </a:p>
        </p:txBody>
      </p:sp>
      <p:sp>
        <p:nvSpPr>
          <p:cNvPr id="3" name="Date Placeholder 2"/>
          <p:cNvSpPr>
            <a:spLocks noGrp="1"/>
          </p:cNvSpPr>
          <p:nvPr>
            <p:ph type="dt" sz="half" idx="10"/>
          </p:nvPr>
        </p:nvSpPr>
        <p:spPr/>
        <p:txBody>
          <a:bodyPr/>
          <a:lstStyle/>
          <a:p>
            <a:fld id="{3CD1F29C-F566-4BBC-A0F6-DEFC1B12FBB3}"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normAutofit/>
          </a:bodyPr>
          <a:lstStyle/>
          <a:p>
            <a:r>
              <a:rPr lang="en-US" dirty="0"/>
              <a:t>ERCOT Protocols</a:t>
            </a:r>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a:solidFill>
                  <a:schemeClr val="tx1">
                    <a:lumMod val="75000"/>
                    <a:lumOff val="25000"/>
                  </a:schemeClr>
                </a:solidFill>
              </a:rPr>
              <a:t>Rules/Policies/Standards that govern the ERCOT market</a:t>
            </a:r>
          </a:p>
          <a:p>
            <a:endParaRPr lang="en-US" sz="2800" b="1"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Define procedures used by ERCOT and Market Participants (MPs)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ERCOT Protocols</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pic>
        <p:nvPicPr>
          <p:cNvPr id="11" name="Picture 10">
            <a:extLst>
              <a:ext uri="{FF2B5EF4-FFF2-40B4-BE49-F238E27FC236}">
                <a16:creationId xmlns:a16="http://schemas.microsoft.com/office/drawing/2014/main" id="{AE1DD2CD-2A87-9675-9517-9A2AE223907F}"/>
              </a:ext>
            </a:extLst>
          </p:cNvPr>
          <p:cNvPicPr>
            <a:picLocks noChangeAspect="1"/>
          </p:cNvPicPr>
          <p:nvPr/>
        </p:nvPicPr>
        <p:blipFill>
          <a:blip r:embed="rId4"/>
          <a:stretch>
            <a:fillRect/>
          </a:stretch>
        </p:blipFill>
        <p:spPr>
          <a:xfrm>
            <a:off x="0" y="1350065"/>
            <a:ext cx="9083040" cy="4103009"/>
          </a:xfrm>
          <a:prstGeom prst="rect">
            <a:avLst/>
          </a:prstGeom>
        </p:spPr>
      </p:pic>
      <p:sp>
        <p:nvSpPr>
          <p:cNvPr id="12" name="Rectangle 11">
            <a:extLst>
              <a:ext uri="{FF2B5EF4-FFF2-40B4-BE49-F238E27FC236}">
                <a16:creationId xmlns:a16="http://schemas.microsoft.com/office/drawing/2014/main" id="{EAE5835A-F1C5-6C18-50F6-082E199D8048}"/>
              </a:ext>
            </a:extLst>
          </p:cNvPr>
          <p:cNvSpPr/>
          <p:nvPr/>
        </p:nvSpPr>
        <p:spPr>
          <a:xfrm>
            <a:off x="5563313" y="1404926"/>
            <a:ext cx="658026"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a:extLst>
              <a:ext uri="{FF2B5EF4-FFF2-40B4-BE49-F238E27FC236}">
                <a16:creationId xmlns:a16="http://schemas.microsoft.com/office/drawing/2014/main" id="{F2EC2B94-7E37-C589-72BA-70D1D806F3A8}"/>
              </a:ext>
            </a:extLst>
          </p:cNvPr>
          <p:cNvPicPr>
            <a:picLocks noChangeAspect="1"/>
          </p:cNvPicPr>
          <p:nvPr/>
        </p:nvPicPr>
        <p:blipFill>
          <a:blip r:embed="rId5"/>
          <a:stretch>
            <a:fillRect/>
          </a:stretch>
        </p:blipFill>
        <p:spPr>
          <a:xfrm>
            <a:off x="60960" y="3490938"/>
            <a:ext cx="4938330" cy="457240"/>
          </a:xfrm>
          <a:prstGeom prst="rect">
            <a:avLst/>
          </a:prstGeom>
        </p:spPr>
      </p:pic>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Relevant ERCOT Protocol Sections</a:t>
            </a:r>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a:solidFill>
                  <a:schemeClr val="tx1">
                    <a:lumMod val="75000"/>
                    <a:lumOff val="25000"/>
                  </a:schemeClr>
                </a:solidFill>
              </a:rPr>
              <a:t>Section 2 – Definitions and Acronyms</a:t>
            </a:r>
          </a:p>
          <a:p>
            <a:pPr>
              <a:lnSpc>
                <a:spcPct val="150000"/>
              </a:lnSpc>
            </a:pPr>
            <a:r>
              <a:rPr lang="en-US" sz="2400" dirty="0">
                <a:solidFill>
                  <a:schemeClr val="tx1">
                    <a:lumMod val="75000"/>
                    <a:lumOff val="25000"/>
                  </a:schemeClr>
                </a:solidFill>
              </a:rPr>
              <a:t>Section 9 – Settlements and Billing</a:t>
            </a:r>
          </a:p>
          <a:p>
            <a:pPr>
              <a:lnSpc>
                <a:spcPct val="150000"/>
              </a:lnSpc>
            </a:pPr>
            <a:r>
              <a:rPr lang="en-US" sz="2400" dirty="0">
                <a:solidFill>
                  <a:schemeClr val="tx1">
                    <a:lumMod val="75000"/>
                    <a:lumOff val="25000"/>
                  </a:schemeClr>
                </a:solidFill>
              </a:rPr>
              <a:t>Section 10 – Metering</a:t>
            </a:r>
          </a:p>
          <a:p>
            <a:pPr>
              <a:lnSpc>
                <a:spcPct val="150000"/>
              </a:lnSpc>
            </a:pPr>
            <a:r>
              <a:rPr lang="en-US" sz="2400" dirty="0">
                <a:solidFill>
                  <a:schemeClr val="tx1">
                    <a:lumMod val="75000"/>
                    <a:lumOff val="25000"/>
                  </a:schemeClr>
                </a:solidFill>
              </a:rPr>
              <a:t>Section 12 – Market Information System</a:t>
            </a:r>
          </a:p>
          <a:p>
            <a:pPr>
              <a:lnSpc>
                <a:spcPct val="150000"/>
              </a:lnSpc>
            </a:pPr>
            <a:r>
              <a:rPr lang="en-US" sz="2400" dirty="0">
                <a:solidFill>
                  <a:schemeClr val="tx1">
                    <a:lumMod val="75000"/>
                    <a:lumOff val="25000"/>
                  </a:schemeClr>
                </a:solidFill>
              </a:rPr>
              <a:t>Section 15 – Customer Registration</a:t>
            </a:r>
          </a:p>
          <a:p>
            <a:pPr>
              <a:lnSpc>
                <a:spcPct val="150000"/>
              </a:lnSpc>
            </a:pPr>
            <a:r>
              <a:rPr lang="en-US" sz="2400" dirty="0">
                <a:solidFill>
                  <a:schemeClr val="tx1">
                    <a:lumMod val="75000"/>
                    <a:lumOff val="25000"/>
                  </a:schemeClr>
                </a:solidFill>
              </a:rPr>
              <a:t>Section 18 – Load Profiling</a:t>
            </a:r>
          </a:p>
          <a:p>
            <a:pPr>
              <a:lnSpc>
                <a:spcPct val="150000"/>
              </a:lnSpc>
            </a:pPr>
            <a:r>
              <a:rPr lang="en-US" sz="2400" dirty="0">
                <a:solidFill>
                  <a:schemeClr val="tx1">
                    <a:lumMod val="75000"/>
                    <a:lumOff val="25000"/>
                  </a:schemeClr>
                </a:solidFill>
              </a:rPr>
              <a:t>Section 19 – Texas Standard Electronic Transaction</a:t>
            </a:r>
          </a:p>
          <a:p>
            <a:pPr>
              <a:lnSpc>
                <a:spcPct val="150000"/>
              </a:lnSpc>
            </a:pPr>
            <a:r>
              <a:rPr lang="en-US" sz="2400" dirty="0">
                <a:solidFill>
                  <a:schemeClr val="tx1">
                    <a:lumMod val="75000"/>
                    <a:lumOff val="25000"/>
                  </a:schemeClr>
                </a:solidFill>
              </a:rPr>
              <a:t>Section 21 – Revision Request Process</a:t>
            </a:r>
          </a:p>
          <a:p>
            <a:pPr>
              <a:lnSpc>
                <a:spcPct val="150000"/>
              </a:lnSpc>
            </a:pPr>
            <a:r>
              <a:rPr lang="en-US" sz="2400" dirty="0">
                <a:solidFill>
                  <a:schemeClr val="tx1">
                    <a:lumMod val="75000"/>
                    <a:lumOff val="25000"/>
                  </a:schemeClr>
                </a:solidFill>
              </a:rPr>
              <a:t>Section 24 – Retail Point to Point Communications</a:t>
            </a: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a:t>Antitrust Admonition</a:t>
            </a:r>
          </a:p>
        </p:txBody>
      </p:sp>
      <p:sp>
        <p:nvSpPr>
          <p:cNvPr id="6" name="Rectangle 5"/>
          <p:cNvSpPr/>
          <p:nvPr/>
        </p:nvSpPr>
        <p:spPr>
          <a:xfrm>
            <a:off x="377707" y="1576498"/>
            <a:ext cx="8390965" cy="4401205"/>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a:t>
            </a:r>
          </a:p>
          <a:p>
            <a:endParaRPr lang="en-US" sz="2800" dirty="0">
              <a:solidFill>
                <a:schemeClr val="tx1">
                  <a:lumMod val="75000"/>
                  <a:lumOff val="25000"/>
                </a:schemeClr>
              </a:solidFill>
            </a:endParaRPr>
          </a:p>
          <a:p>
            <a:r>
              <a:rPr lang="en-US" sz="2800" dirty="0">
                <a:solidFill>
                  <a:schemeClr val="tx1">
                    <a:lumMod val="75000"/>
                    <a:lumOff val="25000"/>
                  </a:schemeClr>
                </a:solidFill>
              </a:rPr>
              <a:t>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normAutofit/>
          </a:bodyPr>
          <a:lstStyle/>
          <a:p>
            <a:r>
              <a:rPr lang="en-US" dirty="0"/>
              <a:t>Section 15  - Customer Registration</a:t>
            </a:r>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maintains the Registration Database of all ESI IDs</a:t>
            </a:r>
          </a:p>
          <a:p>
            <a:pPr marL="365760" indent="-365760">
              <a:buClr>
                <a:schemeClr val="accent1">
                  <a:lumMod val="75000"/>
                </a:schemeClr>
              </a:buClr>
            </a:pPr>
            <a:r>
              <a:rPr lang="en-US" sz="2800" dirty="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ERCOT register their customers via TX SET</a:t>
            </a:r>
            <a:endParaRPr lang="en-US" sz="2400"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a:t>Section 19 – Texas Standard Electronic Transaction</a:t>
            </a:r>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between Competitive Retailers (CRs), ERCOT, and Transmission and Distribution Service Providers (TDSPs) </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a:t>Section 24 – Retail Point to Point Communications</a:t>
            </a:r>
          </a:p>
        </p:txBody>
      </p:sp>
      <p:sp>
        <p:nvSpPr>
          <p:cNvPr id="7" name="TextBox 6"/>
          <p:cNvSpPr txBox="1"/>
          <p:nvPr/>
        </p:nvSpPr>
        <p:spPr>
          <a:xfrm>
            <a:off x="457200" y="1463040"/>
            <a:ext cx="7924800" cy="4001095"/>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do </a:t>
            </a:r>
            <a:r>
              <a:rPr lang="en-US" sz="2800" u="sng" dirty="0">
                <a:solidFill>
                  <a:schemeClr val="tx1">
                    <a:lumMod val="75000"/>
                    <a:lumOff val="25000"/>
                  </a:schemeClr>
                </a:solidFill>
              </a:rPr>
              <a:t>not</a:t>
            </a:r>
            <a:r>
              <a:rPr lang="en-US" sz="2800" dirty="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flow between CRs and TDSPs</a:t>
            </a:r>
            <a:endParaRPr lang="en-US" sz="3200" dirty="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800" dirty="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TDSP Invoice</a:t>
            </a:r>
          </a:p>
        </p:txBody>
      </p:sp>
      <p:sp>
        <p:nvSpPr>
          <p:cNvPr id="2" name="Date Placeholder 1"/>
          <p:cNvSpPr>
            <a:spLocks noGrp="1"/>
          </p:cNvSpPr>
          <p:nvPr>
            <p:ph type="dt" sz="half" idx="10"/>
          </p:nvPr>
        </p:nvSpPr>
        <p:spPr/>
        <p:txBody>
          <a:bodyPr/>
          <a:lstStyle/>
          <a:p>
            <a:fld id="{1932553B-9182-4273-99FB-6925C6236586}"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 Market Guides</a:t>
            </a:r>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Guides</a:t>
            </a:r>
          </a:p>
        </p:txBody>
      </p:sp>
      <p:sp>
        <p:nvSpPr>
          <p:cNvPr id="2" name="Date Placeholder 1"/>
          <p:cNvSpPr>
            <a:spLocks noGrp="1"/>
          </p:cNvSpPr>
          <p:nvPr>
            <p:ph type="dt" sz="half" idx="10"/>
          </p:nvPr>
        </p:nvSpPr>
        <p:spPr/>
        <p:txBody>
          <a:bodyPr/>
          <a:lstStyle/>
          <a:p>
            <a:fld id="{158A8FCB-F3B2-4188-86ED-E7AF32878623}" type="datetime1">
              <a:rPr lang="en-US" smtClean="0"/>
              <a:t>9/24/2025</a:t>
            </a:fld>
            <a:endParaRPr lang="en-US" dirty="0"/>
          </a:p>
        </p:txBody>
      </p:sp>
      <p:sp>
        <p:nvSpPr>
          <p:cNvPr id="9" name="Footer Placeholder 8"/>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pic>
        <p:nvPicPr>
          <p:cNvPr id="12" name="Picture 11">
            <a:extLst>
              <a:ext uri="{FF2B5EF4-FFF2-40B4-BE49-F238E27FC236}">
                <a16:creationId xmlns:a16="http://schemas.microsoft.com/office/drawing/2014/main" id="{15B52768-FF72-00B6-6231-37EF700298DB}"/>
              </a:ext>
            </a:extLst>
          </p:cNvPr>
          <p:cNvPicPr>
            <a:picLocks noChangeAspect="1"/>
          </p:cNvPicPr>
          <p:nvPr/>
        </p:nvPicPr>
        <p:blipFill>
          <a:blip r:embed="rId4"/>
          <a:stretch>
            <a:fillRect/>
          </a:stretch>
        </p:blipFill>
        <p:spPr>
          <a:xfrm>
            <a:off x="0" y="931492"/>
            <a:ext cx="9058542" cy="5341121"/>
          </a:xfrm>
          <a:prstGeom prst="rect">
            <a:avLst/>
          </a:prstGeom>
        </p:spPr>
      </p:pic>
      <p:pic>
        <p:nvPicPr>
          <p:cNvPr id="13" name="Picture 12">
            <a:extLst>
              <a:ext uri="{FF2B5EF4-FFF2-40B4-BE49-F238E27FC236}">
                <a16:creationId xmlns:a16="http://schemas.microsoft.com/office/drawing/2014/main" id="{DEB8662A-A268-8900-DECD-34F23A132BFF}"/>
              </a:ext>
            </a:extLst>
          </p:cNvPr>
          <p:cNvPicPr>
            <a:picLocks noChangeAspect="1"/>
          </p:cNvPicPr>
          <p:nvPr/>
        </p:nvPicPr>
        <p:blipFill>
          <a:blip r:embed="rId5"/>
          <a:stretch>
            <a:fillRect/>
          </a:stretch>
        </p:blipFill>
        <p:spPr>
          <a:xfrm>
            <a:off x="5554766" y="1043570"/>
            <a:ext cx="683664" cy="263938"/>
          </a:xfrm>
          <a:prstGeom prst="rect">
            <a:avLst/>
          </a:prstGeom>
        </p:spPr>
      </p:pic>
      <p:pic>
        <p:nvPicPr>
          <p:cNvPr id="14" name="Picture 13">
            <a:extLst>
              <a:ext uri="{FF2B5EF4-FFF2-40B4-BE49-F238E27FC236}">
                <a16:creationId xmlns:a16="http://schemas.microsoft.com/office/drawing/2014/main" id="{C4B09F78-1596-215E-EB96-401C4C4799EB}"/>
              </a:ext>
            </a:extLst>
          </p:cNvPr>
          <p:cNvPicPr>
            <a:picLocks noChangeAspect="1"/>
          </p:cNvPicPr>
          <p:nvPr/>
        </p:nvPicPr>
        <p:blipFill>
          <a:blip r:embed="rId6"/>
          <a:stretch>
            <a:fillRect/>
          </a:stretch>
        </p:blipFill>
        <p:spPr>
          <a:xfrm>
            <a:off x="228600" y="2608317"/>
            <a:ext cx="1566808" cy="1237289"/>
          </a:xfrm>
          <a:prstGeom prst="rect">
            <a:avLst/>
          </a:prstGeom>
        </p:spPr>
      </p:pic>
      <p:pic>
        <p:nvPicPr>
          <p:cNvPr id="15" name="Picture 14">
            <a:extLst>
              <a:ext uri="{FF2B5EF4-FFF2-40B4-BE49-F238E27FC236}">
                <a16:creationId xmlns:a16="http://schemas.microsoft.com/office/drawing/2014/main" id="{396440A8-F084-3376-7D2F-1AEEBE3C4964}"/>
              </a:ext>
            </a:extLst>
          </p:cNvPr>
          <p:cNvPicPr>
            <a:picLocks noChangeAspect="1"/>
          </p:cNvPicPr>
          <p:nvPr/>
        </p:nvPicPr>
        <p:blipFill>
          <a:blip r:embed="rId7"/>
          <a:stretch>
            <a:fillRect/>
          </a:stretch>
        </p:blipFill>
        <p:spPr>
          <a:xfrm>
            <a:off x="228600" y="5095043"/>
            <a:ext cx="1566808" cy="359695"/>
          </a:xfrm>
          <a:prstGeom prst="rect">
            <a:avLst/>
          </a:prstGeom>
        </p:spPr>
      </p:pic>
      <p:pic>
        <p:nvPicPr>
          <p:cNvPr id="16" name="Picture 15">
            <a:extLst>
              <a:ext uri="{FF2B5EF4-FFF2-40B4-BE49-F238E27FC236}">
                <a16:creationId xmlns:a16="http://schemas.microsoft.com/office/drawing/2014/main" id="{8E9155C2-71C8-F894-C87D-2C4F49AD8435}"/>
              </a:ext>
            </a:extLst>
          </p:cNvPr>
          <p:cNvPicPr>
            <a:picLocks noChangeAspect="1"/>
          </p:cNvPicPr>
          <p:nvPr/>
        </p:nvPicPr>
        <p:blipFill>
          <a:blip r:embed="rId8"/>
          <a:stretch>
            <a:fillRect/>
          </a:stretch>
        </p:blipFill>
        <p:spPr>
          <a:xfrm>
            <a:off x="228600" y="5663275"/>
            <a:ext cx="1668566" cy="365792"/>
          </a:xfrm>
          <a:prstGeom prst="rect">
            <a:avLst/>
          </a:prstGeom>
        </p:spPr>
      </p:pic>
    </p:spTree>
    <p:custDataLst>
      <p:tags r:id="rId1"/>
    </p:custDataLst>
    <p:extLst>
      <p:ext uri="{BB962C8B-B14F-4D97-AF65-F5344CB8AC3E}">
        <p14:creationId xmlns:p14="http://schemas.microsoft.com/office/powerpoint/2010/main" val="64885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Guide</a:t>
            </a:r>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a:solidFill>
                  <a:schemeClr val="tx1">
                    <a:lumMod val="75000"/>
                    <a:lumOff val="25000"/>
                  </a:schemeClr>
                </a:solidFill>
              </a:rPr>
              <a:t>Section 1 – Purpose</a:t>
            </a:r>
          </a:p>
          <a:p>
            <a:pPr>
              <a:lnSpc>
                <a:spcPct val="150000"/>
              </a:lnSpc>
            </a:pPr>
            <a:r>
              <a:rPr lang="en-US" sz="2000" dirty="0">
                <a:solidFill>
                  <a:schemeClr val="tx1">
                    <a:lumMod val="75000"/>
                    <a:lumOff val="25000"/>
                  </a:schemeClr>
                </a:solidFill>
              </a:rPr>
              <a:t>Section 2 – Definitions and Acronyms</a:t>
            </a:r>
          </a:p>
          <a:p>
            <a:pPr>
              <a:lnSpc>
                <a:spcPct val="150000"/>
              </a:lnSpc>
            </a:pPr>
            <a:r>
              <a:rPr lang="en-US" sz="2000" dirty="0">
                <a:solidFill>
                  <a:schemeClr val="tx1">
                    <a:lumMod val="75000"/>
                    <a:lumOff val="25000"/>
                  </a:schemeClr>
                </a:solidFill>
              </a:rPr>
              <a:t>Section 3 – Retail Market Guide Revision Process</a:t>
            </a:r>
          </a:p>
          <a:p>
            <a:pPr>
              <a:lnSpc>
                <a:spcPct val="150000"/>
              </a:lnSpc>
            </a:pPr>
            <a:r>
              <a:rPr lang="en-US" sz="2000" dirty="0">
                <a:solidFill>
                  <a:schemeClr val="tx1">
                    <a:lumMod val="75000"/>
                    <a:lumOff val="25000"/>
                  </a:schemeClr>
                </a:solidFill>
              </a:rPr>
              <a:t>Section 4 – Public Utility Commission of Texas</a:t>
            </a:r>
          </a:p>
          <a:p>
            <a:pPr>
              <a:lnSpc>
                <a:spcPct val="150000"/>
              </a:lnSpc>
            </a:pPr>
            <a:r>
              <a:rPr lang="en-US" sz="2000" dirty="0">
                <a:solidFill>
                  <a:schemeClr val="tx1">
                    <a:lumMod val="75000"/>
                    <a:lumOff val="25000"/>
                  </a:schemeClr>
                </a:solidFill>
              </a:rPr>
              <a:t>Section 5 – Electric Reliability Council of Texas</a:t>
            </a:r>
          </a:p>
          <a:p>
            <a:pPr>
              <a:lnSpc>
                <a:spcPct val="150000"/>
              </a:lnSpc>
            </a:pPr>
            <a:r>
              <a:rPr lang="en-US" sz="2000" dirty="0">
                <a:solidFill>
                  <a:schemeClr val="tx1">
                    <a:lumMod val="75000"/>
                    <a:lumOff val="25000"/>
                  </a:schemeClr>
                </a:solidFill>
              </a:rPr>
              <a:t>Section 6 – Retail Market Subcommittee Working Group</a:t>
            </a:r>
          </a:p>
          <a:p>
            <a:pPr>
              <a:lnSpc>
                <a:spcPct val="150000"/>
              </a:lnSpc>
            </a:pPr>
            <a:r>
              <a:rPr lang="en-US" sz="2000" dirty="0">
                <a:solidFill>
                  <a:schemeClr val="tx1">
                    <a:lumMod val="75000"/>
                    <a:lumOff val="25000"/>
                  </a:schemeClr>
                </a:solidFill>
              </a:rPr>
              <a:t>Section 7 – Market Processes</a:t>
            </a:r>
          </a:p>
          <a:p>
            <a:pPr>
              <a:lnSpc>
                <a:spcPct val="150000"/>
              </a:lnSpc>
            </a:pPr>
            <a:r>
              <a:rPr lang="en-US" sz="2000" dirty="0">
                <a:solidFill>
                  <a:schemeClr val="tx1">
                    <a:lumMod val="75000"/>
                    <a:lumOff val="25000"/>
                  </a:schemeClr>
                </a:solidFill>
              </a:rPr>
              <a:t>Section 8 – Municipally Owned Utilities and Electric Cooperatives</a:t>
            </a:r>
          </a:p>
          <a:p>
            <a:pPr>
              <a:lnSpc>
                <a:spcPct val="150000"/>
              </a:lnSpc>
            </a:pPr>
            <a:r>
              <a:rPr lang="en-US" sz="2000" dirty="0">
                <a:solidFill>
                  <a:schemeClr val="tx1">
                    <a:lumMod val="75000"/>
                    <a:lumOff val="25000"/>
                  </a:schemeClr>
                </a:solidFill>
              </a:rPr>
              <a:t>Section 9 – Appendices</a:t>
            </a:r>
          </a:p>
          <a:p>
            <a:pPr>
              <a:lnSpc>
                <a:spcPct val="150000"/>
              </a:lnSpc>
            </a:pPr>
            <a:r>
              <a:rPr lang="en-US" sz="2000" dirty="0">
                <a:solidFill>
                  <a:schemeClr val="tx1">
                    <a:lumMod val="75000"/>
                    <a:lumOff val="25000"/>
                  </a:schemeClr>
                </a:solidFill>
              </a:rPr>
              <a:t>Section 10 – Competitive Metering</a:t>
            </a:r>
          </a:p>
          <a:p>
            <a:pPr>
              <a:lnSpc>
                <a:spcPct val="150000"/>
              </a:lnSpc>
            </a:pPr>
            <a:r>
              <a:rPr lang="en-US" sz="2000" dirty="0">
                <a:solidFill>
                  <a:schemeClr val="tx1">
                    <a:lumMod val="75000"/>
                    <a:lumOff val="25000"/>
                  </a:schemeClr>
                </a:solidFill>
              </a:rPr>
              <a:t>Section 11 – Solution to Stacking</a:t>
            </a: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9/24/2025</a:t>
            </a:fld>
            <a:endParaRPr lang="en-US" dirty="0"/>
          </a:p>
        </p:txBody>
      </p:sp>
      <p:sp>
        <p:nvSpPr>
          <p:cNvPr id="9" name="Footer Placeholder 8"/>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
        <p:nvSpPr>
          <p:cNvPr id="3" name="Rectangle 2">
            <a:extLst>
              <a:ext uri="{FF2B5EF4-FFF2-40B4-BE49-F238E27FC236}">
                <a16:creationId xmlns:a16="http://schemas.microsoft.com/office/drawing/2014/main" id="{35BE97E6-754D-88B2-17D2-31329E09CF61}"/>
              </a:ext>
            </a:extLst>
          </p:cNvPr>
          <p:cNvSpPr/>
          <p:nvPr/>
        </p:nvSpPr>
        <p:spPr>
          <a:xfrm>
            <a:off x="457199" y="4307395"/>
            <a:ext cx="7476565"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5F07"/>
              </a:solidFill>
            </a:endParaRPr>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a:t>Section 7 – Market Processes</a:t>
            </a:r>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a:solidFill>
                  <a:schemeClr val="tx1">
                    <a:lumMod val="75000"/>
                    <a:lumOff val="25000"/>
                  </a:schemeClr>
                </a:solidFill>
              </a:rPr>
              <a:t>Section 7.3 – </a:t>
            </a:r>
            <a:r>
              <a:rPr lang="en-US" sz="2000" i="1" dirty="0">
                <a:solidFill>
                  <a:schemeClr val="tx1">
                    <a:lumMod val="75000"/>
                    <a:lumOff val="25000"/>
                  </a:schemeClr>
                </a:solidFill>
              </a:rPr>
              <a:t>Inadvertent Gain Process</a:t>
            </a:r>
          </a:p>
          <a:p>
            <a:pPr>
              <a:lnSpc>
                <a:spcPct val="150000"/>
              </a:lnSpc>
            </a:pPr>
            <a:r>
              <a:rPr lang="en-US" sz="2000" dirty="0">
                <a:solidFill>
                  <a:schemeClr val="tx1">
                    <a:lumMod val="75000"/>
                    <a:lumOff val="25000"/>
                  </a:schemeClr>
                </a:solidFill>
              </a:rPr>
              <a:t>Section 7.4 – </a:t>
            </a:r>
            <a:r>
              <a:rPr lang="en-US" sz="2000" i="1" dirty="0">
                <a:solidFill>
                  <a:schemeClr val="tx1">
                    <a:lumMod val="75000"/>
                    <a:lumOff val="25000"/>
                  </a:schemeClr>
                </a:solidFill>
              </a:rPr>
              <a:t>Safety Nets</a:t>
            </a:r>
          </a:p>
          <a:p>
            <a:pPr>
              <a:lnSpc>
                <a:spcPct val="150000"/>
              </a:lnSpc>
            </a:pPr>
            <a:r>
              <a:rPr lang="en-US" sz="2000" dirty="0">
                <a:solidFill>
                  <a:schemeClr val="tx1">
                    <a:lumMod val="75000"/>
                    <a:lumOff val="25000"/>
                  </a:schemeClr>
                </a:solidFill>
              </a:rPr>
              <a:t>Section 7.5 – </a:t>
            </a:r>
            <a:r>
              <a:rPr lang="en-US" sz="2000" i="1" dirty="0">
                <a:solidFill>
                  <a:schemeClr val="tx1">
                    <a:lumMod val="75000"/>
                    <a:lumOff val="25000"/>
                  </a:schemeClr>
                </a:solidFill>
              </a:rPr>
              <a:t>Standard Historical Usage Requests</a:t>
            </a:r>
          </a:p>
          <a:p>
            <a:pPr>
              <a:lnSpc>
                <a:spcPct val="150000"/>
              </a:lnSpc>
            </a:pPr>
            <a:r>
              <a:rPr lang="en-US" sz="2000" dirty="0">
                <a:solidFill>
                  <a:schemeClr val="tx1">
                    <a:lumMod val="75000"/>
                    <a:lumOff val="25000"/>
                  </a:schemeClr>
                </a:solidFill>
              </a:rPr>
              <a:t>Section 7.6 – </a:t>
            </a:r>
            <a:r>
              <a:rPr lang="en-US" sz="2000" i="1" dirty="0">
                <a:solidFill>
                  <a:schemeClr val="tx1">
                    <a:lumMod val="75000"/>
                    <a:lumOff val="25000"/>
                  </a:schemeClr>
                </a:solidFill>
              </a:rPr>
              <a:t>Disconnect and Reconnect  for Non-Payment Process</a:t>
            </a:r>
          </a:p>
          <a:p>
            <a:pPr>
              <a:lnSpc>
                <a:spcPct val="150000"/>
              </a:lnSpc>
            </a:pPr>
            <a:r>
              <a:rPr lang="en-US" sz="2000" dirty="0">
                <a:solidFill>
                  <a:schemeClr val="tx1">
                    <a:lumMod val="75000"/>
                    <a:lumOff val="25000"/>
                  </a:schemeClr>
                </a:solidFill>
              </a:rPr>
              <a:t>Section 7.7 – </a:t>
            </a:r>
            <a:r>
              <a:rPr lang="en-US" sz="2000" i="1" dirty="0">
                <a:solidFill>
                  <a:schemeClr val="tx1">
                    <a:lumMod val="75000"/>
                    <a:lumOff val="25000"/>
                  </a:schemeClr>
                </a:solidFill>
              </a:rPr>
              <a:t>Transaction Timing Matrix</a:t>
            </a:r>
          </a:p>
          <a:p>
            <a:pPr marL="1691640" indent="-1691640">
              <a:lnSpc>
                <a:spcPct val="150000"/>
              </a:lnSpc>
            </a:pPr>
            <a:r>
              <a:rPr lang="en-US" sz="2000" dirty="0">
                <a:solidFill>
                  <a:schemeClr val="tx1">
                    <a:lumMod val="75000"/>
                    <a:lumOff val="25000"/>
                  </a:schemeClr>
                </a:solidFill>
              </a:rPr>
              <a:t>Section 7.16 – </a:t>
            </a:r>
            <a:r>
              <a:rPr lang="en-US" sz="2000" i="1" dirty="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and Submission</a:t>
            </a:r>
          </a:p>
          <a:p>
            <a:pPr marL="1691640" indent="-1691640">
              <a:lnSpc>
                <a:spcPct val="150000"/>
              </a:lnSpc>
            </a:pPr>
            <a:r>
              <a:rPr lang="en-US" sz="2000" dirty="0">
                <a:solidFill>
                  <a:schemeClr val="tx1">
                    <a:lumMod val="75000"/>
                    <a:lumOff val="25000"/>
                  </a:schemeClr>
                </a:solidFill>
              </a:rPr>
              <a:t>Section 7.17 –</a:t>
            </a:r>
            <a:r>
              <a:rPr lang="en-US" sz="2000" i="1" dirty="0">
                <a:solidFill>
                  <a:schemeClr val="tx1">
                    <a:lumMod val="75000"/>
                    <a:lumOff val="25000"/>
                  </a:schemeClr>
                </a:solidFill>
              </a:rPr>
              <a:t> Business Processes and Communications for Switch Holds Related to Deferred Payment</a:t>
            </a:r>
          </a:p>
        </p:txBody>
      </p:sp>
      <p:sp>
        <p:nvSpPr>
          <p:cNvPr id="7" name="Rectangle 6"/>
          <p:cNvSpPr/>
          <p:nvPr/>
        </p:nvSpPr>
        <p:spPr>
          <a:xfrm>
            <a:off x="408362" y="2982261"/>
            <a:ext cx="4641309" cy="416031"/>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5F07"/>
              </a:solidFill>
            </a:endParaRP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27</a:t>
            </a:fld>
            <a:endParaRPr lang="en-US" dirty="0"/>
          </a:p>
        </p:txBody>
      </p:sp>
      <p:sp>
        <p:nvSpPr>
          <p:cNvPr id="5" name="Title 4"/>
          <p:cNvSpPr>
            <a:spLocks noGrp="1"/>
          </p:cNvSpPr>
          <p:nvPr>
            <p:ph type="title"/>
          </p:nvPr>
        </p:nvSpPr>
        <p:spPr/>
        <p:txBody>
          <a:bodyPr>
            <a:normAutofit fontScale="90000"/>
          </a:bodyPr>
          <a:lstStyle/>
          <a:p>
            <a:r>
              <a:rPr lang="en-US" dirty="0"/>
              <a:t>Section 9 Appendix D1 – Transaction Timing Matrix </a:t>
            </a:r>
          </a:p>
        </p:txBody>
      </p:sp>
      <p:graphicFrame>
        <p:nvGraphicFramePr>
          <p:cNvPr id="10" name="Table 9"/>
          <p:cNvGraphicFramePr>
            <a:graphicFrameLocks noGrp="1"/>
          </p:cNvGraphicFramePr>
          <p:nvPr>
            <p:extLst>
              <p:ext uri="{D42A27DB-BD31-4B8C-83A1-F6EECF244321}">
                <p14:modId xmlns:p14="http://schemas.microsoft.com/office/powerpoint/2010/main" val="1249515343"/>
              </p:ext>
            </p:extLst>
          </p:nvPr>
        </p:nvGraphicFramePr>
        <p:xfrm>
          <a:off x="228600" y="1112519"/>
          <a:ext cx="8662748" cy="4968242"/>
        </p:xfrm>
        <a:graphic>
          <a:graphicData uri="http://schemas.openxmlformats.org/drawingml/2006/table">
            <a:tbl>
              <a:tblPr firstRow="1" bandRow="1">
                <a:tableStyleId>{5C22544A-7EE6-4342-B048-85BDC9FD1C3A}</a:tableStyleId>
              </a:tblPr>
              <a:tblGrid>
                <a:gridCol w="1610702">
                  <a:extLst>
                    <a:ext uri="{9D8B030D-6E8A-4147-A177-3AD203B41FA5}">
                      <a16:colId xmlns:a16="http://schemas.microsoft.com/office/drawing/2014/main" val="20000"/>
                    </a:ext>
                  </a:extLst>
                </a:gridCol>
                <a:gridCol w="1193423">
                  <a:extLst>
                    <a:ext uri="{9D8B030D-6E8A-4147-A177-3AD203B41FA5}">
                      <a16:colId xmlns:a16="http://schemas.microsoft.com/office/drawing/2014/main" val="20001"/>
                    </a:ext>
                  </a:extLst>
                </a:gridCol>
                <a:gridCol w="742760">
                  <a:extLst>
                    <a:ext uri="{9D8B030D-6E8A-4147-A177-3AD203B41FA5}">
                      <a16:colId xmlns:a16="http://schemas.microsoft.com/office/drawing/2014/main" val="20002"/>
                    </a:ext>
                  </a:extLst>
                </a:gridCol>
                <a:gridCol w="1018165">
                  <a:extLst>
                    <a:ext uri="{9D8B030D-6E8A-4147-A177-3AD203B41FA5}">
                      <a16:colId xmlns:a16="http://schemas.microsoft.com/office/drawing/2014/main" val="20003"/>
                    </a:ext>
                  </a:extLst>
                </a:gridCol>
                <a:gridCol w="2186552">
                  <a:extLst>
                    <a:ext uri="{9D8B030D-6E8A-4147-A177-3AD203B41FA5}">
                      <a16:colId xmlns:a16="http://schemas.microsoft.com/office/drawing/2014/main" val="20004"/>
                    </a:ext>
                  </a:extLst>
                </a:gridCol>
                <a:gridCol w="1911146">
                  <a:extLst>
                    <a:ext uri="{9D8B030D-6E8A-4147-A177-3AD203B41FA5}">
                      <a16:colId xmlns:a16="http://schemas.microsoft.com/office/drawing/2014/main" val="20005"/>
                    </a:ext>
                  </a:extLst>
                </a:gridCol>
              </a:tblGrid>
              <a:tr h="646089">
                <a:tc>
                  <a:txBody>
                    <a:bodyPr/>
                    <a:lstStyle/>
                    <a:p>
                      <a:pPr algn="ctr"/>
                      <a:r>
                        <a:rPr lang="en-US" sz="1400" dirty="0"/>
                        <a:t>Transaction</a:t>
                      </a:r>
                    </a:p>
                  </a:txBody>
                  <a:tcPr anchor="ctr">
                    <a:solidFill>
                      <a:schemeClr val="accent1"/>
                    </a:solidFill>
                  </a:tcPr>
                </a:tc>
                <a:tc>
                  <a:txBody>
                    <a:bodyPr/>
                    <a:lstStyle/>
                    <a:p>
                      <a:pPr algn="ctr"/>
                      <a:r>
                        <a:rPr lang="en-US" sz="1400" dirty="0"/>
                        <a:t>Business Process</a:t>
                      </a:r>
                    </a:p>
                  </a:txBody>
                  <a:tcPr anchor="ctr">
                    <a:solidFill>
                      <a:schemeClr val="accent1"/>
                    </a:solidFill>
                  </a:tcPr>
                </a:tc>
                <a:tc>
                  <a:txBody>
                    <a:bodyPr/>
                    <a:lstStyle/>
                    <a:p>
                      <a:pPr algn="ctr"/>
                      <a:r>
                        <a:rPr lang="en-US" sz="1400" dirty="0"/>
                        <a:t>From</a:t>
                      </a:r>
                    </a:p>
                  </a:txBody>
                  <a:tcPr anchor="ctr">
                    <a:solidFill>
                      <a:schemeClr val="accent1"/>
                    </a:solidFill>
                  </a:tcPr>
                </a:tc>
                <a:tc>
                  <a:txBody>
                    <a:bodyPr/>
                    <a:lstStyle/>
                    <a:p>
                      <a:pPr algn="ctr"/>
                      <a:r>
                        <a:rPr lang="en-US" sz="1400" dirty="0"/>
                        <a:t>To</a:t>
                      </a:r>
                    </a:p>
                  </a:txBody>
                  <a:tcPr anchor="ctr">
                    <a:solidFill>
                      <a:schemeClr val="accent1"/>
                    </a:solidFill>
                  </a:tcPr>
                </a:tc>
                <a:tc>
                  <a:txBody>
                    <a:bodyPr/>
                    <a:lstStyle/>
                    <a:p>
                      <a:pPr algn="ctr"/>
                      <a:r>
                        <a:rPr lang="en-US" sz="1400" dirty="0"/>
                        <a:t>Timing/Business Rules</a:t>
                      </a:r>
                    </a:p>
                  </a:txBody>
                  <a:tcPr anchor="ctr">
                    <a:solidFill>
                      <a:schemeClr val="accent1"/>
                    </a:solidFill>
                  </a:tcPr>
                </a:tc>
                <a:tc>
                  <a:txBody>
                    <a:bodyPr/>
                    <a:lstStyle/>
                    <a:p>
                      <a:pPr algn="ctr"/>
                      <a:r>
                        <a:rPr lang="en-US" sz="1400" dirty="0"/>
                        <a:t>Protocol Reference Section</a:t>
                      </a:r>
                    </a:p>
                  </a:txBody>
                  <a:tcPr anchor="ctr">
                    <a:solidFill>
                      <a:schemeClr val="accent1"/>
                    </a:solidFill>
                  </a:tcPr>
                </a:tc>
                <a:extLst>
                  <a:ext uri="{0D108BD9-81ED-4DB2-BD59-A6C34878D82A}">
                    <a16:rowId xmlns:a16="http://schemas.microsoft.com/office/drawing/2014/main" val="10000"/>
                  </a:ext>
                </a:extLst>
              </a:tr>
              <a:tr h="1175322">
                <a:tc>
                  <a:txBody>
                    <a:bodyPr/>
                    <a:lstStyle/>
                    <a:p>
                      <a:r>
                        <a:rPr lang="en-US" sz="1400" dirty="0"/>
                        <a:t>867_03,</a:t>
                      </a:r>
                      <a:r>
                        <a:rPr lang="en-US" sz="1400" baseline="0" dirty="0"/>
                        <a:t> Monthly or Final Usage</a:t>
                      </a:r>
                      <a:endParaRPr lang="en-US" sz="1400" dirty="0"/>
                    </a:p>
                  </a:txBody>
                  <a:tcPr/>
                </a:tc>
                <a:tc>
                  <a:txBody>
                    <a:bodyPr/>
                    <a:lstStyle/>
                    <a:p>
                      <a:r>
                        <a:rPr lang="en-US" sz="1400" dirty="0"/>
                        <a:t>Final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Business days of effectuating meter read</a:t>
                      </a:r>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1"/>
                  </a:ext>
                </a:extLst>
              </a:tr>
              <a:tr h="1971509">
                <a:tc>
                  <a:txBody>
                    <a:bodyPr/>
                    <a:lstStyle/>
                    <a:p>
                      <a:r>
                        <a:rPr lang="en-US" sz="1400"/>
                        <a:t>867_03</a:t>
                      </a:r>
                      <a:r>
                        <a:rPr lang="en-US" sz="1400" dirty="0"/>
                        <a:t>, Monthly or final Usage</a:t>
                      </a:r>
                    </a:p>
                  </a:txBody>
                  <a:tcPr/>
                </a:tc>
                <a:tc>
                  <a:txBody>
                    <a:bodyPr/>
                    <a:lstStyle/>
                    <a:p>
                      <a:r>
                        <a:rPr lang="en-US" sz="1400" dirty="0"/>
                        <a:t>Monthly</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No later than three Retail Business Days after the scheduled meter read cycle or scheduled meter cycle by day of the month for a point of delivery</a:t>
                      </a:r>
                    </a:p>
                  </a:txBody>
                  <a:tcPr/>
                </a:tc>
                <a:tc>
                  <a:txBody>
                    <a:bodyPr/>
                    <a:lstStyle/>
                    <a:p>
                      <a:r>
                        <a:rPr lang="en-US" sz="1400" dirty="0"/>
                        <a:t>15.3, Monthly Meter Reads</a:t>
                      </a:r>
                    </a:p>
                  </a:txBody>
                  <a:tcPr/>
                </a:tc>
                <a:extLst>
                  <a:ext uri="{0D108BD9-81ED-4DB2-BD59-A6C34878D82A}">
                    <a16:rowId xmlns:a16="http://schemas.microsoft.com/office/drawing/2014/main" val="10002"/>
                  </a:ext>
                </a:extLst>
              </a:tr>
              <a:tr h="1175322">
                <a:tc>
                  <a:txBody>
                    <a:bodyPr/>
                    <a:lstStyle/>
                    <a:p>
                      <a:r>
                        <a:rPr lang="en-US" sz="1400" dirty="0"/>
                        <a:t>867_04, Initial</a:t>
                      </a:r>
                      <a:r>
                        <a:rPr lang="en-US" sz="1400" baseline="0" dirty="0"/>
                        <a:t> Meter Read</a:t>
                      </a:r>
                      <a:endParaRPr lang="en-US" sz="1400" dirty="0"/>
                    </a:p>
                  </a:txBody>
                  <a:tcPr/>
                </a:tc>
                <a:tc>
                  <a:txBody>
                    <a:bodyPr/>
                    <a:lstStyle/>
                    <a:p>
                      <a:r>
                        <a:rPr lang="en-US" sz="1400" dirty="0"/>
                        <a:t>Initial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Retail Business</a:t>
                      </a:r>
                      <a:r>
                        <a:rPr lang="en-US" sz="1400" baseline="0" dirty="0"/>
                        <a:t> Days of the effectuating meter read</a:t>
                      </a:r>
                      <a:endParaRPr lang="en-US" sz="1400" dirty="0"/>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6984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Appendices</a:t>
            </a:r>
          </a:p>
        </p:txBody>
      </p:sp>
      <p:sp>
        <p:nvSpPr>
          <p:cNvPr id="2" name="TextBox 1"/>
          <p:cNvSpPr txBox="1"/>
          <p:nvPr/>
        </p:nvSpPr>
        <p:spPr>
          <a:xfrm>
            <a:off x="457200" y="1828800"/>
            <a:ext cx="8428924" cy="2677656"/>
          </a:xfrm>
          <a:prstGeom prst="rect">
            <a:avLst/>
          </a:prstGeom>
          <a:noFill/>
        </p:spPr>
        <p:txBody>
          <a:bodyPr wrap="square" rtlCol="0">
            <a:spAutoFit/>
          </a:bodyPr>
          <a:lstStyle/>
          <a:p>
            <a:endParaRPr lang="en-US" sz="2400"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D3 – </a:t>
            </a:r>
            <a:r>
              <a:rPr lang="en-US" sz="2400" i="1" dirty="0">
                <a:solidFill>
                  <a:schemeClr val="tx1">
                    <a:lumMod val="75000"/>
                    <a:lumOff val="25000"/>
                  </a:schemeClr>
                </a:solidFill>
              </a:rPr>
              <a:t>TDSP’s Discretionary Service Timelines Matrix</a:t>
            </a:r>
          </a:p>
          <a:p>
            <a:pPr marL="3429000" indent="-3429000"/>
            <a:endParaRPr lang="en-US" sz="2400" i="1"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i="1" dirty="0">
                <a:solidFill>
                  <a:schemeClr val="tx1">
                    <a:lumMod val="75000"/>
                    <a:lumOff val="25000"/>
                  </a:schemeClr>
                </a:solidFill>
              </a:rPr>
              <a:t>ERCOT Specified File Format for Submission 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Section 11- Solution to Stacking</a:t>
            </a:r>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11.2.2 - </a:t>
            </a:r>
            <a:r>
              <a:rPr lang="en-US" sz="2000" i="1" dirty="0">
                <a:solidFill>
                  <a:schemeClr val="tx1">
                    <a:lumMod val="75000"/>
                    <a:lumOff val="25000"/>
                  </a:schemeClr>
                </a:solidFill>
              </a:rPr>
              <a:t>Cancellation Rules</a:t>
            </a:r>
          </a:p>
          <a:p>
            <a:pPr lvl="1"/>
            <a:endParaRPr lang="en-US" dirty="0">
              <a:solidFill>
                <a:schemeClr val="tx1">
                  <a:lumMod val="75000"/>
                  <a:lumOff val="25000"/>
                </a:schemeClr>
              </a:solidFill>
            </a:endParaRPr>
          </a:p>
          <a:p>
            <a:pPr lvl="1"/>
            <a:r>
              <a:rPr lang="en-US" sz="2000" dirty="0">
                <a:solidFill>
                  <a:schemeClr val="tx1">
                    <a:lumMod val="75000"/>
                    <a:lumOff val="25000"/>
                  </a:schemeClr>
                </a:solidFill>
              </a:rPr>
              <a:t>Section 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Rules</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11.3 - </a:t>
            </a:r>
            <a:r>
              <a:rPr lang="en-US" sz="2000" i="1" dirty="0">
                <a:solidFill>
                  <a:schemeClr val="tx1">
                    <a:lumMod val="75000"/>
                    <a:lumOff val="25000"/>
                  </a:schemeClr>
                </a:solidFill>
              </a:rPr>
              <a:t>Transmission and/or Distribution Service Provider Operating Rules</a:t>
            </a:r>
          </a:p>
          <a:p>
            <a:pPr lvl="1"/>
            <a:endParaRPr lang="en-US" sz="2000" i="1" dirty="0">
              <a:solidFill>
                <a:schemeClr val="tx1">
                  <a:lumMod val="75000"/>
                  <a:lumOff val="25000"/>
                </a:schemeClr>
              </a:solidFill>
            </a:endParaRPr>
          </a:p>
          <a:p>
            <a:pPr lvl="1"/>
            <a:r>
              <a:rPr lang="en-US" sz="2000" dirty="0">
                <a:solidFill>
                  <a:schemeClr val="tx1">
                    <a:lumMod val="75000"/>
                    <a:lumOff val="25000"/>
                  </a:schemeClr>
                </a:solidFill>
              </a:rPr>
              <a:t>Section 11.4 - </a:t>
            </a:r>
            <a:r>
              <a:rPr lang="en-US" sz="2000" i="1" dirty="0">
                <a:solidFill>
                  <a:schemeClr val="tx1">
                    <a:lumMod val="75000"/>
                    <a:lumOff val="25000"/>
                  </a:schemeClr>
                </a:solidFill>
              </a:rPr>
              <a:t>Retail Electric Provider Operating Rules</a:t>
            </a:r>
            <a:endParaRPr lang="en-US" sz="20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sp>
        <p:nvSpPr>
          <p:cNvPr id="5" name="Title 4"/>
          <p:cNvSpPr>
            <a:spLocks noGrp="1"/>
          </p:cNvSpPr>
          <p:nvPr>
            <p:ph type="title"/>
          </p:nvPr>
        </p:nvSpPr>
        <p:spPr/>
        <p:txBody>
          <a:bodyPr/>
          <a:lstStyle/>
          <a:p>
            <a:r>
              <a:rPr lang="en-US" dirty="0"/>
              <a:t>Protocol Disclaimer</a:t>
            </a:r>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Retail Transaction Processing and 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4"/>
              </a:rPr>
              <a:t>Protocols - Nodal (ercot.com)</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SET Guides</a:t>
            </a:r>
          </a:p>
        </p:txBody>
      </p:sp>
      <p:sp>
        <p:nvSpPr>
          <p:cNvPr id="3" name="Date Placeholder 2"/>
          <p:cNvSpPr>
            <a:spLocks noGrp="1"/>
          </p:cNvSpPr>
          <p:nvPr>
            <p:ph type="dt" sz="half" idx="10"/>
          </p:nvPr>
        </p:nvSpPr>
        <p:spPr/>
        <p:txBody>
          <a:bodyPr/>
          <a:lstStyle/>
          <a:p>
            <a:fld id="{16013862-140A-400A-ABAF-3772D99E5B06}"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pPr/>
              <a:t>30</a:t>
            </a:fld>
            <a:endParaRPr lang="en-US" dirty="0"/>
          </a:p>
        </p:txBody>
      </p:sp>
      <p:pic>
        <p:nvPicPr>
          <p:cNvPr id="4098" name="Picture 2">
            <a:extLst>
              <a:ext uri="{FF2B5EF4-FFF2-40B4-BE49-F238E27FC236}">
                <a16:creationId xmlns:a16="http://schemas.microsoft.com/office/drawing/2014/main" id="{6FBBFA31-BB10-F48E-992E-69E391234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58799"/>
            <a:ext cx="8255977" cy="53047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2902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Swimlanes </a:t>
            </a:r>
          </a:p>
        </p:txBody>
      </p:sp>
      <p:sp>
        <p:nvSpPr>
          <p:cNvPr id="3" name="Content Placeholder 2"/>
          <p:cNvSpPr>
            <a:spLocks noGrp="1"/>
          </p:cNvSpPr>
          <p:nvPr>
            <p:ph sz="quarter" idx="4294967295"/>
          </p:nvPr>
        </p:nvSpPr>
        <p:spPr>
          <a:xfrm>
            <a:off x="457199" y="1371600"/>
            <a:ext cx="4741817" cy="4140926"/>
          </a:xfrm>
        </p:spPr>
        <p:txBody>
          <a:bodyPr>
            <a:normAutofit/>
          </a:bodyPr>
          <a:lstStyle/>
          <a:p>
            <a:pPr marL="0" indent="0" hangingPunct="0">
              <a:buNone/>
            </a:pPr>
            <a:r>
              <a:rPr lang="en-US" sz="28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600" dirty="0">
                <a:hlinkClick r:id="rId4"/>
              </a:rPr>
              <a:t>https://www.ercot.com/mktrules/guides/txset/sw</a:t>
            </a:r>
            <a:endParaRPr lang="en-US" sz="1600" dirty="0"/>
          </a:p>
          <a:p>
            <a:pPr marL="0" indent="0" hangingPunct="0">
              <a:buNone/>
            </a:pPr>
            <a:endParaRPr lang="en-US" sz="1700" dirty="0"/>
          </a:p>
        </p:txBody>
      </p:sp>
      <p:pic>
        <p:nvPicPr>
          <p:cNvPr id="9" name="Picture 8">
            <a:extLst>
              <a:ext uri="{FF2B5EF4-FFF2-40B4-BE49-F238E27FC236}">
                <a16:creationId xmlns:a16="http://schemas.microsoft.com/office/drawing/2014/main" id="{0DBB8976-F471-4318-A42C-D5ADF1B36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TX SET </a:t>
            </a:r>
            <a:r>
              <a:rPr lang="en-US" dirty="0" err="1"/>
              <a:t>Swimlanes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32</a:t>
            </a:fld>
            <a:endParaRPr lang="en-US" dirty="0"/>
          </a:p>
        </p:txBody>
      </p:sp>
      <p:pic>
        <p:nvPicPr>
          <p:cNvPr id="7" name="Picture 6">
            <a:extLst>
              <a:ext uri="{FF2B5EF4-FFF2-40B4-BE49-F238E27FC236}">
                <a16:creationId xmlns:a16="http://schemas.microsoft.com/office/drawing/2014/main" id="{467F89F4-98DE-665A-974D-86BDFDAD6869}"/>
              </a:ext>
            </a:extLst>
          </p:cNvPr>
          <p:cNvPicPr>
            <a:picLocks noChangeAspect="1"/>
          </p:cNvPicPr>
          <p:nvPr/>
        </p:nvPicPr>
        <p:blipFill>
          <a:blip r:embed="rId4"/>
          <a:stretch>
            <a:fillRect/>
          </a:stretch>
        </p:blipFill>
        <p:spPr>
          <a:xfrm>
            <a:off x="0" y="1163837"/>
            <a:ext cx="9144000" cy="4530325"/>
          </a:xfrm>
          <a:prstGeom prst="rect">
            <a:avLst/>
          </a:prstGeom>
        </p:spPr>
      </p:pic>
    </p:spTree>
    <p:custDataLst>
      <p:tags r:id="rId1"/>
    </p:custDataLst>
    <p:extLst>
      <p:ext uri="{BB962C8B-B14F-4D97-AF65-F5344CB8AC3E}">
        <p14:creationId xmlns:p14="http://schemas.microsoft.com/office/powerpoint/2010/main" val="134740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39" y="235039"/>
            <a:ext cx="7543800" cy="627796"/>
          </a:xfrm>
        </p:spPr>
        <p:txBody>
          <a:bodyPr>
            <a:normAutofit/>
          </a:bodyPr>
          <a:lstStyle/>
          <a:p>
            <a:r>
              <a:rPr lang="en-US" dirty="0"/>
              <a:t>Texas SET Implementation Guides (IG)</a:t>
            </a:r>
            <a:endParaRPr lang="en-US" dirty="0">
              <a:solidFill>
                <a:srgbClr val="FF0000"/>
              </a:solidFill>
            </a:endParaRPr>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800" dirty="0"/>
              <a:t>TX SET Implementation Guides provide technical details contained within the electronic transactions used in the competitive retail electric market in Texas.</a:t>
            </a:r>
          </a:p>
          <a:p>
            <a:pPr marL="0" indent="0">
              <a:buNone/>
            </a:pPr>
            <a:endParaRPr lang="en-US" dirty="0"/>
          </a:p>
          <a:p>
            <a:pPr marL="0" indent="0">
              <a:buNone/>
            </a:pPr>
            <a:r>
              <a:rPr lang="en-US" sz="2800" dirty="0"/>
              <a:t>Current Version </a:t>
            </a:r>
            <a:r>
              <a:rPr lang="en-US" sz="2800" dirty="0">
                <a:solidFill>
                  <a:srgbClr val="FF0000"/>
                </a:solidFill>
              </a:rPr>
              <a:t>5.0 </a:t>
            </a:r>
            <a:r>
              <a:rPr lang="en-US" sz="2800" dirty="0"/>
              <a:t>supports PUCT Substantive Rules and market process revisions</a:t>
            </a:r>
          </a:p>
          <a:p>
            <a:pPr marL="0" indent="0">
              <a:buNone/>
            </a:pPr>
            <a:endParaRPr lang="en-US" dirty="0">
              <a:hlinkClick r:id="rId4"/>
            </a:endParaRPr>
          </a:p>
          <a:p>
            <a:pPr marL="0" indent="0">
              <a:buNone/>
            </a:pPr>
            <a:r>
              <a:rPr lang="en-US" dirty="0">
                <a:solidFill>
                  <a:srgbClr val="FF0000"/>
                </a:solidFill>
                <a:hlinkClick r:id="rId5">
                  <a:extLst>
                    <a:ext uri="{A12FA001-AC4F-418D-AE19-62706E023703}">
                      <ahyp:hlinkClr xmlns:ahyp="http://schemas.microsoft.com/office/drawing/2018/hyperlinkcolor" val="tx"/>
                    </a:ext>
                  </a:extLst>
                </a:hlinkClick>
              </a:rPr>
              <a:t>https://www.ercot.com/mktrules/guides/txset/version</a:t>
            </a:r>
            <a:endParaRPr lang="en-US" sz="1700" dirty="0">
              <a:solidFill>
                <a:srgbClr val="FF0000"/>
              </a:solidFill>
            </a:endParaRPr>
          </a:p>
        </p:txBody>
      </p:sp>
      <p:sp>
        <p:nvSpPr>
          <p:cNvPr id="4" name="Date Placeholder 3"/>
          <p:cNvSpPr>
            <a:spLocks noGrp="1"/>
          </p:cNvSpPr>
          <p:nvPr>
            <p:ph type="dt" sz="half" idx="10"/>
          </p:nvPr>
        </p:nvSpPr>
        <p:spPr/>
        <p:txBody>
          <a:bodyPr/>
          <a:lstStyle/>
          <a:p>
            <a:fld id="{DFA885C6-9016-41F6-801F-2802839596A0}"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3" y="202686"/>
            <a:ext cx="8501744" cy="627796"/>
          </a:xfrm>
        </p:spPr>
        <p:txBody>
          <a:bodyPr>
            <a:normAutofit/>
          </a:bodyPr>
          <a:lstStyle/>
          <a:p>
            <a:r>
              <a:rPr lang="en-US" b="1" dirty="0">
                <a:solidFill>
                  <a:srgbClr val="C00000"/>
                </a:solidFill>
              </a:rPr>
              <a:t>New</a:t>
            </a:r>
            <a:r>
              <a:rPr lang="en-US" b="1" dirty="0"/>
              <a:t> Functionality of TX SET v5.0 :  </a:t>
            </a:r>
          </a:p>
        </p:txBody>
      </p:sp>
      <p:sp>
        <p:nvSpPr>
          <p:cNvPr id="3" name="Content Placeholder 2"/>
          <p:cNvSpPr>
            <a:spLocks noGrp="1"/>
          </p:cNvSpPr>
          <p:nvPr>
            <p:ph sz="quarter" idx="4294967295"/>
          </p:nvPr>
        </p:nvSpPr>
        <p:spPr>
          <a:xfrm>
            <a:off x="83713" y="1034145"/>
            <a:ext cx="9002332" cy="5018314"/>
          </a:xfrm>
        </p:spPr>
        <p:txBody>
          <a:bodyPr>
            <a:normAutofit lnSpcReduction="10000"/>
          </a:bodyPr>
          <a:lstStyle/>
          <a:p>
            <a:pPr marL="0" indent="0">
              <a:buNone/>
            </a:pPr>
            <a:r>
              <a:rPr lang="en-US" sz="2400" dirty="0"/>
              <a:t>Created a </a:t>
            </a:r>
            <a:r>
              <a:rPr lang="en-US" sz="2400" b="1" dirty="0"/>
              <a:t>new</a:t>
            </a:r>
            <a:r>
              <a:rPr lang="en-US" sz="2400" i="1" dirty="0"/>
              <a:t> </a:t>
            </a:r>
            <a:r>
              <a:rPr lang="en-US" sz="2400" b="1" i="1" dirty="0">
                <a:solidFill>
                  <a:srgbClr val="C00000"/>
                </a:solidFill>
              </a:rPr>
              <a:t>IA</a:t>
            </a:r>
            <a:r>
              <a:rPr lang="en-US" sz="2400" i="1" dirty="0"/>
              <a:t> </a:t>
            </a:r>
            <a:r>
              <a:rPr lang="en-US" sz="2400" dirty="0"/>
              <a:t>(Inadvertent) and </a:t>
            </a:r>
            <a:r>
              <a:rPr lang="en-US" sz="2400" b="1" i="1" dirty="0">
                <a:solidFill>
                  <a:srgbClr val="C00000"/>
                </a:solidFill>
              </a:rPr>
              <a:t>CR</a:t>
            </a:r>
            <a:r>
              <a:rPr lang="en-US" sz="2400" dirty="0"/>
              <a:t> (Customer Rescission) Move-In Transactional Solution and </a:t>
            </a:r>
            <a:r>
              <a:rPr lang="en-US" sz="2400" b="1" dirty="0"/>
              <a:t>modified </a:t>
            </a:r>
            <a:r>
              <a:rPr lang="en-US" sz="2400" b="1" dirty="0" err="1"/>
              <a:t>MarkeTrak</a:t>
            </a:r>
            <a:r>
              <a:rPr lang="en-US" sz="2400" b="1" dirty="0"/>
              <a:t> Processes</a:t>
            </a:r>
            <a:r>
              <a:rPr lang="en-US" sz="2400" dirty="0"/>
              <a:t>.  </a:t>
            </a:r>
          </a:p>
          <a:p>
            <a:pPr marL="0" indent="0">
              <a:buNone/>
            </a:pPr>
            <a:r>
              <a:rPr lang="en-US" sz="2400" i="1" dirty="0"/>
              <a:t>“</a:t>
            </a:r>
            <a:r>
              <a:rPr lang="en-US" sz="2400" b="1" i="1" dirty="0">
                <a:solidFill>
                  <a:srgbClr val="C00000"/>
                </a:solidFill>
              </a:rPr>
              <a:t>County</a:t>
            </a:r>
            <a:r>
              <a:rPr lang="en-US" sz="2400" i="1" dirty="0"/>
              <a:t>” n</a:t>
            </a:r>
            <a:r>
              <a:rPr lang="en-US" sz="2400" dirty="0"/>
              <a:t>ame added as part of the ESI ID Premise Address attributes. NWS for all TX Counties is source for this information.    </a:t>
            </a:r>
          </a:p>
          <a:p>
            <a:pPr marL="0" indent="0">
              <a:buNone/>
            </a:pPr>
            <a:r>
              <a:rPr lang="en-US" sz="2400" dirty="0"/>
              <a:t>Created 44 new “</a:t>
            </a:r>
            <a:r>
              <a:rPr lang="en-US" sz="2400" b="1" dirty="0"/>
              <a:t>Metered</a:t>
            </a:r>
            <a:r>
              <a:rPr lang="en-US" sz="2400" b="1" i="1" dirty="0"/>
              <a:t> Service Type (</a:t>
            </a:r>
            <a:r>
              <a:rPr lang="en-US" sz="2400" b="1" i="1" dirty="0">
                <a:solidFill>
                  <a:srgbClr val="C00000"/>
                </a:solidFill>
              </a:rPr>
              <a:t>MSL</a:t>
            </a:r>
            <a:r>
              <a:rPr lang="en-US" sz="2400" b="1" i="1" dirty="0"/>
              <a:t>)”</a:t>
            </a:r>
            <a:r>
              <a:rPr lang="en-US" sz="2400" dirty="0"/>
              <a:t> descriptions</a:t>
            </a:r>
          </a:p>
          <a:p>
            <a:pPr marL="0" indent="0">
              <a:buNone/>
            </a:pPr>
            <a:r>
              <a:rPr lang="en-US" sz="2400" dirty="0"/>
              <a:t>Added Continuous Service Agreement </a:t>
            </a:r>
            <a:r>
              <a:rPr lang="en-US" sz="2400" dirty="0">
                <a:solidFill>
                  <a:srgbClr val="C00000"/>
                </a:solidFill>
              </a:rPr>
              <a:t>“</a:t>
            </a:r>
            <a:r>
              <a:rPr lang="en-US" sz="2400" b="1" i="1" dirty="0">
                <a:solidFill>
                  <a:srgbClr val="C00000"/>
                </a:solidFill>
              </a:rPr>
              <a:t>(CSA) Start and End Dates</a:t>
            </a:r>
            <a:r>
              <a:rPr lang="en-US" sz="2400" b="1" i="1" dirty="0"/>
              <a:t>” </a:t>
            </a:r>
            <a:r>
              <a:rPr lang="en-US" sz="2400" dirty="0"/>
              <a:t>to minimize incorrect CSA CRs’ financial liability </a:t>
            </a:r>
          </a:p>
          <a:p>
            <a:pPr marL="0" indent="0">
              <a:buNone/>
            </a:pPr>
            <a:r>
              <a:rPr lang="en-US" sz="2400" dirty="0"/>
              <a:t>Created</a:t>
            </a:r>
            <a:r>
              <a:rPr lang="en-US" sz="2400" b="1" i="1" dirty="0"/>
              <a:t> new “</a:t>
            </a:r>
            <a:r>
              <a:rPr lang="en-US" sz="2400" b="1" i="1" dirty="0">
                <a:solidFill>
                  <a:srgbClr val="C00000"/>
                </a:solidFill>
              </a:rPr>
              <a:t>CHP</a:t>
            </a:r>
            <a:r>
              <a:rPr lang="en-US" sz="2400" b="1" i="1" dirty="0"/>
              <a:t>” </a:t>
            </a:r>
            <a:r>
              <a:rPr lang="en-US" sz="2400" dirty="0"/>
              <a:t>status code for “</a:t>
            </a:r>
            <a:r>
              <a:rPr lang="en-US" sz="2400" b="1" i="1" dirty="0"/>
              <a:t>TDSP Construction Hold</a:t>
            </a:r>
            <a:r>
              <a:rPr lang="en-US" sz="2400" b="1" dirty="0"/>
              <a:t>” </a:t>
            </a:r>
          </a:p>
          <a:p>
            <a:pPr marL="0" indent="0">
              <a:buNone/>
            </a:pPr>
            <a:r>
              <a:rPr lang="en-US" sz="2400" dirty="0"/>
              <a:t>Replaced “</a:t>
            </a:r>
            <a:r>
              <a:rPr lang="en-US" sz="2400" b="1" dirty="0"/>
              <a:t>A13 Other</a:t>
            </a:r>
            <a:r>
              <a:rPr lang="en-US" sz="2400" dirty="0"/>
              <a:t>” with “</a:t>
            </a:r>
            <a:r>
              <a:rPr lang="en-US" sz="2400" b="1" dirty="0"/>
              <a:t>(</a:t>
            </a:r>
            <a:r>
              <a:rPr lang="en-US" sz="2400" b="1" dirty="0">
                <a:solidFill>
                  <a:srgbClr val="C00000"/>
                </a:solidFill>
              </a:rPr>
              <a:t>28</a:t>
            </a:r>
            <a:r>
              <a:rPr lang="en-US" sz="2400" b="1" dirty="0"/>
              <a:t>) Specific Reject Reason</a:t>
            </a:r>
            <a:r>
              <a:rPr lang="en-US" sz="2400" dirty="0"/>
              <a:t>” codes </a:t>
            </a:r>
          </a:p>
          <a:p>
            <a:pPr marL="0" indent="0">
              <a:buNone/>
            </a:pPr>
            <a:r>
              <a:rPr lang="en-US" sz="2400" b="1" dirty="0"/>
              <a:t>MarkeTrak Enhancements </a:t>
            </a:r>
            <a:r>
              <a:rPr lang="en-US" sz="2400" dirty="0"/>
              <a:t>included new Subtypes, Stronger Validations and added “Complete </a:t>
            </a:r>
            <a:r>
              <a:rPr lang="en-US" sz="2400" dirty="0" err="1"/>
              <a:t>Unexecutable</a:t>
            </a:r>
            <a:r>
              <a:rPr lang="en-US" sz="2400" dirty="0"/>
              <a:t>” Drop-down reasons     </a:t>
            </a:r>
            <a:endParaRPr lang="en-US" sz="2400" dirty="0">
              <a:hlinkClick r:id="rId4"/>
            </a:endParaRPr>
          </a:p>
        </p:txBody>
      </p:sp>
      <p:sp>
        <p:nvSpPr>
          <p:cNvPr id="4" name="Date Placeholder 3"/>
          <p:cNvSpPr>
            <a:spLocks noGrp="1"/>
          </p:cNvSpPr>
          <p:nvPr>
            <p:ph type="dt" sz="half" idx="10"/>
          </p:nvPr>
        </p:nvSpPr>
        <p:spPr/>
        <p:txBody>
          <a:bodyPr/>
          <a:lstStyle/>
          <a:p>
            <a:fld id="{DFA885C6-9016-41F6-801F-2802839596A0}"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Tree>
    <p:custDataLst>
      <p:tags r:id="rId1"/>
    </p:custDataLst>
    <p:extLst>
      <p:ext uri="{BB962C8B-B14F-4D97-AF65-F5344CB8AC3E}">
        <p14:creationId xmlns:p14="http://schemas.microsoft.com/office/powerpoint/2010/main" val="1160766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Working Group</a:t>
            </a:r>
          </a:p>
        </p:txBody>
      </p:sp>
      <p:sp>
        <p:nvSpPr>
          <p:cNvPr id="3" name="Date Placeholder 2"/>
          <p:cNvSpPr>
            <a:spLocks noGrp="1"/>
          </p:cNvSpPr>
          <p:nvPr>
            <p:ph type="dt" sz="half" idx="10"/>
          </p:nvPr>
        </p:nvSpPr>
        <p:spPr/>
        <p:txBody>
          <a:bodyPr/>
          <a:lstStyle/>
          <a:p>
            <a:fld id="{54060718-8BF0-42CA-AA83-2C752D8E260A}"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t>35</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SET Working Group</a:t>
            </a:r>
          </a:p>
        </p:txBody>
      </p:sp>
      <p:sp>
        <p:nvSpPr>
          <p:cNvPr id="3" name="Content Placeholder 2"/>
          <p:cNvSpPr>
            <a:spLocks noGrp="1"/>
          </p:cNvSpPr>
          <p:nvPr>
            <p:ph sz="quarter" idx="4294967295"/>
          </p:nvPr>
        </p:nvSpPr>
        <p:spPr>
          <a:xfrm>
            <a:off x="457199" y="1181100"/>
            <a:ext cx="6405155" cy="5029200"/>
          </a:xfrm>
        </p:spPr>
        <p:txBody>
          <a:bodyPr>
            <a:normAutofit lnSpcReduction="10000"/>
          </a:bodyPr>
          <a:lstStyle/>
          <a:p>
            <a:pPr marL="0" indent="0" hangingPunct="0">
              <a:lnSpc>
                <a:spcPct val="100000"/>
              </a:lnSpc>
              <a:buNone/>
            </a:pPr>
            <a:r>
              <a:rPr lang="en-US" sz="2200" dirty="0"/>
              <a:t>Texas Standard Electronic Transaction (TX SET) Working Group:</a:t>
            </a:r>
          </a:p>
          <a:p>
            <a:pPr hangingPunct="0">
              <a:lnSpc>
                <a:spcPct val="100000"/>
              </a:lnSpc>
            </a:pPr>
            <a:r>
              <a:rPr lang="en-US" sz="2000" b="1" dirty="0"/>
              <a:t>R</a:t>
            </a:r>
            <a:r>
              <a:rPr lang="en-US" sz="1700" b="1" dirty="0"/>
              <a:t>eports</a:t>
            </a:r>
            <a:r>
              <a:rPr lang="en-US" sz="1700" dirty="0"/>
              <a:t> to the Retail Market Subcommittee (RMS)</a:t>
            </a:r>
          </a:p>
          <a:p>
            <a:pPr hangingPunct="0">
              <a:lnSpc>
                <a:spcPct val="100000"/>
              </a:lnSpc>
            </a:pPr>
            <a:r>
              <a:rPr lang="en-US" sz="2000" b="1" dirty="0"/>
              <a:t>A</a:t>
            </a:r>
            <a:r>
              <a:rPr lang="en-US" sz="1700" b="1" dirty="0"/>
              <a:t>nalyzes</a:t>
            </a:r>
            <a:r>
              <a:rPr lang="en-US" sz="1700" dirty="0"/>
              <a:t> the need for new or modifications to existing electronic transactions</a:t>
            </a:r>
          </a:p>
          <a:p>
            <a:pPr hangingPunct="0">
              <a:lnSpc>
                <a:spcPct val="100000"/>
              </a:lnSpc>
            </a:pPr>
            <a:r>
              <a:rPr lang="en-US" sz="2000" b="1" dirty="0"/>
              <a:t>R</a:t>
            </a:r>
            <a:r>
              <a:rPr lang="en-US" sz="1700" b="1" dirty="0"/>
              <a:t>ecommends</a:t>
            </a:r>
            <a:r>
              <a:rPr lang="en-US" sz="1700" dirty="0"/>
              <a:t> changes to retail market processes </a:t>
            </a:r>
          </a:p>
          <a:p>
            <a:pPr hangingPunct="0">
              <a:lnSpc>
                <a:spcPct val="100000"/>
              </a:lnSpc>
            </a:pPr>
            <a:r>
              <a:rPr lang="en-US" sz="2000" b="1" dirty="0"/>
              <a:t>W</a:t>
            </a:r>
            <a:r>
              <a:rPr lang="en-US" sz="1700" b="1" dirty="0"/>
              <a:t>orks </a:t>
            </a:r>
            <a:r>
              <a:rPr lang="en-US" sz="1700" dirty="0"/>
              <a:t>with the ERCOT Flight Administrator to ensure that testing processes and procedures are defined and administered</a:t>
            </a:r>
          </a:p>
          <a:p>
            <a:pPr hangingPunct="0">
              <a:lnSpc>
                <a:spcPct val="100000"/>
              </a:lnSpc>
            </a:pPr>
            <a:r>
              <a:rPr lang="en-US" sz="2000" b="1" dirty="0"/>
              <a:t>M</a:t>
            </a:r>
            <a:r>
              <a:rPr lang="en-US" sz="1700" b="1" dirty="0"/>
              <a:t>aintains</a:t>
            </a:r>
            <a:r>
              <a:rPr lang="en-US" sz="1700" dirty="0"/>
              <a:t> the Texas SET Implementation Guides and the Texas Market Test Plan Guide</a:t>
            </a:r>
          </a:p>
          <a:p>
            <a:pPr hangingPunct="0">
              <a:lnSpc>
                <a:spcPct val="100000"/>
              </a:lnSpc>
            </a:pPr>
            <a:r>
              <a:rPr lang="en-US" sz="2000" b="1" dirty="0"/>
              <a:t>C</a:t>
            </a:r>
            <a:r>
              <a:rPr lang="en-US" sz="1700" b="1" dirty="0"/>
              <a:t>ollaborates</a:t>
            </a:r>
            <a:r>
              <a:rPr lang="en-US" sz="1700" dirty="0"/>
              <a:t> with other Working Groups and Taskforces as directed by RMS</a:t>
            </a:r>
          </a:p>
          <a:p>
            <a:pPr hangingPunct="0">
              <a:lnSpc>
                <a:spcPct val="100000"/>
              </a:lnSpc>
            </a:pPr>
            <a:r>
              <a:rPr lang="en-US" sz="1700" dirty="0">
                <a:hlinkClick r:id="rId4"/>
              </a:rPr>
              <a:t>https://www.ercot.com/committees/rms/txset</a:t>
            </a:r>
            <a:endParaRPr lang="en-US" sz="17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3498" y="4190255"/>
            <a:ext cx="2167160" cy="2020045"/>
          </a:xfrm>
          <a:prstGeom prst="rect">
            <a:avLst/>
          </a:prstGeom>
        </p:spPr>
      </p:pic>
      <p:sp>
        <p:nvSpPr>
          <p:cNvPr id="4" name="Date Placeholder 3"/>
          <p:cNvSpPr>
            <a:spLocks noGrp="1"/>
          </p:cNvSpPr>
          <p:nvPr>
            <p:ph type="dt" sz="half" idx="10"/>
          </p:nvPr>
        </p:nvSpPr>
        <p:spPr/>
        <p:txBody>
          <a:bodyPr/>
          <a:lstStyle/>
          <a:p>
            <a:fld id="{8CC00031-65A2-4224-B09E-C5CEBB03A378}"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9" name="Slide Number Placeholder 8"/>
          <p:cNvSpPr>
            <a:spLocks noGrp="1"/>
          </p:cNvSpPr>
          <p:nvPr>
            <p:ph type="sldNum" sz="quarter" idx="12"/>
          </p:nvPr>
        </p:nvSpPr>
        <p:spPr/>
        <p:txBody>
          <a:bodyPr/>
          <a:lstStyle/>
          <a:p>
            <a:fld id="{D57F1E4F-1CFF-5643-939E-02111984F565}" type="slidenum">
              <a:rPr lang="en-US" smtClean="0"/>
              <a:pPr/>
              <a:t>36</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Issue Submission Process</a:t>
            </a:r>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9" name="Slide Number Placeholder 8"/>
          <p:cNvSpPr>
            <a:spLocks noGrp="1"/>
          </p:cNvSpPr>
          <p:nvPr>
            <p:ph type="sldNum" sz="quarter" idx="12"/>
          </p:nvPr>
        </p:nvSpPr>
        <p:spPr/>
        <p:txBody>
          <a:bodyPr/>
          <a:lstStyle/>
          <a:p>
            <a:fld id="{D57F1E4F-1CFF-5643-939E-02111984F565}" type="slidenum">
              <a:rPr lang="en-US" smtClean="0"/>
              <a:pPr/>
              <a:t>37</a:t>
            </a:fld>
            <a:endParaRPr lang="en-US" dirty="0"/>
          </a:p>
        </p:txBody>
      </p:sp>
      <p:pic>
        <p:nvPicPr>
          <p:cNvPr id="5122" name="Picture 2">
            <a:extLst>
              <a:ext uri="{FF2B5EF4-FFF2-40B4-BE49-F238E27FC236}">
                <a16:creationId xmlns:a16="http://schemas.microsoft.com/office/drawing/2014/main" id="{B255488D-ABA1-72C8-76EA-0A2B2ED63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553" y="1450076"/>
            <a:ext cx="7543800" cy="4847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076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Retail Market Testing</a:t>
            </a:r>
          </a:p>
        </p:txBody>
      </p:sp>
      <p:sp>
        <p:nvSpPr>
          <p:cNvPr id="6" name="TextBox 5"/>
          <p:cNvSpPr txBox="1"/>
          <p:nvPr/>
        </p:nvSpPr>
        <p:spPr>
          <a:xfrm>
            <a:off x="457200" y="1371600"/>
            <a:ext cx="7645536" cy="4339650"/>
          </a:xfrm>
          <a:prstGeom prst="rect">
            <a:avLst/>
          </a:prstGeom>
          <a:noFill/>
        </p:spPr>
        <p:txBody>
          <a:bodyPr wrap="square" rtlCol="0">
            <a:spAutoFit/>
          </a:bodyPr>
          <a:lstStyle/>
          <a:p>
            <a:r>
              <a:rPr lang="en-US" sz="2800" dirty="0">
                <a:solidFill>
                  <a:schemeClr val="tx1">
                    <a:lumMod val="75000"/>
                    <a:lumOff val="25000"/>
                  </a:schemeClr>
                </a:solidFill>
              </a:rPr>
              <a:t>Flight Testing:</a:t>
            </a:r>
          </a:p>
          <a:p>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retail Market Participants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Three Market flights per year</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End to End test scripts (i.e.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38</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39</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381000" y="1539471"/>
            <a:ext cx="7239000" cy="3046988"/>
          </a:xfrm>
          <a:prstGeom prst="rect">
            <a:avLst/>
          </a:prstGeom>
        </p:spPr>
        <p:txBody>
          <a:bodyPr wrap="square">
            <a:spAutoFit/>
          </a:bodyPr>
          <a:lstStyle/>
          <a:p>
            <a:pPr marL="0" lvl="1"/>
            <a:r>
              <a:rPr lang="en-US" sz="2800" dirty="0">
                <a:solidFill>
                  <a:schemeClr val="tx1">
                    <a:lumMod val="75000"/>
                    <a:lumOff val="25000"/>
                  </a:schemeClr>
                </a:solidFill>
              </a:rPr>
              <a:t>Governed by Texas Market Test Plan:</a:t>
            </a:r>
          </a:p>
          <a:p>
            <a:pPr marL="0" lvl="1"/>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p>
          <a:p>
            <a:pPr marL="800100" lvl="1"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a16="http://schemas.microsoft.com/office/drawing/2014/main"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Housekeeping</a:t>
            </a:r>
          </a:p>
        </p:txBody>
      </p:sp>
      <p:sp>
        <p:nvSpPr>
          <p:cNvPr id="5" name="Slide Number Placeholder 4"/>
          <p:cNvSpPr>
            <a:spLocks noGrp="1"/>
          </p:cNvSpPr>
          <p:nvPr>
            <p:ph type="sldNum" sz="quarter" idx="12"/>
          </p:nvPr>
        </p:nvSpPr>
        <p:spPr/>
        <p:txBody>
          <a:bodyPr/>
          <a:lstStyle/>
          <a:p>
            <a:fld id="{D57F1E4F-1CFF-5643-939E-02111984F565}" type="slidenum">
              <a:rPr lang="en-US" smtClean="0"/>
              <a:pPr/>
              <a:t>4</a:t>
            </a:fld>
            <a:endParaRPr lang="en-US" dirty="0"/>
          </a:p>
        </p:txBody>
      </p:sp>
      <p:sp>
        <p:nvSpPr>
          <p:cNvPr id="6" name="TextBox 5"/>
          <p:cNvSpPr txBox="1"/>
          <p:nvPr/>
        </p:nvSpPr>
        <p:spPr>
          <a:xfrm>
            <a:off x="136573" y="984938"/>
            <a:ext cx="8610263" cy="3785652"/>
          </a:xfrm>
          <a:prstGeom prst="rect">
            <a:avLst/>
          </a:prstGeom>
          <a:noFill/>
        </p:spPr>
        <p:txBody>
          <a:bodyPr wrap="square" rtlCol="0">
            <a:spAutoFit/>
          </a:bodyPr>
          <a:lstStyle/>
          <a:p>
            <a:pPr marL="457200" indent="-457200">
              <a:spcBef>
                <a:spcPts val="2400"/>
              </a:spcBef>
              <a:buFont typeface="Arial" panose="020B0604020202020204" pitchFamily="34" charset="0"/>
              <a:buChar char="•"/>
            </a:pPr>
            <a:r>
              <a:rPr lang="en-US" sz="3200" dirty="0">
                <a:solidFill>
                  <a:srgbClr val="00AEC7"/>
                </a:solidFill>
              </a:rPr>
              <a:t>Please unmute yourself prior to speaking</a:t>
            </a:r>
          </a:p>
          <a:p>
            <a:pPr marL="457200" indent="-457200">
              <a:spcBef>
                <a:spcPts val="2400"/>
              </a:spcBef>
              <a:buFont typeface="Arial" panose="020B0604020202020204" pitchFamily="34" charset="0"/>
              <a:buChar char="•"/>
            </a:pPr>
            <a:r>
              <a:rPr lang="en-US" sz="3200" dirty="0">
                <a:solidFill>
                  <a:srgbClr val="00AEC7"/>
                </a:solidFill>
              </a:rPr>
              <a:t>Place yourself on mute when not speaking</a:t>
            </a:r>
          </a:p>
          <a:p>
            <a:pPr marL="457200" indent="-457200">
              <a:spcBef>
                <a:spcPts val="2400"/>
              </a:spcBef>
              <a:buFont typeface="Arial" panose="020B0604020202020204" pitchFamily="34" charset="0"/>
              <a:buChar char="•"/>
            </a:pPr>
            <a:r>
              <a:rPr lang="en-US" sz="3200" dirty="0">
                <a:solidFill>
                  <a:srgbClr val="00AEC7"/>
                </a:solidFill>
              </a:rPr>
              <a:t>Pen/Pencil and Paper to write</a:t>
            </a:r>
          </a:p>
          <a:p>
            <a:pPr marL="457200" indent="-457200">
              <a:spcBef>
                <a:spcPts val="2400"/>
              </a:spcBef>
              <a:buFont typeface="Arial" panose="020B0604020202020204" pitchFamily="34" charset="0"/>
              <a:buChar char="•"/>
            </a:pPr>
            <a:r>
              <a:rPr lang="en-US" sz="3200" dirty="0">
                <a:solidFill>
                  <a:srgbClr val="00AEC7"/>
                </a:solidFill>
              </a:rPr>
              <a:t>Morning, Lunch and Afternoon breaks</a:t>
            </a:r>
          </a:p>
          <a:p>
            <a:pPr marL="457200" indent="-457200">
              <a:spcBef>
                <a:spcPts val="2400"/>
              </a:spcBef>
              <a:buFont typeface="Arial" panose="020B0604020202020204" pitchFamily="34" charset="0"/>
              <a:buChar char="•"/>
            </a:pPr>
            <a:endParaRPr lang="en-US" sz="3200" dirty="0">
              <a:solidFill>
                <a:srgbClr val="00AEC7"/>
              </a:solidFill>
            </a:endParaRPr>
          </a:p>
        </p:txBody>
      </p:sp>
      <p:pic>
        <p:nvPicPr>
          <p:cNvPr id="13" name="Picture 4" descr="Unmute yourself. It's time to have better Zoom calls | Bootcamp">
            <a:extLst>
              <a:ext uri="{FF2B5EF4-FFF2-40B4-BE49-F238E27FC236}">
                <a16:creationId xmlns:a16="http://schemas.microsoft.com/office/drawing/2014/main" id="{565355A2-54A9-EFDC-6F2C-4C8C5113C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328" y="4748399"/>
            <a:ext cx="3048000" cy="1504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978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Transactions</a:t>
            </a:r>
          </a:p>
        </p:txBody>
      </p:sp>
      <p:sp>
        <p:nvSpPr>
          <p:cNvPr id="2" name="Date Placeholder 1"/>
          <p:cNvSpPr>
            <a:spLocks noGrp="1"/>
          </p:cNvSpPr>
          <p:nvPr>
            <p:ph type="dt" sz="half" idx="10"/>
          </p:nvPr>
        </p:nvSpPr>
        <p:spPr/>
        <p:txBody>
          <a:bodyPr/>
          <a:lstStyle/>
          <a:p>
            <a:fld id="{28561934-75A3-4330-BA44-1BB451ECD04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41</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a:solidFill>
                  <a:schemeClr val="accent5">
                    <a:lumMod val="40000"/>
                    <a:lumOff val="60000"/>
                  </a:schemeClr>
                </a:solidFill>
                <a:latin typeface="Arial" panose="020B0604020202020204" pitchFamily="34" charset="0"/>
                <a:cs typeface="Arial" panose="020B0604020202020204" pitchFamily="34" charset="0"/>
              </a:rPr>
              <a:t>650</a:t>
            </a: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TDSP</a:t>
              </a: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CR</a:t>
              </a: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a:solidFill>
                  <a:schemeClr val="accent4">
                    <a:lumMod val="60000"/>
                    <a:lumOff val="40000"/>
                  </a:schemeClr>
                </a:solidFill>
                <a:latin typeface="Arial" panose="020B0604020202020204" pitchFamily="34" charset="0"/>
                <a:cs typeface="Arial" panose="020B0604020202020204" pitchFamily="34" charset="0"/>
              </a:rPr>
              <a:t>810</a:t>
            </a:r>
            <a:r>
              <a:rPr lang="en-US" b="1" dirty="0">
                <a:solidFill>
                  <a:srgbClr val="E64AC8"/>
                </a:solidFill>
                <a:latin typeface="Arial" panose="020B0604020202020204" pitchFamily="34" charset="0"/>
                <a:cs typeface="Arial" panose="020B0604020202020204" pitchFamily="34" charset="0"/>
              </a:rPr>
              <a:t> </a:t>
            </a: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820</a:t>
            </a: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824 – Rejects</a:t>
              </a: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867 – Usage</a:t>
              </a: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814 – ESIID info and relationships</a:t>
              </a: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820 – Remittance advice</a:t>
              </a: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650 – Service Orders</a:t>
              </a: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810 – Invoice</a:t>
              </a: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 PC/PD only</a:t>
            </a: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ERCOT</a:t>
            </a:r>
          </a:p>
        </p:txBody>
      </p:sp>
      <p:sp>
        <p:nvSpPr>
          <p:cNvPr id="5" name="Date Placeholder 4"/>
          <p:cNvSpPr>
            <a:spLocks noGrp="1"/>
          </p:cNvSpPr>
          <p:nvPr>
            <p:ph type="dt" sz="half" idx="10"/>
          </p:nvPr>
        </p:nvSpPr>
        <p:spPr/>
        <p:txBody>
          <a:bodyPr/>
          <a:lstStyle/>
          <a:p>
            <a:fld id="{47D0AEA6-1738-433F-AAD5-33E131FC78E6}"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42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extLst>
                    <a:ext uri="{9D8B030D-6E8A-4147-A177-3AD203B41FA5}">
                      <a16:colId xmlns:a16="http://schemas.microsoft.com/office/drawing/2014/main" val="20000"/>
                    </a:ext>
                  </a:extLst>
                </a:gridCol>
                <a:gridCol w="4270402">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1037820">
                <a:tc>
                  <a:txBody>
                    <a:bodyPr/>
                    <a:lstStyle/>
                    <a:p>
                      <a:r>
                        <a:rPr lang="en-US" dirty="0"/>
                        <a:t>814 –ESI ID</a:t>
                      </a:r>
                      <a:r>
                        <a:rPr lang="en-US" baseline="0" dirty="0"/>
                        <a:t> info and Relationships (Many flavors)</a:t>
                      </a:r>
                      <a:endParaRPr lang="en-US" dirty="0"/>
                    </a:p>
                  </a:txBody>
                  <a:tcPr/>
                </a:tc>
                <a:tc>
                  <a:txBody>
                    <a:bodyPr/>
                    <a:lstStyle/>
                    <a:p>
                      <a:r>
                        <a:rPr lang="en-US" dirty="0"/>
                        <a:t>Enrollments; Switch requests; Move-Ins; Move-Outs; ESI ID Maintenance</a:t>
                      </a:r>
                    </a:p>
                  </a:txBody>
                  <a:tcPr/>
                </a:tc>
                <a:extLst>
                  <a:ext uri="{0D108BD9-81ED-4DB2-BD59-A6C34878D82A}">
                    <a16:rowId xmlns:a16="http://schemas.microsoft.com/office/drawing/2014/main" val="10001"/>
                  </a:ext>
                </a:extLst>
              </a:tr>
              <a:tr h="754229">
                <a:tc>
                  <a:txBody>
                    <a:bodyPr/>
                    <a:lstStyle/>
                    <a:p>
                      <a:r>
                        <a:rPr lang="en-US" dirty="0"/>
                        <a:t>867 – Premise Usage</a:t>
                      </a:r>
                    </a:p>
                  </a:txBody>
                  <a:tcPr/>
                </a:tc>
                <a:tc>
                  <a:txBody>
                    <a:bodyPr/>
                    <a:lstStyle/>
                    <a:p>
                      <a:r>
                        <a:rPr lang="en-US" dirty="0"/>
                        <a:t>Initial Meter Read; Historical/Monthly Usage; Final Usage</a:t>
                      </a:r>
                    </a:p>
                  </a:txBody>
                  <a:tcPr/>
                </a:tc>
                <a:extLst>
                  <a:ext uri="{0D108BD9-81ED-4DB2-BD59-A6C34878D82A}">
                    <a16:rowId xmlns:a16="http://schemas.microsoft.com/office/drawing/2014/main" val="10002"/>
                  </a:ext>
                </a:extLst>
              </a:tr>
              <a:tr h="754229">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may not involve ERCOT</a:t>
            </a:r>
          </a:p>
        </p:txBody>
      </p:sp>
      <p:sp>
        <p:nvSpPr>
          <p:cNvPr id="4" name="Date Placeholder 3"/>
          <p:cNvSpPr>
            <a:spLocks noGrp="1"/>
          </p:cNvSpPr>
          <p:nvPr>
            <p:ph type="dt" sz="half" idx="10"/>
          </p:nvPr>
        </p:nvSpPr>
        <p:spPr/>
        <p:txBody>
          <a:bodyPr/>
          <a:lstStyle/>
          <a:p>
            <a:fld id="{69B6F30F-C340-4121-A9C3-C4A306C0FA2A}"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43</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extLst>
                    <a:ext uri="{9D8B030D-6E8A-4147-A177-3AD203B41FA5}">
                      <a16:colId xmlns:a16="http://schemas.microsoft.com/office/drawing/2014/main" val="20000"/>
                    </a:ext>
                  </a:extLst>
                </a:gridCol>
                <a:gridCol w="4232303">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802724">
                <a:tc>
                  <a:txBody>
                    <a:bodyPr/>
                    <a:lstStyle/>
                    <a:p>
                      <a:r>
                        <a:rPr lang="en-US" dirty="0"/>
                        <a:t>810 – Invoice</a:t>
                      </a:r>
                    </a:p>
                  </a:txBody>
                  <a:tcPr/>
                </a:tc>
                <a:tc>
                  <a:txBody>
                    <a:bodyPr/>
                    <a:lstStyle/>
                    <a:p>
                      <a:r>
                        <a:rPr lang="en-US" dirty="0"/>
                        <a:t>Bills for Charges between Market Participants</a:t>
                      </a:r>
                    </a:p>
                  </a:txBody>
                  <a:tcPr/>
                </a:tc>
                <a:extLst>
                  <a:ext uri="{0D108BD9-81ED-4DB2-BD59-A6C34878D82A}">
                    <a16:rowId xmlns:a16="http://schemas.microsoft.com/office/drawing/2014/main" val="10001"/>
                  </a:ext>
                </a:extLst>
              </a:tr>
              <a:tr h="518906">
                <a:tc>
                  <a:txBody>
                    <a:bodyPr/>
                    <a:lstStyle/>
                    <a:p>
                      <a:r>
                        <a:rPr lang="en-US" dirty="0"/>
                        <a:t>820 – Payments</a:t>
                      </a:r>
                    </a:p>
                  </a:txBody>
                  <a:tcPr/>
                </a:tc>
                <a:tc>
                  <a:txBody>
                    <a:bodyPr/>
                    <a:lstStyle/>
                    <a:p>
                      <a:r>
                        <a:rPr lang="en-US" dirty="0"/>
                        <a:t>Payments between</a:t>
                      </a:r>
                      <a:r>
                        <a:rPr lang="en-US" baseline="0" dirty="0"/>
                        <a:t> Market Participants</a:t>
                      </a:r>
                      <a:endParaRPr lang="en-US" dirty="0"/>
                    </a:p>
                  </a:txBody>
                  <a:tcPr/>
                </a:tc>
                <a:extLst>
                  <a:ext uri="{0D108BD9-81ED-4DB2-BD59-A6C34878D82A}">
                    <a16:rowId xmlns:a16="http://schemas.microsoft.com/office/drawing/2014/main" val="10002"/>
                  </a:ext>
                </a:extLst>
              </a:tr>
              <a:tr h="1083450">
                <a:tc>
                  <a:txBody>
                    <a:bodyPr/>
                    <a:lstStyle/>
                    <a:p>
                      <a:r>
                        <a:rPr lang="en-US" dirty="0"/>
                        <a:t>650 –Service Order Requests</a:t>
                      </a:r>
                    </a:p>
                  </a:txBody>
                  <a:tcPr/>
                </a:tc>
                <a:tc>
                  <a:txBody>
                    <a:bodyPr/>
                    <a:lstStyle/>
                    <a:p>
                      <a:r>
                        <a:rPr lang="en-US" dirty="0"/>
                        <a:t>Disconnects for Non-Pay; Reconnects; Switch Hold and Switch Hold Removal; Planned Outage Notification</a:t>
                      </a:r>
                    </a:p>
                  </a:txBody>
                  <a:tcPr/>
                </a:tc>
                <a:extLst>
                  <a:ext uri="{0D108BD9-81ED-4DB2-BD59-A6C34878D82A}">
                    <a16:rowId xmlns:a16="http://schemas.microsoft.com/office/drawing/2014/main" val="10003"/>
                  </a:ext>
                </a:extLst>
              </a:tr>
              <a:tr h="500977">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normAutofit/>
          </a:bodyPr>
          <a:lstStyle/>
          <a:p>
            <a:r>
              <a:rPr lang="en-US" dirty="0"/>
              <a:t>Transaction Names</a:t>
            </a:r>
          </a:p>
        </p:txBody>
      </p:sp>
      <p:sp>
        <p:nvSpPr>
          <p:cNvPr id="5" name="Text Placeholder 8"/>
          <p:cNvSpPr txBox="1">
            <a:spLocks/>
          </p:cNvSpPr>
          <p:nvPr/>
        </p:nvSpPr>
        <p:spPr>
          <a:xfrm>
            <a:off x="192737" y="1118803"/>
            <a:ext cx="4527045" cy="534098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dirty="0"/>
              <a:t>TX SET Version </a:t>
            </a:r>
            <a:r>
              <a:rPr lang="en-US" dirty="0">
                <a:solidFill>
                  <a:srgbClr val="C00000"/>
                </a:solidFill>
              </a:rPr>
              <a:t>5.0</a:t>
            </a:r>
            <a:r>
              <a:rPr lang="en-US" dirty="0"/>
              <a:t>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Found on the ERCOT website at </a:t>
            </a:r>
            <a:r>
              <a:rPr lang="en-US" dirty="0">
                <a:hlinkClick r:id="rId4"/>
              </a:rPr>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44</a:t>
            </a:fld>
            <a:endParaRPr lang="en-US" dirty="0"/>
          </a:p>
        </p:txBody>
      </p:sp>
      <p:pic>
        <p:nvPicPr>
          <p:cNvPr id="9" name="Picture 8">
            <a:extLst>
              <a:ext uri="{FF2B5EF4-FFF2-40B4-BE49-F238E27FC236}">
                <a16:creationId xmlns:a16="http://schemas.microsoft.com/office/drawing/2014/main" id="{DF1C562A-BD95-3F88-12C9-44F91A95CEB3}"/>
              </a:ext>
            </a:extLst>
          </p:cNvPr>
          <p:cNvPicPr>
            <a:picLocks noChangeAspect="1"/>
          </p:cNvPicPr>
          <p:nvPr/>
        </p:nvPicPr>
        <p:blipFill>
          <a:blip r:embed="rId5"/>
          <a:stretch>
            <a:fillRect/>
          </a:stretch>
        </p:blipFill>
        <p:spPr>
          <a:xfrm>
            <a:off x="4902189" y="1364650"/>
            <a:ext cx="3954758" cy="3913202"/>
          </a:xfrm>
          <a:prstGeom prst="rect">
            <a:avLst/>
          </a:prstGeom>
        </p:spPr>
      </p:pic>
    </p:spTree>
    <p:custDataLst>
      <p:tags r:id="rId1"/>
    </p:custDataLst>
    <p:extLst>
      <p:ext uri="{BB962C8B-B14F-4D97-AF65-F5344CB8AC3E}">
        <p14:creationId xmlns:p14="http://schemas.microsoft.com/office/powerpoint/2010/main" val="1258330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4C293-840D-4E3F-B984-0A200FDEFB9D}"/>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E942E530-EF6B-450E-A2F6-7BFE4AA16495}"/>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8142F3A7-CAAD-4022-B81C-1359AAD11559}"/>
              </a:ext>
            </a:extLst>
          </p:cNvPr>
          <p:cNvSpPr>
            <a:spLocks noGrp="1"/>
          </p:cNvSpPr>
          <p:nvPr>
            <p:ph type="sldNum" sz="quarter" idx="12"/>
          </p:nvPr>
        </p:nvSpPr>
        <p:spPr/>
        <p:txBody>
          <a:bodyPr/>
          <a:lstStyle/>
          <a:p>
            <a:fld id="{D57F1E4F-1CFF-5643-939E-02111984F565}" type="slidenum">
              <a:rPr lang="en-US" smtClean="0"/>
              <a:pPr/>
              <a:t>45</a:t>
            </a:fld>
            <a:endParaRPr lang="en-US" dirty="0"/>
          </a:p>
        </p:txBody>
      </p:sp>
      <p:sp>
        <p:nvSpPr>
          <p:cNvPr id="5" name="Title 4">
            <a:extLst>
              <a:ext uri="{FF2B5EF4-FFF2-40B4-BE49-F238E27FC236}">
                <a16:creationId xmlns:a16="http://schemas.microsoft.com/office/drawing/2014/main"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4"/>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a:solidFill>
                  <a:schemeClr val="tx1">
                    <a:lumMod val="75000"/>
                    <a:lumOff val="25000"/>
                  </a:schemeClr>
                </a:solidFill>
              </a:rPr>
              <a:t>From 650_01 Implementation guide.</a:t>
            </a: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7F994-5433-4311-99AC-5A6E2E2BAC5B}"/>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E57F94C6-F4D7-4341-89C4-7F814521DAEA}"/>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B4880127-B390-4242-9DAC-821E53319481}"/>
              </a:ext>
            </a:extLst>
          </p:cNvPr>
          <p:cNvSpPr>
            <a:spLocks noGrp="1"/>
          </p:cNvSpPr>
          <p:nvPr>
            <p:ph type="sldNum" sz="quarter" idx="12"/>
          </p:nvPr>
        </p:nvSpPr>
        <p:spPr/>
        <p:txBody>
          <a:bodyPr/>
          <a:lstStyle/>
          <a:p>
            <a:fld id="{D57F1E4F-1CFF-5643-939E-02111984F565}" type="slidenum">
              <a:rPr lang="en-US" smtClean="0"/>
              <a:pPr/>
              <a:t>46</a:t>
            </a:fld>
            <a:endParaRPr lang="en-US" dirty="0"/>
          </a:p>
        </p:txBody>
      </p:sp>
      <p:sp>
        <p:nvSpPr>
          <p:cNvPr id="5" name="Title 4">
            <a:extLst>
              <a:ext uri="{FF2B5EF4-FFF2-40B4-BE49-F238E27FC236}">
                <a16:creationId xmlns:a16="http://schemas.microsoft.com/office/drawing/2014/main"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a16="http://schemas.microsoft.com/office/drawing/2014/main"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following:</a:t>
            </a:r>
          </a:p>
          <a:p>
            <a:r>
              <a:rPr lang="en-US" sz="2000" dirty="0"/>
              <a:t> </a:t>
            </a:r>
          </a:p>
        </p:txBody>
      </p:sp>
      <p:graphicFrame>
        <p:nvGraphicFramePr>
          <p:cNvPr id="9" name="Table 8">
            <a:extLst>
              <a:ext uri="{FF2B5EF4-FFF2-40B4-BE49-F238E27FC236}">
                <a16:creationId xmlns:a16="http://schemas.microsoft.com/office/drawing/2014/main"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a16="http://schemas.microsoft.com/office/drawing/2014/main" val="3036718782"/>
                    </a:ext>
                  </a:extLst>
                </a:gridCol>
                <a:gridCol w="5662979">
                  <a:extLst>
                    <a:ext uri="{9D8B030D-6E8A-4147-A177-3AD203B41FA5}">
                      <a16:colId xmlns:a16="http://schemas.microsoft.com/office/drawing/2014/main"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a16="http://schemas.microsoft.com/office/drawing/2014/main"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a16="http://schemas.microsoft.com/office/drawing/2014/main"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a16="http://schemas.microsoft.com/office/drawing/2014/main"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a16="http://schemas.microsoft.com/office/drawing/2014/main"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F3493BFC-B7D5-4C9E-B902-1AD488FF6B99}"/>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47</a:t>
            </a:fld>
            <a:endParaRPr lang="en-US" dirty="0"/>
          </a:p>
        </p:txBody>
      </p:sp>
      <p:sp>
        <p:nvSpPr>
          <p:cNvPr id="5" name="Title 4">
            <a:extLst>
              <a:ext uri="{FF2B5EF4-FFF2-40B4-BE49-F238E27FC236}">
                <a16:creationId xmlns:a16="http://schemas.microsoft.com/office/drawing/2014/main" id="{03A9EC78-D442-48D7-A101-3E9730988914}"/>
              </a:ext>
            </a:extLst>
          </p:cNvPr>
          <p:cNvSpPr>
            <a:spLocks noGrp="1"/>
          </p:cNvSpPr>
          <p:nvPr>
            <p:ph type="title"/>
          </p:nvPr>
        </p:nvSpPr>
        <p:spPr/>
        <p:txBody>
          <a:bodyPr>
            <a:normAutofit/>
          </a:bodyPr>
          <a:lstStyle/>
          <a:p>
            <a:r>
              <a:rPr lang="en-US" dirty="0"/>
              <a:t>Move-In vs Switch - Differences </a:t>
            </a:r>
            <a:endParaRPr lang="en-US" b="1" dirty="0"/>
          </a:p>
        </p:txBody>
      </p:sp>
      <p:graphicFrame>
        <p:nvGraphicFramePr>
          <p:cNvPr id="9" name="Table 8">
            <a:extLst>
              <a:ext uri="{FF2B5EF4-FFF2-40B4-BE49-F238E27FC236}">
                <a16:creationId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2100410194"/>
              </p:ext>
            </p:extLst>
          </p:nvPr>
        </p:nvGraphicFramePr>
        <p:xfrm>
          <a:off x="155575" y="947053"/>
          <a:ext cx="8988425" cy="5345155"/>
        </p:xfrm>
        <a:graphic>
          <a:graphicData uri="http://schemas.openxmlformats.org/drawingml/2006/table">
            <a:tbl>
              <a:tblPr firstRow="1" bandRow="1">
                <a:tableStyleId>{5C22544A-7EE6-4342-B048-85BDC9FD1C3A}</a:tableStyleId>
              </a:tblPr>
              <a:tblGrid>
                <a:gridCol w="1549795">
                  <a:extLst>
                    <a:ext uri="{9D8B030D-6E8A-4147-A177-3AD203B41FA5}">
                      <a16:colId xmlns:a16="http://schemas.microsoft.com/office/drawing/2014/main" val="337819376"/>
                    </a:ext>
                  </a:extLst>
                </a:gridCol>
                <a:gridCol w="3933430">
                  <a:extLst>
                    <a:ext uri="{9D8B030D-6E8A-4147-A177-3AD203B41FA5}">
                      <a16:colId xmlns:a16="http://schemas.microsoft.com/office/drawing/2014/main" val="2308552113"/>
                    </a:ext>
                  </a:extLst>
                </a:gridCol>
                <a:gridCol w="3505200">
                  <a:extLst>
                    <a:ext uri="{9D8B030D-6E8A-4147-A177-3AD203B41FA5}">
                      <a16:colId xmlns:a16="http://schemas.microsoft.com/office/drawing/2014/main" val="175342838"/>
                    </a:ext>
                  </a:extLst>
                </a:gridCol>
              </a:tblGrid>
              <a:tr h="36080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a16="http://schemas.microsoft.com/office/drawing/2014/main" val="2153049228"/>
                  </a:ext>
                </a:extLst>
              </a:tr>
              <a:tr h="841868">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or an existing 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val="1862979967"/>
                  </a:ext>
                </a:extLst>
              </a:tr>
              <a:tr h="457014">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on Standard Switch</a:t>
                      </a:r>
                    </a:p>
                    <a:p>
                      <a:r>
                        <a:rPr lang="en-US" sz="1200" dirty="0">
                          <a:solidFill>
                            <a:schemeClr val="tx1">
                              <a:lumMod val="75000"/>
                              <a:lumOff val="25000"/>
                            </a:schemeClr>
                          </a:solidFill>
                        </a:rPr>
                        <a:t>Self-selected Switches fees may apply.  </a:t>
                      </a:r>
                    </a:p>
                  </a:txBody>
                  <a:tcPr marL="68580" marR="68580" marT="34290" marB="34290"/>
                </a:tc>
                <a:extLst>
                  <a:ext uri="{0D108BD9-81ED-4DB2-BD59-A6C34878D82A}">
                    <a16:rowId xmlns:a16="http://schemas.microsoft.com/office/drawing/2014/main" val="2883340792"/>
                  </a:ext>
                </a:extLst>
              </a:tr>
              <a:tr h="457014">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Customer has the right to rescind their decision within 3 Federal business days</a:t>
                      </a:r>
                    </a:p>
                  </a:txBody>
                  <a:tcPr marL="68580" marR="68580" marT="34290" marB="34290"/>
                </a:tc>
                <a:extLst>
                  <a:ext uri="{0D108BD9-81ED-4DB2-BD59-A6C34878D82A}">
                    <a16:rowId xmlns:a16="http://schemas.microsoft.com/office/drawing/2014/main" val="2558050012"/>
                  </a:ext>
                </a:extLst>
              </a:tr>
              <a:tr h="270194">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b="1" dirty="0">
                          <a:solidFill>
                            <a:schemeClr val="tx1">
                              <a:lumMod val="75000"/>
                              <a:lumOff val="25000"/>
                            </a:schemeClr>
                          </a:solidFill>
                        </a:rPr>
                        <a:t>Not required</a:t>
                      </a:r>
                    </a:p>
                  </a:txBody>
                  <a:tcPr marL="68580" marR="68580" marT="34290" marB="34290"/>
                </a:tc>
                <a:extLst>
                  <a:ext uri="{0D108BD9-81ED-4DB2-BD59-A6C34878D82A}">
                    <a16:rowId xmlns:a16="http://schemas.microsoft.com/office/drawing/2014/main" val="569903824"/>
                  </a:ext>
                </a:extLst>
              </a:tr>
              <a:tr h="809797">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a16="http://schemas.microsoft.com/office/drawing/2014/main" val="3007327258"/>
                  </a:ext>
                </a:extLst>
              </a:tr>
              <a:tr h="457014">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a16="http://schemas.microsoft.com/office/drawing/2014/main" val="1970802923"/>
                  </a:ext>
                </a:extLst>
              </a:tr>
              <a:tr h="457014">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a16="http://schemas.microsoft.com/office/drawing/2014/main" val="1444851888"/>
                  </a:ext>
                </a:extLst>
              </a:tr>
              <a:tr h="49149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a16="http://schemas.microsoft.com/office/drawing/2014/main" val="1907068551"/>
                  </a:ext>
                </a:extLst>
              </a:tr>
              <a:tr h="491490">
                <a:tc>
                  <a:txBody>
                    <a:bodyPr/>
                    <a:lstStyle/>
                    <a:p>
                      <a:r>
                        <a:rPr lang="en-US" sz="1200" b="1" kern="1200" dirty="0">
                          <a:solidFill>
                            <a:schemeClr val="tx1">
                              <a:lumMod val="75000"/>
                              <a:lumOff val="25000"/>
                            </a:schemeClr>
                          </a:solidFill>
                          <a:latin typeface="+mn-lt"/>
                          <a:ea typeface="+mn-ea"/>
                          <a:cs typeface="+mn-cs"/>
                        </a:rPr>
                        <a:t>Smart Meter Texas (SMT)  and TDSP Outage Alerts</a:t>
                      </a:r>
                    </a:p>
                  </a:txBody>
                  <a:tcPr marL="68580" marR="68580" marT="34290" marB="34290"/>
                </a:tc>
                <a:tc>
                  <a:txBody>
                    <a:bodyPr/>
                    <a:lstStyle/>
                    <a:p>
                      <a:r>
                        <a:rPr lang="en-US" sz="1200" kern="1200" dirty="0">
                          <a:solidFill>
                            <a:schemeClr val="tx1">
                              <a:lumMod val="75000"/>
                              <a:lumOff val="25000"/>
                            </a:schemeClr>
                          </a:solidFill>
                          <a:latin typeface="+mn-lt"/>
                          <a:ea typeface="+mn-ea"/>
                          <a:cs typeface="+mn-cs"/>
                        </a:rPr>
                        <a:t>Customer’s Enrollment associated to Service Address and ESI ID is disabled. Customer will be required to reapply.</a:t>
                      </a:r>
                    </a:p>
                  </a:txBody>
                  <a:tcPr marL="68580" marR="68580" marT="34290" marB="34290"/>
                </a:tc>
                <a:tc>
                  <a:txBody>
                    <a:bodyPr/>
                    <a:lstStyle/>
                    <a:p>
                      <a:r>
                        <a:rPr lang="en-US" sz="1200" b="1" kern="1200" dirty="0">
                          <a:solidFill>
                            <a:schemeClr val="tx1">
                              <a:lumMod val="75000"/>
                              <a:lumOff val="25000"/>
                            </a:schemeClr>
                          </a:solidFill>
                          <a:latin typeface="+mn-lt"/>
                          <a:ea typeface="+mn-ea"/>
                          <a:cs typeface="+mn-cs"/>
                        </a:rPr>
                        <a:t>No change to SMT Enrollment or TDSP outage alert status  </a:t>
                      </a:r>
                    </a:p>
                  </a:txBody>
                  <a:tcPr marL="68580" marR="68580" marT="34290" marB="34290"/>
                </a:tc>
                <a:extLst>
                  <a:ext uri="{0D108BD9-81ED-4DB2-BD59-A6C34878D82A}">
                    <a16:rowId xmlns:a16="http://schemas.microsoft.com/office/drawing/2014/main" val="2845997540"/>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433E5-2F7A-4519-B78F-337E7CFEA660}"/>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EC78AC08-3FB1-4966-A9C7-962E71BF7181}"/>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0E7EA2AD-5104-4844-B46F-6FA37133E362}"/>
              </a:ext>
            </a:extLst>
          </p:cNvPr>
          <p:cNvSpPr>
            <a:spLocks noGrp="1"/>
          </p:cNvSpPr>
          <p:nvPr>
            <p:ph type="sldNum" sz="quarter" idx="12"/>
          </p:nvPr>
        </p:nvSpPr>
        <p:spPr/>
        <p:txBody>
          <a:bodyPr/>
          <a:lstStyle/>
          <a:p>
            <a:fld id="{D57F1E4F-1CFF-5643-939E-02111984F565}" type="slidenum">
              <a:rPr lang="en-US" smtClean="0"/>
              <a:pPr/>
              <a:t>48</a:t>
            </a:fld>
            <a:endParaRPr lang="en-US" dirty="0"/>
          </a:p>
        </p:txBody>
      </p:sp>
      <p:sp>
        <p:nvSpPr>
          <p:cNvPr id="5" name="Title 4">
            <a:extLst>
              <a:ext uri="{FF2B5EF4-FFF2-40B4-BE49-F238E27FC236}">
                <a16:creationId xmlns:a16="http://schemas.microsoft.com/office/drawing/2014/main"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a16="http://schemas.microsoft.com/office/drawing/2014/main" id="{E23B1648-FBDF-4D55-89E5-8D051C328890}"/>
              </a:ext>
            </a:extLst>
          </p:cNvPr>
          <p:cNvSpPr txBox="1"/>
          <p:nvPr/>
        </p:nvSpPr>
        <p:spPr>
          <a:xfrm>
            <a:off x="228600" y="1584313"/>
            <a:ext cx="8362950" cy="5278368"/>
          </a:xfrm>
          <a:prstGeom prst="rect">
            <a:avLst/>
          </a:prstGeom>
          <a:noFill/>
        </p:spPr>
        <p:txBody>
          <a:bodyPr wrap="square" rtlCol="0">
            <a:spAutoFit/>
          </a:bodyPr>
          <a:lstStyle/>
          <a:p>
            <a:r>
              <a:rPr lang="en-US" sz="2800" dirty="0">
                <a:solidFill>
                  <a:schemeClr val="tx1">
                    <a:lumMod val="75000"/>
                    <a:lumOff val="25000"/>
                  </a:schemeClr>
                </a:solidFill>
              </a:rPr>
              <a:t>Initiating Business Process Instance (BPI)</a:t>
            </a:r>
          </a:p>
          <a:p>
            <a:endParaRPr lang="en-US" sz="2800" b="1"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In      814_16</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Switch        814_01</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will start or end 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49</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3970318"/>
          </a:xfrm>
          <a:prstGeom prst="rect">
            <a:avLst/>
          </a:prstGeom>
        </p:spPr>
        <p:txBody>
          <a:bodyPr wrap="square">
            <a:spAutoFit/>
          </a:bodyPr>
          <a:lstStyle/>
          <a:p>
            <a:r>
              <a:rPr lang="en-US" sz="2800" dirty="0">
                <a:solidFill>
                  <a:schemeClr val="tx1">
                    <a:lumMod val="75000"/>
                    <a:lumOff val="25000"/>
                  </a:schemeClr>
                </a:solidFill>
              </a:rPr>
              <a:t>Business process instances may be closed as Completed or Cancelled.</a:t>
            </a:r>
          </a:p>
          <a:p>
            <a:endParaRPr lang="en-US" sz="2800" dirty="0">
              <a:solidFill>
                <a:schemeClr val="tx1">
                  <a:lumMod val="75000"/>
                  <a:lumOff val="25000"/>
                </a:schemeClr>
              </a:solidFill>
            </a:endParaRPr>
          </a:p>
          <a:p>
            <a:r>
              <a:rPr lang="en-US" sz="2800" dirty="0">
                <a:solidFill>
                  <a:schemeClr val="tx1">
                    <a:lumMod val="75000"/>
                    <a:lumOff val="25000"/>
                  </a:schemeClr>
                </a:solidFill>
              </a:rPr>
              <a:t>Cancelled transactions may be a result of:</a:t>
            </a:r>
          </a:p>
          <a:p>
            <a:endParaRPr lang="en-US" sz="2800" dirty="0">
              <a:solidFill>
                <a:schemeClr val="tx1">
                  <a:lumMod val="75000"/>
                  <a:lumOff val="25000"/>
                </a:schemeClr>
              </a:solidFill>
            </a:endParaRPr>
          </a:p>
          <a:p>
            <a:endParaRPr lang="en-US" sz="2800" b="1"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Cancel Request  814_08</a:t>
            </a:r>
          </a:p>
          <a:p>
            <a:pPr marL="1028700" lvl="2"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Complete Unexecutable  814_28 CU</a:t>
            </a:r>
          </a:p>
        </p:txBody>
      </p:sp>
    </p:spTree>
    <p:custDataLst>
      <p:tags r:id="rId1"/>
    </p:custDataLst>
    <p:extLst>
      <p:ext uri="{BB962C8B-B14F-4D97-AF65-F5344CB8AC3E}">
        <p14:creationId xmlns:p14="http://schemas.microsoft.com/office/powerpoint/2010/main" val="253481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Course Objectives</a:t>
            </a:r>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a:solidFill>
                  <a:schemeClr val="tx1">
                    <a:lumMod val="75000"/>
                    <a:lumOff val="25000"/>
                  </a:schemeClr>
                </a:solidFill>
              </a:rPr>
              <a:t>What is TX SET?</a:t>
            </a:r>
          </a:p>
          <a:p>
            <a:pPr>
              <a:spcBef>
                <a:spcPts val="3000"/>
              </a:spcBef>
            </a:pPr>
            <a:r>
              <a:rPr lang="en-US" sz="3200" dirty="0">
                <a:solidFill>
                  <a:schemeClr val="tx1">
                    <a:lumMod val="75000"/>
                    <a:lumOff val="25000"/>
                  </a:schemeClr>
                </a:solidFill>
              </a:rPr>
              <a:t>Where do I find Tools/References?</a:t>
            </a:r>
          </a:p>
          <a:p>
            <a:pPr>
              <a:spcBef>
                <a:spcPts val="3000"/>
              </a:spcBef>
            </a:pPr>
            <a:r>
              <a:rPr lang="en-US" sz="3200" dirty="0">
                <a:solidFill>
                  <a:schemeClr val="tx1">
                    <a:lumMod val="75000"/>
                    <a:lumOff val="25000"/>
                  </a:schemeClr>
                </a:solidFill>
              </a:rPr>
              <a:t>How does TX SET work?</a:t>
            </a:r>
          </a:p>
          <a:p>
            <a:pPr>
              <a:spcBef>
                <a:spcPts val="3000"/>
              </a:spcBef>
            </a:pPr>
            <a:r>
              <a:rPr lang="en-US" sz="3200" dirty="0">
                <a:solidFill>
                  <a:schemeClr val="tx1">
                    <a:lumMod val="75000"/>
                    <a:lumOff val="25000"/>
                  </a:schemeClr>
                </a:solidFill>
              </a:rPr>
              <a:t>How is TX SET managed?</a:t>
            </a: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50</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a16="http://schemas.microsoft.com/office/drawing/2014/main" id="{8DE361B6-8187-45A8-8DA4-F1F8A3C30B39}"/>
              </a:ext>
            </a:extLst>
          </p:cNvPr>
          <p:cNvGraphicFramePr>
            <a:graphicFrameLocks noGrp="1"/>
          </p:cNvGraphicFramePr>
          <p:nvPr>
            <p:extLst>
              <p:ext uri="{D42A27DB-BD31-4B8C-83A1-F6EECF244321}">
                <p14:modId xmlns:p14="http://schemas.microsoft.com/office/powerpoint/2010/main" val="1782332971"/>
              </p:ext>
            </p:extLst>
          </p:nvPr>
        </p:nvGraphicFramePr>
        <p:xfrm>
          <a:off x="228598" y="1233532"/>
          <a:ext cx="8915402" cy="4849117"/>
        </p:xfrm>
        <a:graphic>
          <a:graphicData uri="http://schemas.openxmlformats.org/drawingml/2006/table">
            <a:tbl>
              <a:tblPr firstRow="1" bandRow="1">
                <a:tableStyleId>{5C22544A-7EE6-4342-B048-85BDC9FD1C3A}</a:tableStyleId>
              </a:tblPr>
              <a:tblGrid>
                <a:gridCol w="4279394">
                  <a:extLst>
                    <a:ext uri="{9D8B030D-6E8A-4147-A177-3AD203B41FA5}">
                      <a16:colId xmlns:a16="http://schemas.microsoft.com/office/drawing/2014/main" val="906715693"/>
                    </a:ext>
                  </a:extLst>
                </a:gridCol>
                <a:gridCol w="4636008">
                  <a:extLst>
                    <a:ext uri="{9D8B030D-6E8A-4147-A177-3AD203B41FA5}">
                      <a16:colId xmlns:a16="http://schemas.microsoft.com/office/drawing/2014/main" val="1526663212"/>
                    </a:ext>
                  </a:extLst>
                </a:gridCol>
              </a:tblGrid>
              <a:tr h="461821">
                <a:tc>
                  <a:txBody>
                    <a:bodyPr/>
                    <a:lstStyle/>
                    <a:p>
                      <a:pPr algn="ctr"/>
                      <a:r>
                        <a:rPr lang="en-US" sz="2400" dirty="0"/>
                        <a:t>Permit Required (PR)</a:t>
                      </a:r>
                    </a:p>
                  </a:txBody>
                  <a:tcPr/>
                </a:tc>
                <a:tc>
                  <a:txBody>
                    <a:bodyPr/>
                    <a:lstStyle/>
                    <a:p>
                      <a:pPr algn="ctr"/>
                      <a:r>
                        <a:rPr lang="en-US" sz="2400" dirty="0"/>
                        <a:t>Complete Unexecutable (CU)</a:t>
                      </a:r>
                    </a:p>
                  </a:txBody>
                  <a:tcPr/>
                </a:tc>
                <a:extLst>
                  <a:ext uri="{0D108BD9-81ED-4DB2-BD59-A6C34878D82A}">
                    <a16:rowId xmlns:a16="http://schemas.microsoft.com/office/drawing/2014/main"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a:t>
                      </a:r>
                      <a:r>
                        <a:rPr lang="en-US" sz="2400" b="1" u="sng" dirty="0">
                          <a:solidFill>
                            <a:schemeClr val="tx1">
                              <a:lumMod val="75000"/>
                              <a:lumOff val="25000"/>
                            </a:schemeClr>
                          </a:solidFill>
                        </a:rPr>
                        <a:t>not</a:t>
                      </a:r>
                      <a:r>
                        <a:rPr lang="en-US" sz="2400" dirty="0">
                          <a:solidFill>
                            <a:schemeClr val="tx1">
                              <a:lumMod val="75000"/>
                              <a:lumOff val="25000"/>
                            </a:schemeClr>
                          </a:solidFill>
                        </a:rPr>
                        <a: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for up to 20 Retail Business Days </a:t>
                      </a:r>
                    </a:p>
                  </a:txBody>
                  <a:tcPr/>
                </a:tc>
                <a:tc>
                  <a:txBody>
                    <a:bodyPr/>
                    <a:lstStyle/>
                    <a:p>
                      <a:pPr marL="0" indent="0">
                        <a:buFontTx/>
                        <a:buNone/>
                      </a:pPr>
                      <a:endParaRPr lang="en-US" sz="800" dirty="0"/>
                    </a:p>
                    <a:p>
                      <a:pPr marL="0" indent="0">
                        <a:spcAft>
                          <a:spcPts val="600"/>
                        </a:spcAft>
                        <a:buFontTx/>
                        <a:buNone/>
                      </a:pPr>
                      <a:r>
                        <a:rPr lang="en-US" sz="2400" dirty="0">
                          <a:solidFill>
                            <a:schemeClr val="tx1">
                              <a:lumMod val="75000"/>
                              <a:lumOff val="25000"/>
                            </a:schemeClr>
                          </a:solidFill>
                        </a:rPr>
                        <a:t>TDSP unexecutes the initiating transaction with the appropriate code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transactional process</a:t>
                      </a:r>
                    </a:p>
                    <a:p>
                      <a:pPr marL="0" indent="0">
                        <a:spcAft>
                          <a:spcPts val="600"/>
                        </a:spcAft>
                        <a:buFont typeface="Arial" panose="020B0604020202020204" pitchFamily="34" charset="0"/>
                        <a:buNone/>
                      </a:pPr>
                      <a:endParaRPr lang="en-US" sz="1800" b="1" dirty="0">
                        <a:solidFill>
                          <a:srgbClr val="FF0000"/>
                        </a:solidFill>
                      </a:endParaRPr>
                    </a:p>
                    <a:p>
                      <a:pPr marL="0" indent="0">
                        <a:spcAft>
                          <a:spcPts val="600"/>
                        </a:spcAft>
                        <a:buFont typeface="Arial" panose="020B0604020202020204" pitchFamily="34" charset="0"/>
                        <a:buNone/>
                      </a:pPr>
                      <a:r>
                        <a:rPr lang="en-US" sz="2000" b="1" dirty="0">
                          <a:solidFill>
                            <a:srgbClr val="C00000"/>
                          </a:solidFill>
                        </a:rPr>
                        <a:t>NOTE</a:t>
                      </a:r>
                      <a:r>
                        <a:rPr lang="en-US" sz="2000" dirty="0">
                          <a:solidFill>
                            <a:srgbClr val="C00000"/>
                          </a:solidFill>
                        </a:rPr>
                        <a:t>: To be more response prescriptive, TX SET v5.0 implemented (</a:t>
                      </a:r>
                      <a:r>
                        <a:rPr lang="en-US" sz="2000" b="1" dirty="0">
                          <a:solidFill>
                            <a:srgbClr val="C00000"/>
                          </a:solidFill>
                        </a:rPr>
                        <a:t>5</a:t>
                      </a:r>
                      <a:r>
                        <a:rPr lang="en-US" sz="2000" dirty="0">
                          <a:solidFill>
                            <a:srgbClr val="C00000"/>
                          </a:solidFill>
                        </a:rPr>
                        <a:t>) new unexecutable codes  </a:t>
                      </a:r>
                    </a:p>
                  </a:txBody>
                  <a:tcPr/>
                </a:tc>
                <a:extLst>
                  <a:ext uri="{0D108BD9-81ED-4DB2-BD59-A6C34878D82A}">
                    <a16:rowId xmlns:a16="http://schemas.microsoft.com/office/drawing/2014/main" val="3365742266"/>
                  </a:ext>
                </a:extLst>
              </a:tr>
            </a:tbl>
          </a:graphicData>
        </a:graphic>
      </p:graphicFrame>
      <p:sp>
        <p:nvSpPr>
          <p:cNvPr id="10" name="Title 9">
            <a:extLst>
              <a:ext uri="{FF2B5EF4-FFF2-40B4-BE49-F238E27FC236}">
                <a16:creationId xmlns:a16="http://schemas.microsoft.com/office/drawing/2014/main"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Unexecutable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51</a:t>
            </a:fld>
            <a:endParaRPr lang="en-US" dirty="0"/>
          </a:p>
        </p:txBody>
      </p:sp>
      <p:sp>
        <p:nvSpPr>
          <p:cNvPr id="5" name="Title 4"/>
          <p:cNvSpPr>
            <a:spLocks noGrp="1"/>
          </p:cNvSpPr>
          <p:nvPr>
            <p:ph type="title"/>
          </p:nvPr>
        </p:nvSpPr>
        <p:spPr/>
        <p:txBody>
          <a:bodyPr>
            <a:normAutofit/>
          </a:bodyPr>
          <a:lstStyle/>
          <a:p>
            <a:r>
              <a:rPr lang="en-US" dirty="0"/>
              <a:t>Sample 814_28 CU codes</a:t>
            </a:r>
            <a:endParaRPr lang="en-US" dirty="0">
              <a:solidFill>
                <a:srgbClr val="FF0000"/>
              </a:solidFill>
            </a:endParaRPr>
          </a:p>
        </p:txBody>
      </p:sp>
      <p:pic>
        <p:nvPicPr>
          <p:cNvPr id="6" name="Picture 5">
            <a:extLst>
              <a:ext uri="{FF2B5EF4-FFF2-40B4-BE49-F238E27FC236}">
                <a16:creationId xmlns:a16="http://schemas.microsoft.com/office/drawing/2014/main" id="{8EB18CC4-8B4A-461E-B18D-77C7440356BE}"/>
              </a:ext>
            </a:extLst>
          </p:cNvPr>
          <p:cNvPicPr>
            <a:picLocks noChangeAspect="1"/>
          </p:cNvPicPr>
          <p:nvPr/>
        </p:nvPicPr>
        <p:blipFill>
          <a:blip r:embed="rId4"/>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EB21D-401C-49B3-8C35-7CC5F0022A89}"/>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A8801C64-9730-460E-B955-7AE9ECD10F5F}"/>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29DC58F9-2E02-41BD-ACB8-162CC94D8D3F}"/>
              </a:ext>
            </a:extLst>
          </p:cNvPr>
          <p:cNvSpPr>
            <a:spLocks noGrp="1"/>
          </p:cNvSpPr>
          <p:nvPr>
            <p:ph type="sldNum" sz="quarter" idx="12"/>
          </p:nvPr>
        </p:nvSpPr>
        <p:spPr/>
        <p:txBody>
          <a:bodyPr/>
          <a:lstStyle/>
          <a:p>
            <a:fld id="{D57F1E4F-1CFF-5643-939E-02111984F565}" type="slidenum">
              <a:rPr lang="en-US" smtClean="0"/>
              <a:pPr/>
              <a:t>52</a:t>
            </a:fld>
            <a:endParaRPr lang="en-US" dirty="0"/>
          </a:p>
        </p:txBody>
      </p:sp>
      <p:sp>
        <p:nvSpPr>
          <p:cNvPr id="5" name="Title 4">
            <a:extLst>
              <a:ext uri="{FF2B5EF4-FFF2-40B4-BE49-F238E27FC236}">
                <a16:creationId xmlns:a16="http://schemas.microsoft.com/office/drawing/2014/main" id="{A54B3C29-6609-4379-A549-DA8BC1DBD14B}"/>
              </a:ext>
            </a:extLst>
          </p:cNvPr>
          <p:cNvSpPr>
            <a:spLocks noGrp="1"/>
          </p:cNvSpPr>
          <p:nvPr>
            <p:ph type="title"/>
          </p:nvPr>
        </p:nvSpPr>
        <p:spPr/>
        <p:txBody>
          <a:bodyPr/>
          <a:lstStyle/>
          <a:p>
            <a:r>
              <a:rPr lang="en-US" dirty="0"/>
              <a:t>Monthly or Final Usage and TDSP Invoice</a:t>
            </a:r>
          </a:p>
        </p:txBody>
      </p:sp>
      <p:graphicFrame>
        <p:nvGraphicFramePr>
          <p:cNvPr id="6" name="Table 5">
            <a:extLst>
              <a:ext uri="{FF2B5EF4-FFF2-40B4-BE49-F238E27FC236}">
                <a16:creationId xmlns:a16="http://schemas.microsoft.com/office/drawing/2014/main" id="{211099F7-DB41-4546-95D1-B9C9BCADB0E0}"/>
              </a:ext>
            </a:extLst>
          </p:cNvPr>
          <p:cNvGraphicFramePr>
            <a:graphicFrameLocks noGrp="1"/>
          </p:cNvGraphicFramePr>
          <p:nvPr>
            <p:extLst>
              <p:ext uri="{D42A27DB-BD31-4B8C-83A1-F6EECF244321}">
                <p14:modId xmlns:p14="http://schemas.microsoft.com/office/powerpoint/2010/main" val="4262469558"/>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a16="http://schemas.microsoft.com/office/drawing/2014/main" val="1974312358"/>
                    </a:ext>
                  </a:extLst>
                </a:gridCol>
                <a:gridCol w="4314161">
                  <a:extLst>
                    <a:ext uri="{9D8B030D-6E8A-4147-A177-3AD203B41FA5}">
                      <a16:colId xmlns:a16="http://schemas.microsoft.com/office/drawing/2014/main"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a16="http://schemas.microsoft.com/office/drawing/2014/main" val="356372845"/>
                  </a:ext>
                </a:extLst>
              </a:tr>
              <a:tr h="370840">
                <a:tc>
                  <a:txBody>
                    <a:bodyPr/>
                    <a:lstStyle/>
                    <a:p>
                      <a:pPr marL="285750" indent="-285750">
                        <a:buFont typeface="Arial" panose="020B0604020202020204" pitchFamily="34" charset="0"/>
                        <a:buChar char="•"/>
                      </a:pPr>
                      <a:r>
                        <a:rPr lang="en-US" dirty="0">
                          <a:solidFill>
                            <a:schemeClr val="tx1">
                              <a:lumMod val="75000"/>
                              <a:lumOff val="25000"/>
                            </a:schemeClr>
                          </a:solidFill>
                        </a:rPr>
                        <a:t>TDSP to ERCOT to CR</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KWh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KWh for IDR meters</a:t>
                      </a:r>
                    </a:p>
                    <a:p>
                      <a:pPr marL="742950" lvl="1" indent="-285750">
                        <a:buFont typeface="Courier New" panose="02070309020205020404" pitchFamily="49" charset="0"/>
                        <a:buChar char="o"/>
                      </a:pPr>
                      <a:r>
                        <a:rPr lang="en-US" dirty="0">
                          <a:solidFill>
                            <a:schemeClr val="tx1">
                              <a:lumMod val="75000"/>
                              <a:lumOff val="25000"/>
                            </a:schemeClr>
                          </a:solidFill>
                        </a:rPr>
                        <a:t>kW / kVAR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a:solidFill>
                            <a:schemeClr val="tx1">
                              <a:lumMod val="75000"/>
                              <a:lumOff val="25000"/>
                            </a:schemeClr>
                          </a:solidFill>
                        </a:rPr>
                        <a:t>Non-discretionary charges - TCRF, Customer charge, etc.</a:t>
                      </a:r>
                    </a:p>
                    <a:p>
                      <a:pPr marL="742950" lvl="1" indent="-285750">
                        <a:buFont typeface="Courier New" panose="02070309020205020404" pitchFamily="49" charset="0"/>
                        <a:buChar char="o"/>
                      </a:pPr>
                      <a:r>
                        <a:rPr lang="en-US" dirty="0">
                          <a:solidFill>
                            <a:schemeClr val="tx1">
                              <a:lumMod val="75000"/>
                              <a:lumOff val="25000"/>
                            </a:schemeClr>
                          </a:solidFill>
                        </a:rPr>
                        <a:t>Discretionary service charges - MVI, DNP fees, etc.</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96753316"/>
                  </a:ext>
                </a:extLst>
              </a:tr>
            </a:tbl>
          </a:graphicData>
        </a:graphic>
      </p:graphicFrame>
      <p:sp>
        <p:nvSpPr>
          <p:cNvPr id="7" name="TextBox 6">
            <a:extLst>
              <a:ext uri="{FF2B5EF4-FFF2-40B4-BE49-F238E27FC236}">
                <a16:creationId xmlns:a16="http://schemas.microsoft.com/office/drawing/2014/main"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usually paired to trigger CR customer billing</a:t>
            </a: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53</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True or False: Response transactions can only be Rejects.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ERCOT.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529218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31894" y="1790433"/>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92BFD0-B280-0E9A-68F8-763342502DAD}"/>
              </a:ext>
            </a:extLst>
          </p:cNvPr>
          <p:cNvSpPr/>
          <p:nvPr/>
        </p:nvSpPr>
        <p:spPr>
          <a:xfrm>
            <a:off x="3710646" y="31830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54</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814_04</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814_01</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55</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814_09</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814_26</a:t>
            </a:r>
          </a:p>
          <a:p>
            <a:pPr marL="1097280" indent="-457200">
              <a:lnSpc>
                <a:spcPct val="100000"/>
              </a:lnSpc>
              <a:spcAft>
                <a:spcPts val="0"/>
              </a:spcAft>
              <a:buClr>
                <a:schemeClr val="accent1">
                  <a:lumMod val="75000"/>
                </a:schemeClr>
              </a:buClr>
              <a:buFont typeface="+mj-lt"/>
              <a:buAutoNum type="alphaLcParenR"/>
            </a:pPr>
            <a:r>
              <a:rPr lang="en-US" sz="2400" dirty="0"/>
              <a:t>814_20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Transaction Process Flow</a:t>
            </a:r>
          </a:p>
        </p:txBody>
      </p:sp>
      <p:sp>
        <p:nvSpPr>
          <p:cNvPr id="3" name="Date Placeholder 2"/>
          <p:cNvSpPr>
            <a:spLocks noGrp="1"/>
          </p:cNvSpPr>
          <p:nvPr>
            <p:ph type="dt" sz="half" idx="10"/>
          </p:nvPr>
        </p:nvSpPr>
        <p:spPr/>
        <p:txBody>
          <a:bodyPr/>
          <a:lstStyle/>
          <a:p>
            <a:fld id="{F24AC0AA-30B0-4177-8106-5A364B4F7DD6}" type="datetime1">
              <a:rPr lang="en-US" smtClean="0"/>
              <a:t>9/24/2025</a:t>
            </a:fld>
            <a:endParaRPr lang="en-US" dirty="0"/>
          </a:p>
        </p:txBody>
      </p:sp>
      <p:sp>
        <p:nvSpPr>
          <p:cNvPr id="4" name="Footer Placeholder 3"/>
          <p:cNvSpPr>
            <a:spLocks noGrp="1"/>
          </p:cNvSpPr>
          <p:nvPr>
            <p:ph type="ftr" sz="quarter" idx="11"/>
          </p:nvPr>
        </p:nvSpPr>
        <p:spPr/>
        <p:txBody>
          <a:bodyPr/>
          <a:lstStyle/>
          <a:p>
            <a:r>
              <a:rPr lang="en-US" dirty="0"/>
              <a:t>TX SET</a:t>
            </a:r>
          </a:p>
        </p:txBody>
      </p:sp>
      <p:sp>
        <p:nvSpPr>
          <p:cNvPr id="5" name="Slide Number Placeholder 4"/>
          <p:cNvSpPr>
            <a:spLocks noGrp="1"/>
          </p:cNvSpPr>
          <p:nvPr>
            <p:ph type="sldNum" sz="quarter" idx="12"/>
          </p:nvPr>
        </p:nvSpPr>
        <p:spPr/>
        <p:txBody>
          <a:bodyPr/>
          <a:lstStyle/>
          <a:p>
            <a:fld id="{D57F1E4F-1CFF-5643-939E-02111984F565}" type="slidenum">
              <a:rPr lang="en-US" smtClean="0"/>
              <a:t>56</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(MVI) – Reject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9/24/2025</a:t>
            </a:fld>
            <a:endParaRPr lang="en-US" dirty="0"/>
          </a:p>
        </p:txBody>
      </p:sp>
      <p:sp>
        <p:nvSpPr>
          <p:cNvPr id="7" name="Footer Placeholder 6"/>
          <p:cNvSpPr>
            <a:spLocks noGrp="1"/>
          </p:cNvSpPr>
          <p:nvPr>
            <p:ph type="ftr" sz="quarter" idx="11"/>
          </p:nvPr>
        </p:nvSpPr>
        <p:spPr/>
        <p:txBody>
          <a:bodyPr/>
          <a:lstStyle/>
          <a:p>
            <a:r>
              <a:rPr lang="en-US" dirty="0"/>
              <a:t>TX SET</a:t>
            </a:r>
          </a:p>
        </p:txBody>
      </p:sp>
      <p:sp>
        <p:nvSpPr>
          <p:cNvPr id="12" name="Slide Number Placeholder 11"/>
          <p:cNvSpPr>
            <a:spLocks noGrp="1"/>
          </p:cNvSpPr>
          <p:nvPr>
            <p:ph type="sldNum" sz="quarter" idx="12"/>
          </p:nvPr>
        </p:nvSpPr>
        <p:spPr/>
        <p:txBody>
          <a:bodyPr/>
          <a:lstStyle/>
          <a:p>
            <a:fld id="{D57F1E4F-1CFF-5643-939E-02111984F565}" type="slidenum">
              <a:rPr lang="en-US" smtClean="0"/>
              <a:pPr/>
              <a:t>57</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a:t>814_16 (MVI)</a:t>
              </a:r>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a:t>814_17  (only a reject)</a:t>
              </a:r>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B28309C-14ED-42C9-A12F-7BD2DBDC2A41}"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58</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a:t>814_16</a:t>
              </a:r>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a:t>814_03</a:t>
              </a:r>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a:t>814_04</a:t>
              </a:r>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a:t>814_05</a:t>
              </a:r>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a:t>867_02</a:t>
              </a:r>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a:t>867_02</a:t>
              </a:r>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a:t>867_04</a:t>
              </a:r>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a:t>867_04</a:t>
              </a:r>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116C9D-4D75-5E78-A720-DF2383452360}"/>
              </a:ext>
            </a:extLst>
          </p:cNvPr>
          <p:cNvSpPr txBox="1"/>
          <p:nvPr/>
        </p:nvSpPr>
        <p:spPr>
          <a:xfrm>
            <a:off x="249555" y="124823"/>
            <a:ext cx="8961120" cy="1107996"/>
          </a:xfrm>
          <a:prstGeom prst="rect">
            <a:avLst/>
          </a:prstGeom>
          <a:noFill/>
        </p:spPr>
        <p:txBody>
          <a:bodyPr wrap="square" rtlCol="0">
            <a:spAutoFit/>
          </a:bodyPr>
          <a:lstStyle/>
          <a:p>
            <a:r>
              <a:rPr lang="en-US" sz="2400" b="1" dirty="0"/>
              <a:t>Move-In Swimlane </a:t>
            </a:r>
          </a:p>
          <a:p>
            <a:r>
              <a:rPr lang="en-US" sz="2400" b="1" dirty="0">
                <a:solidFill>
                  <a:schemeClr val="accent1">
                    <a:lumMod val="75000"/>
                  </a:schemeClr>
                </a:solidFill>
              </a:rPr>
              <a:t>Scenario</a:t>
            </a:r>
            <a:r>
              <a:rPr lang="en-US" sz="2400" b="1" dirty="0"/>
              <a:t>:   Customer Move-In with ESI ID De-Energized </a:t>
            </a:r>
          </a:p>
          <a:p>
            <a:endParaRPr lang="en-US" dirty="0"/>
          </a:p>
        </p:txBody>
      </p:sp>
      <p:grpSp>
        <p:nvGrpSpPr>
          <p:cNvPr id="99" name="Group 98"/>
          <p:cNvGrpSpPr/>
          <p:nvPr/>
        </p:nvGrpSpPr>
        <p:grpSpPr>
          <a:xfrm>
            <a:off x="302324" y="1119190"/>
            <a:ext cx="8422520" cy="4588667"/>
            <a:chOff x="302324" y="1104901"/>
            <a:chExt cx="8422520" cy="4588667"/>
          </a:xfrm>
        </p:grpSpPr>
        <p:grpSp>
          <p:nvGrpSpPr>
            <p:cNvPr id="89" name="Group 88"/>
            <p:cNvGrpSpPr/>
            <p:nvPr/>
          </p:nvGrpSpPr>
          <p:grpSpPr>
            <a:xfrm>
              <a:off x="319088" y="1104901"/>
              <a:ext cx="8405756" cy="1006053"/>
              <a:chOff x="319088" y="1104901"/>
              <a:chExt cx="8405756" cy="1006053"/>
            </a:xfrm>
          </p:grpSpPr>
          <p:sp>
            <p:nvSpPr>
              <p:cNvPr id="4" name="Rectangle 3"/>
              <p:cNvSpPr/>
              <p:nvPr/>
            </p:nvSpPr>
            <p:spPr>
              <a:xfrm>
                <a:off x="319088" y="1107923"/>
                <a:ext cx="412894" cy="1003031"/>
              </a:xfrm>
              <a:prstGeom prst="rect">
                <a:avLst/>
              </a:prstGeom>
              <a:solidFill>
                <a:srgbClr val="C0C0C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a:latin typeface="+mj-lt"/>
                  </a:rPr>
                  <a:t>Customer</a:t>
                </a:r>
              </a:p>
            </p:txBody>
          </p:sp>
          <p:cxnSp>
            <p:nvCxnSpPr>
              <p:cNvPr id="20" name="Straight Connector 19"/>
              <p:cNvCxnSpPr/>
              <p:nvPr/>
            </p:nvCxnSpPr>
            <p:spPr>
              <a:xfrm flipH="1">
                <a:off x="319088" y="1104901"/>
                <a:ext cx="8405756" cy="6152"/>
              </a:xfrm>
              <a:prstGeom prst="line">
                <a:avLst/>
              </a:prstGeom>
              <a:ln w="19050">
                <a:solidFill>
                  <a:srgbClr val="41414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09852" y="2301380"/>
              <a:ext cx="8405756" cy="1006053"/>
              <a:chOff x="319088" y="1104901"/>
              <a:chExt cx="8405756" cy="1006053"/>
            </a:xfrm>
          </p:grpSpPr>
          <p:sp>
            <p:nvSpPr>
              <p:cNvPr id="91" name="Rectangle 90"/>
              <p:cNvSpPr/>
              <p:nvPr/>
            </p:nvSpPr>
            <p:spPr>
              <a:xfrm>
                <a:off x="319088" y="1107923"/>
                <a:ext cx="412894" cy="1003031"/>
              </a:xfrm>
              <a:prstGeom prst="rect">
                <a:avLst/>
              </a:prstGeom>
              <a:solidFill>
                <a:srgbClr val="C0C0C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a:latin typeface="+mj-lt"/>
                  </a:rPr>
                  <a:t>New CR</a:t>
                </a:r>
              </a:p>
            </p:txBody>
          </p:sp>
          <p:cxnSp>
            <p:nvCxnSpPr>
              <p:cNvPr id="92" name="Straight Connector 91"/>
              <p:cNvCxnSpPr/>
              <p:nvPr/>
            </p:nvCxnSpPr>
            <p:spPr>
              <a:xfrm flipH="1">
                <a:off x="319088" y="1104901"/>
                <a:ext cx="8405756" cy="6152"/>
              </a:xfrm>
              <a:prstGeom prst="line">
                <a:avLst/>
              </a:prstGeom>
              <a:ln w="19050">
                <a:solidFill>
                  <a:srgbClr val="41414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302324" y="3479634"/>
              <a:ext cx="8405756" cy="1010816"/>
              <a:chOff x="319088" y="1100138"/>
              <a:chExt cx="8405756" cy="1010816"/>
            </a:xfrm>
          </p:grpSpPr>
          <p:sp>
            <p:nvSpPr>
              <p:cNvPr id="94" name="Rectangle 93"/>
              <p:cNvSpPr/>
              <p:nvPr/>
            </p:nvSpPr>
            <p:spPr>
              <a:xfrm>
                <a:off x="319088" y="1107923"/>
                <a:ext cx="412894" cy="1003031"/>
              </a:xfrm>
              <a:prstGeom prst="rect">
                <a:avLst/>
              </a:prstGeom>
              <a:solidFill>
                <a:srgbClr val="C0C0C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a:latin typeface="+mj-lt"/>
                  </a:rPr>
                  <a:t>ERCOT</a:t>
                </a:r>
              </a:p>
            </p:txBody>
          </p:sp>
          <p:cxnSp>
            <p:nvCxnSpPr>
              <p:cNvPr id="95" name="Straight Connector 94"/>
              <p:cNvCxnSpPr/>
              <p:nvPr/>
            </p:nvCxnSpPr>
            <p:spPr>
              <a:xfrm flipH="1">
                <a:off x="319088" y="1100138"/>
                <a:ext cx="8405756" cy="6152"/>
              </a:xfrm>
              <a:prstGeom prst="line">
                <a:avLst/>
              </a:prstGeom>
              <a:ln w="19050">
                <a:solidFill>
                  <a:srgbClr val="41414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314470" y="4687515"/>
              <a:ext cx="8405756" cy="1006053"/>
              <a:chOff x="319088" y="1104901"/>
              <a:chExt cx="8405756" cy="1006053"/>
            </a:xfrm>
          </p:grpSpPr>
          <p:sp>
            <p:nvSpPr>
              <p:cNvPr id="97" name="Rectangle 96"/>
              <p:cNvSpPr/>
              <p:nvPr/>
            </p:nvSpPr>
            <p:spPr>
              <a:xfrm>
                <a:off x="319088" y="1107923"/>
                <a:ext cx="412894" cy="1003031"/>
              </a:xfrm>
              <a:prstGeom prst="rect">
                <a:avLst/>
              </a:prstGeom>
              <a:solidFill>
                <a:srgbClr val="C0C0C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100" dirty="0">
                    <a:latin typeface="+mj-lt"/>
                  </a:rPr>
                  <a:t>TDSP</a:t>
                </a:r>
              </a:p>
            </p:txBody>
          </p:sp>
          <p:cxnSp>
            <p:nvCxnSpPr>
              <p:cNvPr id="98" name="Straight Connector 97"/>
              <p:cNvCxnSpPr/>
              <p:nvPr/>
            </p:nvCxnSpPr>
            <p:spPr>
              <a:xfrm flipH="1">
                <a:off x="319088" y="1104901"/>
                <a:ext cx="8405756" cy="6152"/>
              </a:xfrm>
              <a:prstGeom prst="line">
                <a:avLst/>
              </a:prstGeom>
              <a:ln w="19050">
                <a:solidFill>
                  <a:srgbClr val="414141"/>
                </a:solidFill>
              </a:ln>
            </p:spPr>
            <p:style>
              <a:lnRef idx="1">
                <a:schemeClr val="accent1"/>
              </a:lnRef>
              <a:fillRef idx="0">
                <a:schemeClr val="accent1"/>
              </a:fillRef>
              <a:effectRef idx="0">
                <a:schemeClr val="accent1"/>
              </a:effectRef>
              <a:fontRef idx="minor">
                <a:schemeClr val="tx1"/>
              </a:fontRef>
            </p:style>
          </p:cxnSp>
        </p:grpSp>
      </p:grpSp>
      <p:sp>
        <p:nvSpPr>
          <p:cNvPr id="7" name="Rounded Rectangle 6"/>
          <p:cNvSpPr/>
          <p:nvPr/>
        </p:nvSpPr>
        <p:spPr>
          <a:xfrm>
            <a:off x="1047749" y="1304925"/>
            <a:ext cx="923925" cy="5715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700" dirty="0"/>
              <a:t>Contacts New Cr for </a:t>
            </a:r>
          </a:p>
          <a:p>
            <a:pPr algn="ctr"/>
            <a:r>
              <a:rPr lang="en-US" sz="700" dirty="0"/>
              <a:t>Move In</a:t>
            </a:r>
          </a:p>
        </p:txBody>
      </p:sp>
      <p:cxnSp>
        <p:nvCxnSpPr>
          <p:cNvPr id="22" name="Straight Arrow Connector 21"/>
          <p:cNvCxnSpPr>
            <a:stCxn id="7" idx="2"/>
            <a:endCxn id="24" idx="0"/>
          </p:cNvCxnSpPr>
          <p:nvPr/>
        </p:nvCxnSpPr>
        <p:spPr>
          <a:xfrm>
            <a:off x="1509712" y="1876425"/>
            <a:ext cx="0" cy="49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457326" y="2091904"/>
            <a:ext cx="116490" cy="95411"/>
          </a:xfrm>
          <a:prstGeom prst="rect">
            <a:avLst/>
          </a:prstGeom>
          <a:solidFill>
            <a:schemeClr val="bg1"/>
          </a:solidFill>
        </p:spPr>
        <p:txBody>
          <a:bodyPr wrap="square" lIns="9144" tIns="9144" rIns="9144" bIns="9144" rtlCol="0">
            <a:spAutoFit/>
          </a:bodyPr>
          <a:lstStyle/>
          <a:p>
            <a:r>
              <a:rPr lang="en-US" sz="500" dirty="0"/>
              <a:t>(1)</a:t>
            </a:r>
          </a:p>
        </p:txBody>
      </p:sp>
      <p:sp>
        <p:nvSpPr>
          <p:cNvPr id="24" name="Rectangle 23"/>
          <p:cNvSpPr/>
          <p:nvPr/>
        </p:nvSpPr>
        <p:spPr>
          <a:xfrm>
            <a:off x="1047749" y="2372114"/>
            <a:ext cx="923925" cy="89223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 tIns="9144" rIns="9144" bIns="9144" rtlCol="0" anchor="ctr"/>
          <a:lstStyle/>
          <a:p>
            <a:pPr algn="ctr"/>
            <a:r>
              <a:rPr lang="en-US" sz="700" dirty="0"/>
              <a:t>Sends 814_16 Move</a:t>
            </a:r>
          </a:p>
          <a:p>
            <a:pPr algn="ctr"/>
            <a:r>
              <a:rPr lang="en-US" sz="700" dirty="0"/>
              <a:t>In Request with/ without Request for Usage History. May Receive 814_17 </a:t>
            </a:r>
          </a:p>
          <a:p>
            <a:pPr algn="ctr"/>
            <a:r>
              <a:rPr lang="en-US" sz="700" dirty="0"/>
              <a:t>Move In Reject Response</a:t>
            </a:r>
          </a:p>
        </p:txBody>
      </p:sp>
      <p:cxnSp>
        <p:nvCxnSpPr>
          <p:cNvPr id="35" name="Straight Arrow Connector 34"/>
          <p:cNvCxnSpPr/>
          <p:nvPr/>
        </p:nvCxnSpPr>
        <p:spPr>
          <a:xfrm flipH="1">
            <a:off x="1128713" y="3264352"/>
            <a:ext cx="14287" cy="352378"/>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1047749" y="3616730"/>
            <a:ext cx="923925" cy="98755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Receives </a:t>
            </a:r>
            <a:r>
              <a:rPr lang="en-US" sz="700" b="1" dirty="0"/>
              <a:t>814_16</a:t>
            </a:r>
            <a:r>
              <a:rPr lang="en-US" sz="700" dirty="0"/>
              <a:t> Move In Request </a:t>
            </a:r>
          </a:p>
          <a:p>
            <a:pPr algn="ctr"/>
            <a:r>
              <a:rPr lang="en-US" sz="700" dirty="0"/>
              <a:t>from New CR with request for Historical Usage and Validates; Responds with </a:t>
            </a:r>
          </a:p>
          <a:p>
            <a:pPr algn="ctr"/>
            <a:r>
              <a:rPr lang="en-US" sz="700" b="1" dirty="0"/>
              <a:t>814_17</a:t>
            </a:r>
            <a:r>
              <a:rPr lang="en-US" sz="700" dirty="0"/>
              <a:t> Move in Reject Response </a:t>
            </a:r>
          </a:p>
          <a:p>
            <a:pPr algn="ctr"/>
            <a:r>
              <a:rPr lang="en-US" sz="700" dirty="0"/>
              <a:t>only if rejected</a:t>
            </a:r>
          </a:p>
        </p:txBody>
      </p:sp>
      <p:sp>
        <p:nvSpPr>
          <p:cNvPr id="37" name="TextBox 36"/>
          <p:cNvSpPr txBox="1"/>
          <p:nvPr/>
        </p:nvSpPr>
        <p:spPr>
          <a:xfrm>
            <a:off x="964069" y="3375112"/>
            <a:ext cx="410706" cy="103105"/>
          </a:xfrm>
          <a:prstGeom prst="rect">
            <a:avLst/>
          </a:prstGeom>
          <a:solidFill>
            <a:schemeClr val="bg1"/>
          </a:solidFill>
        </p:spPr>
        <p:txBody>
          <a:bodyPr wrap="square" lIns="9144" tIns="9144" rIns="9144" bIns="9144" rtlCol="0">
            <a:spAutoFit/>
          </a:bodyPr>
          <a:lstStyle/>
          <a:p>
            <a:pPr algn="ctr"/>
            <a:r>
              <a:rPr lang="en-US" sz="550" dirty="0"/>
              <a:t>(2: 814_16)</a:t>
            </a:r>
          </a:p>
        </p:txBody>
      </p:sp>
      <p:sp>
        <p:nvSpPr>
          <p:cNvPr id="40" name="TextBox 39"/>
          <p:cNvSpPr txBox="1"/>
          <p:nvPr/>
        </p:nvSpPr>
        <p:spPr>
          <a:xfrm>
            <a:off x="1437070" y="3379875"/>
            <a:ext cx="885103" cy="103105"/>
          </a:xfrm>
          <a:prstGeom prst="rect">
            <a:avLst/>
          </a:prstGeom>
          <a:solidFill>
            <a:schemeClr val="bg1"/>
          </a:solidFill>
        </p:spPr>
        <p:txBody>
          <a:bodyPr wrap="square" lIns="9144" tIns="9144" rIns="9144" bIns="9144" rtlCol="0">
            <a:spAutoFit/>
          </a:bodyPr>
          <a:lstStyle/>
          <a:p>
            <a:pPr algn="ctr"/>
            <a:r>
              <a:rPr lang="en-US" sz="550" dirty="0"/>
              <a:t>(2A: 814_17 Reject Only)</a:t>
            </a:r>
          </a:p>
        </p:txBody>
      </p:sp>
      <p:cxnSp>
        <p:nvCxnSpPr>
          <p:cNvPr id="42" name="Straight Arrow Connector 41"/>
          <p:cNvCxnSpPr>
            <a:stCxn id="36" idx="3"/>
            <a:endCxn id="43" idx="1"/>
          </p:cNvCxnSpPr>
          <p:nvPr/>
        </p:nvCxnSpPr>
        <p:spPr>
          <a:xfrm flipV="1">
            <a:off x="1971674" y="4094366"/>
            <a:ext cx="382352" cy="16140"/>
          </a:xfrm>
          <a:prstGeom prst="straightConnector1">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43" name="Rectangle 42"/>
          <p:cNvSpPr/>
          <p:nvPr/>
        </p:nvSpPr>
        <p:spPr>
          <a:xfrm>
            <a:off x="2354026" y="3621493"/>
            <a:ext cx="1519237" cy="94574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Sends </a:t>
            </a:r>
            <a:r>
              <a:rPr lang="en-US" sz="700" b="1" dirty="0"/>
              <a:t>814_03</a:t>
            </a:r>
            <a:r>
              <a:rPr lang="en-US" sz="700" dirty="0"/>
              <a:t> Enrollment </a:t>
            </a:r>
          </a:p>
          <a:p>
            <a:pPr algn="ctr"/>
            <a:r>
              <a:rPr lang="en-US" sz="700" dirty="0"/>
              <a:t>Notification Request to TDSP; Forwards 814_05 CR Enrollment Notification Response and </a:t>
            </a:r>
            <a:r>
              <a:rPr lang="en-US" sz="700" b="1" dirty="0"/>
              <a:t>867_02</a:t>
            </a:r>
            <a:r>
              <a:rPr lang="en-US" sz="700" dirty="0"/>
              <a:t> Historical Usage to New CR, if requested</a:t>
            </a:r>
          </a:p>
        </p:txBody>
      </p:sp>
      <p:cxnSp>
        <p:nvCxnSpPr>
          <p:cNvPr id="45" name="Straight Arrow Connector 44"/>
          <p:cNvCxnSpPr/>
          <p:nvPr/>
        </p:nvCxnSpPr>
        <p:spPr>
          <a:xfrm flipV="1">
            <a:off x="1876424" y="3264351"/>
            <a:ext cx="0" cy="352379"/>
          </a:xfrm>
          <a:prstGeom prst="straightConnector1">
            <a:avLst/>
          </a:prstGeom>
          <a:ln w="6350">
            <a:tailEnd type="triangle"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2507911" y="4567238"/>
            <a:ext cx="0" cy="271462"/>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flipV="1">
            <a:off x="3113643" y="4567238"/>
            <a:ext cx="0" cy="26670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V="1">
            <a:off x="3687524" y="4567238"/>
            <a:ext cx="0" cy="26670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2507911" y="3264351"/>
            <a:ext cx="0" cy="352379"/>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3452813" y="3264351"/>
            <a:ext cx="14287" cy="352379"/>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2322173" y="4640946"/>
            <a:ext cx="371477" cy="103105"/>
          </a:xfrm>
          <a:prstGeom prst="rect">
            <a:avLst/>
          </a:prstGeom>
          <a:solidFill>
            <a:schemeClr val="bg1"/>
          </a:solidFill>
        </p:spPr>
        <p:txBody>
          <a:bodyPr wrap="square" lIns="9144" tIns="9144" rIns="9144" bIns="9144" rtlCol="0">
            <a:spAutoFit/>
          </a:bodyPr>
          <a:lstStyle/>
          <a:p>
            <a:pPr algn="ctr"/>
            <a:r>
              <a:rPr lang="en-US" sz="550" dirty="0"/>
              <a:t>(3:814_03)</a:t>
            </a:r>
          </a:p>
        </p:txBody>
      </p:sp>
      <p:sp>
        <p:nvSpPr>
          <p:cNvPr id="53" name="TextBox 52"/>
          <p:cNvSpPr txBox="1"/>
          <p:nvPr/>
        </p:nvSpPr>
        <p:spPr>
          <a:xfrm>
            <a:off x="2927905" y="4640945"/>
            <a:ext cx="371477" cy="103105"/>
          </a:xfrm>
          <a:prstGeom prst="rect">
            <a:avLst/>
          </a:prstGeom>
          <a:solidFill>
            <a:schemeClr val="bg1"/>
          </a:solidFill>
        </p:spPr>
        <p:txBody>
          <a:bodyPr wrap="square" lIns="9144" tIns="9144" rIns="9144" bIns="9144" rtlCol="0">
            <a:spAutoFit/>
          </a:bodyPr>
          <a:lstStyle/>
          <a:p>
            <a:pPr algn="ctr"/>
            <a:r>
              <a:rPr lang="en-US" sz="550" dirty="0"/>
              <a:t>(4: 864_02)</a:t>
            </a:r>
          </a:p>
        </p:txBody>
      </p:sp>
      <p:sp>
        <p:nvSpPr>
          <p:cNvPr id="54" name="TextBox 53"/>
          <p:cNvSpPr txBox="1"/>
          <p:nvPr/>
        </p:nvSpPr>
        <p:spPr>
          <a:xfrm>
            <a:off x="3501786" y="4667627"/>
            <a:ext cx="371477" cy="103105"/>
          </a:xfrm>
          <a:prstGeom prst="rect">
            <a:avLst/>
          </a:prstGeom>
          <a:solidFill>
            <a:schemeClr val="bg1"/>
          </a:solidFill>
        </p:spPr>
        <p:txBody>
          <a:bodyPr wrap="square" lIns="9144" tIns="9144" rIns="9144" bIns="9144" rtlCol="0">
            <a:spAutoFit/>
          </a:bodyPr>
          <a:lstStyle/>
          <a:p>
            <a:pPr algn="ctr"/>
            <a:r>
              <a:rPr lang="en-US" sz="550" dirty="0"/>
              <a:t>(5: 814_04)</a:t>
            </a:r>
          </a:p>
        </p:txBody>
      </p:sp>
      <p:sp>
        <p:nvSpPr>
          <p:cNvPr id="69" name="TextBox 68"/>
          <p:cNvSpPr txBox="1"/>
          <p:nvPr/>
        </p:nvSpPr>
        <p:spPr>
          <a:xfrm>
            <a:off x="2333623" y="3375112"/>
            <a:ext cx="371477" cy="103105"/>
          </a:xfrm>
          <a:prstGeom prst="rect">
            <a:avLst/>
          </a:prstGeom>
          <a:solidFill>
            <a:schemeClr val="bg1"/>
          </a:solidFill>
        </p:spPr>
        <p:txBody>
          <a:bodyPr wrap="square" lIns="9144" tIns="9144" rIns="9144" bIns="9144" rtlCol="0">
            <a:spAutoFit/>
          </a:bodyPr>
          <a:lstStyle/>
          <a:p>
            <a:pPr algn="ctr"/>
            <a:r>
              <a:rPr lang="en-US" sz="550" dirty="0"/>
              <a:t>(6:814_05)</a:t>
            </a:r>
          </a:p>
        </p:txBody>
      </p:sp>
      <p:sp>
        <p:nvSpPr>
          <p:cNvPr id="70" name="TextBox 69"/>
          <p:cNvSpPr txBox="1"/>
          <p:nvPr/>
        </p:nvSpPr>
        <p:spPr>
          <a:xfrm>
            <a:off x="3274217" y="3382732"/>
            <a:ext cx="371477" cy="103105"/>
          </a:xfrm>
          <a:prstGeom prst="rect">
            <a:avLst/>
          </a:prstGeom>
          <a:solidFill>
            <a:schemeClr val="bg1"/>
          </a:solidFill>
        </p:spPr>
        <p:txBody>
          <a:bodyPr wrap="square" lIns="9144" tIns="9144" rIns="9144" bIns="9144" rtlCol="0">
            <a:spAutoFit/>
          </a:bodyPr>
          <a:lstStyle/>
          <a:p>
            <a:pPr algn="ctr"/>
            <a:r>
              <a:rPr lang="en-US" sz="550" dirty="0"/>
              <a:t>(7: 867_02)</a:t>
            </a:r>
          </a:p>
        </p:txBody>
      </p:sp>
      <p:sp>
        <p:nvSpPr>
          <p:cNvPr id="71" name="TextBox 70"/>
          <p:cNvSpPr txBox="1"/>
          <p:nvPr/>
        </p:nvSpPr>
        <p:spPr>
          <a:xfrm>
            <a:off x="6473475" y="3374048"/>
            <a:ext cx="371477" cy="103105"/>
          </a:xfrm>
          <a:prstGeom prst="rect">
            <a:avLst/>
          </a:prstGeom>
          <a:solidFill>
            <a:schemeClr val="bg1"/>
          </a:solidFill>
        </p:spPr>
        <p:txBody>
          <a:bodyPr wrap="square" lIns="9144" tIns="9144" rIns="9144" bIns="9144" rtlCol="0">
            <a:spAutoFit/>
          </a:bodyPr>
          <a:lstStyle/>
          <a:p>
            <a:pPr algn="ctr"/>
            <a:r>
              <a:rPr lang="en-US" sz="550" dirty="0"/>
              <a:t>(9: 867_04)</a:t>
            </a:r>
          </a:p>
        </p:txBody>
      </p:sp>
      <p:sp>
        <p:nvSpPr>
          <p:cNvPr id="73" name="Rectangle 72"/>
          <p:cNvSpPr/>
          <p:nvPr/>
        </p:nvSpPr>
        <p:spPr>
          <a:xfrm>
            <a:off x="2354026" y="2474833"/>
            <a:ext cx="1519237" cy="78785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Receives </a:t>
            </a:r>
            <a:r>
              <a:rPr lang="en-US" sz="700" b="1" dirty="0"/>
              <a:t>814_05</a:t>
            </a:r>
            <a:r>
              <a:rPr lang="en-US" sz="700" dirty="0"/>
              <a:t> CR Enrollment Notification Response </a:t>
            </a:r>
            <a:r>
              <a:rPr lang="en-US" sz="700" b="1" dirty="0"/>
              <a:t>867_02 </a:t>
            </a:r>
            <a:r>
              <a:rPr lang="en-US" sz="700" dirty="0"/>
              <a:t>Historical Usage</a:t>
            </a:r>
          </a:p>
        </p:txBody>
      </p:sp>
      <p:cxnSp>
        <p:nvCxnSpPr>
          <p:cNvPr id="74" name="Straight Arrow Connector 73"/>
          <p:cNvCxnSpPr>
            <a:stCxn id="76" idx="3"/>
            <a:endCxn id="78" idx="2"/>
          </p:cNvCxnSpPr>
          <p:nvPr/>
        </p:nvCxnSpPr>
        <p:spPr>
          <a:xfrm flipV="1">
            <a:off x="3873263" y="5229225"/>
            <a:ext cx="1417876" cy="26194"/>
          </a:xfrm>
          <a:prstGeom prst="straightConnector1">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76" name="Rectangle 75"/>
          <p:cNvSpPr/>
          <p:nvPr/>
        </p:nvSpPr>
        <p:spPr>
          <a:xfrm>
            <a:off x="2322173" y="4833938"/>
            <a:ext cx="1551090" cy="8429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Receives </a:t>
            </a:r>
            <a:r>
              <a:rPr lang="en-US" sz="700" b="1" dirty="0"/>
              <a:t>814_03</a:t>
            </a:r>
            <a:r>
              <a:rPr lang="en-US" sz="700" dirty="0"/>
              <a:t> Enrollment Notification Request and sends </a:t>
            </a:r>
            <a:r>
              <a:rPr lang="en-US" sz="700" b="1" dirty="0"/>
              <a:t>814_04 </a:t>
            </a:r>
            <a:r>
              <a:rPr lang="en-US" sz="700" dirty="0"/>
              <a:t>Enrollment Notification Response and </a:t>
            </a:r>
            <a:r>
              <a:rPr lang="en-US" sz="700" b="1" dirty="0"/>
              <a:t>867_02</a:t>
            </a:r>
            <a:r>
              <a:rPr lang="en-US" sz="700" dirty="0"/>
              <a:t> Historical Usage (if requested and available)</a:t>
            </a:r>
          </a:p>
        </p:txBody>
      </p:sp>
      <p:sp>
        <p:nvSpPr>
          <p:cNvPr id="78" name="Oval 77"/>
          <p:cNvSpPr/>
          <p:nvPr/>
        </p:nvSpPr>
        <p:spPr>
          <a:xfrm>
            <a:off x="5291139" y="4949499"/>
            <a:ext cx="601973" cy="559451"/>
          </a:xfrm>
          <a:prstGeom prst="ellipse">
            <a:avLst/>
          </a:prstGeom>
          <a:noFill/>
          <a:ln w="63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660" dirty="0"/>
              <a:t>Move In Date Completed</a:t>
            </a:r>
          </a:p>
        </p:txBody>
      </p:sp>
      <p:cxnSp>
        <p:nvCxnSpPr>
          <p:cNvPr id="81" name="Straight Arrow Connector 80"/>
          <p:cNvCxnSpPr>
            <a:stCxn id="78" idx="6"/>
          </p:cNvCxnSpPr>
          <p:nvPr/>
        </p:nvCxnSpPr>
        <p:spPr>
          <a:xfrm>
            <a:off x="5893112" y="5229225"/>
            <a:ext cx="283851" cy="26194"/>
          </a:xfrm>
          <a:prstGeom prst="straightConnector1">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86" name="Rectangle 85"/>
          <p:cNvSpPr/>
          <p:nvPr/>
        </p:nvSpPr>
        <p:spPr>
          <a:xfrm>
            <a:off x="6187726" y="2474832"/>
            <a:ext cx="952500" cy="78785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Receives </a:t>
            </a:r>
            <a:r>
              <a:rPr lang="en-US" sz="700" b="1" dirty="0"/>
              <a:t>867_04</a:t>
            </a:r>
            <a:r>
              <a:rPr lang="en-US" sz="700" dirty="0"/>
              <a:t> </a:t>
            </a:r>
          </a:p>
          <a:p>
            <a:pPr algn="ctr"/>
            <a:r>
              <a:rPr lang="en-US" sz="700" dirty="0"/>
              <a:t>Initial Meter Read</a:t>
            </a:r>
          </a:p>
        </p:txBody>
      </p:sp>
      <p:sp>
        <p:nvSpPr>
          <p:cNvPr id="87" name="Rectangle 86"/>
          <p:cNvSpPr/>
          <p:nvPr/>
        </p:nvSpPr>
        <p:spPr>
          <a:xfrm>
            <a:off x="6187726" y="3644612"/>
            <a:ext cx="952500" cy="83674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Receives </a:t>
            </a:r>
          </a:p>
          <a:p>
            <a:pPr algn="ctr"/>
            <a:r>
              <a:rPr lang="en-US" sz="700" b="1" dirty="0"/>
              <a:t>867_04</a:t>
            </a:r>
            <a:r>
              <a:rPr lang="en-US" sz="700" dirty="0"/>
              <a:t> Initial Meter Read and forwards to CRs; Updates registration database</a:t>
            </a:r>
          </a:p>
        </p:txBody>
      </p:sp>
      <p:sp>
        <p:nvSpPr>
          <p:cNvPr id="88" name="Rectangle 87"/>
          <p:cNvSpPr/>
          <p:nvPr/>
        </p:nvSpPr>
        <p:spPr>
          <a:xfrm>
            <a:off x="6187726" y="4809239"/>
            <a:ext cx="952500" cy="89236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algn="ctr"/>
            <a:r>
              <a:rPr lang="en-US" sz="700" dirty="0"/>
              <a:t>Performs Meter Read and sends </a:t>
            </a:r>
          </a:p>
          <a:p>
            <a:pPr algn="ctr"/>
            <a:r>
              <a:rPr lang="en-US" sz="700" b="1" dirty="0"/>
              <a:t>867_04</a:t>
            </a:r>
            <a:r>
              <a:rPr lang="en-US" sz="700" dirty="0"/>
              <a:t> Initial Meter Read is sent to </a:t>
            </a:r>
          </a:p>
          <a:p>
            <a:pPr algn="ctr"/>
            <a:r>
              <a:rPr lang="en-US" sz="700" dirty="0"/>
              <a:t>ERCOT</a:t>
            </a:r>
          </a:p>
        </p:txBody>
      </p:sp>
      <p:cxnSp>
        <p:nvCxnSpPr>
          <p:cNvPr id="101" name="Straight Arrow Connector 100"/>
          <p:cNvCxnSpPr>
            <a:stCxn id="88" idx="0"/>
            <a:endCxn id="87" idx="2"/>
          </p:cNvCxnSpPr>
          <p:nvPr/>
        </p:nvCxnSpPr>
        <p:spPr>
          <a:xfrm flipV="1">
            <a:off x="6663976" y="4481359"/>
            <a:ext cx="0" cy="32788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stCxn id="87" idx="0"/>
            <a:endCxn id="86" idx="2"/>
          </p:cNvCxnSpPr>
          <p:nvPr/>
        </p:nvCxnSpPr>
        <p:spPr>
          <a:xfrm flipV="1">
            <a:off x="6663976" y="3262683"/>
            <a:ext cx="0" cy="381929"/>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6517402" y="4590098"/>
            <a:ext cx="371477" cy="103105"/>
          </a:xfrm>
          <a:prstGeom prst="rect">
            <a:avLst/>
          </a:prstGeom>
          <a:solidFill>
            <a:schemeClr val="bg1"/>
          </a:solidFill>
        </p:spPr>
        <p:txBody>
          <a:bodyPr wrap="square" lIns="9144" tIns="9144" rIns="9144" bIns="9144" rtlCol="0">
            <a:spAutoFit/>
          </a:bodyPr>
          <a:lstStyle/>
          <a:p>
            <a:pPr algn="ctr"/>
            <a:r>
              <a:rPr lang="en-US" sz="550" dirty="0"/>
              <a:t>(8: 867_04)</a:t>
            </a:r>
          </a:p>
        </p:txBody>
      </p:sp>
      <p:sp>
        <p:nvSpPr>
          <p:cNvPr id="104" name="TextBox 103">
            <a:extLst>
              <a:ext uri="{FF2B5EF4-FFF2-40B4-BE49-F238E27FC236}">
                <a16:creationId xmlns:a16="http://schemas.microsoft.com/office/drawing/2014/main" id="{91FCA140-9EE7-2A9F-6489-99F71A0C7C8B}"/>
              </a:ext>
            </a:extLst>
          </p:cNvPr>
          <p:cNvSpPr txBox="1">
            <a:spLocks/>
          </p:cNvSpPr>
          <p:nvPr/>
        </p:nvSpPr>
        <p:spPr>
          <a:xfrm>
            <a:off x="804788" y="2364505"/>
            <a:ext cx="1549237" cy="1122660"/>
          </a:xfrm>
          <a:prstGeom prst="rect">
            <a:avLst/>
          </a:prstGeom>
          <a:solidFill>
            <a:schemeClr val="bg1"/>
          </a:solidFill>
        </p:spPr>
        <p:txBody>
          <a:bodyPr wrap="square" rtlCol="0">
            <a:spAutoFit/>
          </a:bodyPr>
          <a:lstStyle/>
          <a:p>
            <a:endParaRPr lang="en-US" dirty="0"/>
          </a:p>
        </p:txBody>
      </p:sp>
      <p:sp>
        <p:nvSpPr>
          <p:cNvPr id="105" name="TextBox 104">
            <a:extLst>
              <a:ext uri="{FF2B5EF4-FFF2-40B4-BE49-F238E27FC236}">
                <a16:creationId xmlns:a16="http://schemas.microsoft.com/office/drawing/2014/main" id="{18C9DB6F-CA0A-0E72-73E7-3F94870670C3}"/>
              </a:ext>
            </a:extLst>
          </p:cNvPr>
          <p:cNvSpPr txBox="1">
            <a:spLocks/>
          </p:cNvSpPr>
          <p:nvPr/>
        </p:nvSpPr>
        <p:spPr>
          <a:xfrm>
            <a:off x="907241" y="3511621"/>
            <a:ext cx="1316736" cy="1136955"/>
          </a:xfrm>
          <a:prstGeom prst="rect">
            <a:avLst/>
          </a:prstGeom>
          <a:solidFill>
            <a:schemeClr val="bg1"/>
          </a:solidFill>
        </p:spPr>
        <p:txBody>
          <a:bodyPr wrap="square" rtlCol="0">
            <a:spAutoFit/>
          </a:bodyPr>
          <a:lstStyle/>
          <a:p>
            <a:endParaRPr lang="en-US" dirty="0"/>
          </a:p>
        </p:txBody>
      </p:sp>
      <p:sp>
        <p:nvSpPr>
          <p:cNvPr id="106" name="TextBox 105">
            <a:extLst>
              <a:ext uri="{FF2B5EF4-FFF2-40B4-BE49-F238E27FC236}">
                <a16:creationId xmlns:a16="http://schemas.microsoft.com/office/drawing/2014/main" id="{0DB013BC-DC8A-CA66-1495-60B313F43276}"/>
              </a:ext>
            </a:extLst>
          </p:cNvPr>
          <p:cNvSpPr txBox="1">
            <a:spLocks/>
          </p:cNvSpPr>
          <p:nvPr/>
        </p:nvSpPr>
        <p:spPr>
          <a:xfrm>
            <a:off x="2151312" y="3515271"/>
            <a:ext cx="1760782" cy="1060617"/>
          </a:xfrm>
          <a:prstGeom prst="rect">
            <a:avLst/>
          </a:prstGeom>
          <a:solidFill>
            <a:schemeClr val="bg1"/>
          </a:solidFill>
        </p:spPr>
        <p:txBody>
          <a:bodyPr wrap="square" rtlCol="0">
            <a:spAutoFit/>
          </a:bodyPr>
          <a:lstStyle/>
          <a:p>
            <a:endParaRPr lang="en-US" dirty="0"/>
          </a:p>
        </p:txBody>
      </p:sp>
      <p:sp>
        <p:nvSpPr>
          <p:cNvPr id="107" name="TextBox 106">
            <a:extLst>
              <a:ext uri="{FF2B5EF4-FFF2-40B4-BE49-F238E27FC236}">
                <a16:creationId xmlns:a16="http://schemas.microsoft.com/office/drawing/2014/main" id="{F0B820AE-86F2-C5CE-2DA7-8CD93F14E3D3}"/>
              </a:ext>
            </a:extLst>
          </p:cNvPr>
          <p:cNvSpPr txBox="1">
            <a:spLocks/>
          </p:cNvSpPr>
          <p:nvPr/>
        </p:nvSpPr>
        <p:spPr>
          <a:xfrm>
            <a:off x="2119769" y="4559514"/>
            <a:ext cx="1902986" cy="1600200"/>
          </a:xfrm>
          <a:prstGeom prst="rect">
            <a:avLst/>
          </a:prstGeom>
          <a:solidFill>
            <a:schemeClr val="bg1"/>
          </a:solidFill>
        </p:spPr>
        <p:txBody>
          <a:bodyPr wrap="square" rtlCol="0">
            <a:spAutoFit/>
          </a:bodyPr>
          <a:lstStyle/>
          <a:p>
            <a:endParaRPr lang="en-US" dirty="0"/>
          </a:p>
        </p:txBody>
      </p:sp>
      <p:sp>
        <p:nvSpPr>
          <p:cNvPr id="108" name="TextBox 107">
            <a:extLst>
              <a:ext uri="{FF2B5EF4-FFF2-40B4-BE49-F238E27FC236}">
                <a16:creationId xmlns:a16="http://schemas.microsoft.com/office/drawing/2014/main" id="{EC299145-DA94-18E1-ACCB-605EACFA639B}"/>
              </a:ext>
            </a:extLst>
          </p:cNvPr>
          <p:cNvSpPr txBox="1">
            <a:spLocks/>
          </p:cNvSpPr>
          <p:nvPr/>
        </p:nvSpPr>
        <p:spPr>
          <a:xfrm>
            <a:off x="2265744" y="2361065"/>
            <a:ext cx="1749506" cy="1126044"/>
          </a:xfrm>
          <a:prstGeom prst="rect">
            <a:avLst/>
          </a:prstGeom>
          <a:solidFill>
            <a:schemeClr val="bg1"/>
          </a:solidFill>
        </p:spPr>
        <p:txBody>
          <a:bodyPr wrap="square" rtlCol="0">
            <a:spAutoFit/>
          </a:bodyPr>
          <a:lstStyle/>
          <a:p>
            <a:endParaRPr lang="en-US" dirty="0"/>
          </a:p>
        </p:txBody>
      </p:sp>
      <p:sp>
        <p:nvSpPr>
          <p:cNvPr id="109" name="TextBox 108">
            <a:extLst>
              <a:ext uri="{FF2B5EF4-FFF2-40B4-BE49-F238E27FC236}">
                <a16:creationId xmlns:a16="http://schemas.microsoft.com/office/drawing/2014/main" id="{EAF009F5-67A1-B111-B2AA-D100A8C0B2CF}"/>
              </a:ext>
            </a:extLst>
          </p:cNvPr>
          <p:cNvSpPr txBox="1">
            <a:spLocks/>
          </p:cNvSpPr>
          <p:nvPr/>
        </p:nvSpPr>
        <p:spPr>
          <a:xfrm>
            <a:off x="4015250" y="4613043"/>
            <a:ext cx="3200400" cy="1289302"/>
          </a:xfrm>
          <a:prstGeom prst="rect">
            <a:avLst/>
          </a:prstGeom>
          <a:solidFill>
            <a:schemeClr val="bg1"/>
          </a:solidFill>
        </p:spPr>
        <p:txBody>
          <a:bodyPr wrap="square" rtlCol="0">
            <a:spAutoFit/>
          </a:bodyPr>
          <a:lstStyle/>
          <a:p>
            <a:endParaRPr lang="en-US" dirty="0"/>
          </a:p>
        </p:txBody>
      </p:sp>
      <p:sp>
        <p:nvSpPr>
          <p:cNvPr id="110" name="TextBox 109">
            <a:extLst>
              <a:ext uri="{FF2B5EF4-FFF2-40B4-BE49-F238E27FC236}">
                <a16:creationId xmlns:a16="http://schemas.microsoft.com/office/drawing/2014/main" id="{8F9776AD-13CC-C067-52BC-D659266EA00D}"/>
              </a:ext>
            </a:extLst>
          </p:cNvPr>
          <p:cNvSpPr txBox="1">
            <a:spLocks/>
          </p:cNvSpPr>
          <p:nvPr/>
        </p:nvSpPr>
        <p:spPr>
          <a:xfrm>
            <a:off x="6127965" y="3530204"/>
            <a:ext cx="1143000" cy="1138243"/>
          </a:xfrm>
          <a:prstGeom prst="rect">
            <a:avLst/>
          </a:prstGeom>
          <a:solidFill>
            <a:schemeClr val="bg1"/>
          </a:solidFill>
        </p:spPr>
        <p:txBody>
          <a:bodyPr wrap="square" rtlCol="0">
            <a:spAutoFit/>
          </a:bodyPr>
          <a:lstStyle/>
          <a:p>
            <a:endParaRPr lang="en-US" dirty="0"/>
          </a:p>
        </p:txBody>
      </p:sp>
      <p:sp>
        <p:nvSpPr>
          <p:cNvPr id="111" name="TextBox 110">
            <a:extLst>
              <a:ext uri="{FF2B5EF4-FFF2-40B4-BE49-F238E27FC236}">
                <a16:creationId xmlns:a16="http://schemas.microsoft.com/office/drawing/2014/main" id="{92D8DDF9-5D08-CB9D-A7FB-493CBF522538}"/>
              </a:ext>
            </a:extLst>
          </p:cNvPr>
          <p:cNvSpPr txBox="1">
            <a:spLocks/>
          </p:cNvSpPr>
          <p:nvPr/>
        </p:nvSpPr>
        <p:spPr>
          <a:xfrm>
            <a:off x="6120110" y="2361065"/>
            <a:ext cx="1085550" cy="1115568"/>
          </a:xfrm>
          <a:prstGeom prst="rect">
            <a:avLst/>
          </a:prstGeom>
          <a:solidFill>
            <a:schemeClr val="bg1"/>
          </a:solidFill>
        </p:spPr>
        <p:txBody>
          <a:bodyPr wrap="square" rtlCol="0">
            <a:spAutoFit/>
          </a:bodyPr>
          <a:lstStyle/>
          <a:p>
            <a:endParaRPr lang="en-US" dirty="0"/>
          </a:p>
        </p:txBody>
      </p:sp>
      <p:cxnSp>
        <p:nvCxnSpPr>
          <p:cNvPr id="112" name="Straight Connector 111"/>
          <p:cNvCxnSpPr/>
          <p:nvPr/>
        </p:nvCxnSpPr>
        <p:spPr>
          <a:xfrm flipH="1">
            <a:off x="319088" y="4701870"/>
            <a:ext cx="8405756" cy="6152"/>
          </a:xfrm>
          <a:prstGeom prst="line">
            <a:avLst/>
          </a:prstGeom>
          <a:ln w="19050">
            <a:solidFill>
              <a:srgbClr val="41414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900496" y="4699003"/>
            <a:ext cx="4572000" cy="6152"/>
          </a:xfrm>
          <a:prstGeom prst="line">
            <a:avLst/>
          </a:prstGeom>
          <a:ln w="19050">
            <a:solidFill>
              <a:srgbClr val="4141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0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a:t>Agenda</a:t>
            </a:r>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a:solidFill>
                  <a:schemeClr val="tx1">
                    <a:lumMod val="75000"/>
                    <a:lumOff val="25000"/>
                  </a:schemeClr>
                </a:solidFill>
              </a:rPr>
              <a:t>Introduction</a:t>
            </a:r>
          </a:p>
          <a:p>
            <a:pPr marL="342900" indent="-342900">
              <a:lnSpc>
                <a:spcPct val="150000"/>
              </a:lnSpc>
              <a:buAutoNum type="arabicPeriod"/>
            </a:pPr>
            <a:r>
              <a:rPr lang="en-US" sz="2800" dirty="0">
                <a:solidFill>
                  <a:schemeClr val="tx1">
                    <a:lumMod val="75000"/>
                    <a:lumOff val="25000"/>
                  </a:schemeClr>
                </a:solidFill>
              </a:rPr>
              <a:t>Governing Documents</a:t>
            </a:r>
          </a:p>
          <a:p>
            <a:pPr marL="342900" indent="-342900">
              <a:lnSpc>
                <a:spcPct val="150000"/>
              </a:lnSpc>
              <a:buAutoNum type="arabicPeriod"/>
            </a:pPr>
            <a:r>
              <a:rPr lang="en-US" sz="2800" dirty="0">
                <a:solidFill>
                  <a:schemeClr val="tx1">
                    <a:lumMod val="75000"/>
                    <a:lumOff val="25000"/>
                  </a:schemeClr>
                </a:solidFill>
              </a:rPr>
              <a:t>TXSET Working Group</a:t>
            </a:r>
          </a:p>
          <a:p>
            <a:pPr marL="342900" indent="-342900">
              <a:lnSpc>
                <a:spcPct val="150000"/>
              </a:lnSpc>
              <a:buAutoNum type="arabicPeriod"/>
            </a:pPr>
            <a:r>
              <a:rPr lang="en-US" sz="2800" dirty="0">
                <a:solidFill>
                  <a:schemeClr val="tx1">
                    <a:lumMod val="75000"/>
                    <a:lumOff val="25000"/>
                  </a:schemeClr>
                </a:solidFill>
              </a:rPr>
              <a:t>Transaction Overview</a:t>
            </a:r>
          </a:p>
          <a:p>
            <a:pPr marL="342900" indent="-342900">
              <a:lnSpc>
                <a:spcPct val="150000"/>
              </a:lnSpc>
              <a:buAutoNum type="arabicPeriod"/>
            </a:pPr>
            <a:r>
              <a:rPr lang="en-US" sz="2800" dirty="0">
                <a:solidFill>
                  <a:schemeClr val="tx1">
                    <a:lumMod val="75000"/>
                    <a:lumOff val="25000"/>
                  </a:schemeClr>
                </a:solidFill>
              </a:rPr>
              <a:t>Transaction Process Flow</a:t>
            </a:r>
          </a:p>
          <a:p>
            <a:pPr marL="342900" indent="-342900">
              <a:lnSpc>
                <a:spcPct val="150000"/>
              </a:lnSpc>
              <a:buAutoNum type="arabicPeriod"/>
            </a:pPr>
            <a:r>
              <a:rPr lang="en-US" sz="2800" dirty="0">
                <a:solidFill>
                  <a:schemeClr val="tx1">
                    <a:lumMod val="75000"/>
                    <a:lumOff val="25000"/>
                  </a:schemeClr>
                </a:solidFill>
              </a:rPr>
              <a:t>MIS Portal</a:t>
            </a:r>
          </a:p>
          <a:p>
            <a:pPr marL="342900" indent="-342900">
              <a:lnSpc>
                <a:spcPct val="150000"/>
              </a:lnSpc>
              <a:buAutoNum type="arabicPeriod"/>
            </a:pPr>
            <a:r>
              <a:rPr lang="en-US" sz="2800" dirty="0">
                <a:solidFill>
                  <a:schemeClr val="tx1">
                    <a:lumMod val="75000"/>
                    <a:lumOff val="25000"/>
                  </a:schemeClr>
                </a:solidFill>
              </a:rPr>
              <a:t>TXSET Implementation Guides</a:t>
            </a:r>
          </a:p>
          <a:p>
            <a:pPr marL="342900" indent="-342900">
              <a:lnSpc>
                <a:spcPct val="150000"/>
              </a:lnSpc>
              <a:buAutoNum type="arabicPeriod"/>
            </a:pPr>
            <a:r>
              <a:rPr lang="en-US" sz="2800" dirty="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00605240-BB69-4917-A617-013D7D095205}"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a:t>814_16</a:t>
              </a:r>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a:t>814_28</a:t>
              </a:r>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a:t>814_04</a:t>
              </a:r>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a:t>814_05</a:t>
              </a:r>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a:t>867_04</a:t>
              </a:r>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a:t>867_04</a:t>
              </a:r>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35" name="TextBox 34"/>
          <p:cNvSpPr txBox="1"/>
          <p:nvPr/>
        </p:nvSpPr>
        <p:spPr>
          <a:xfrm>
            <a:off x="3120320" y="3474720"/>
            <a:ext cx="2903359" cy="369332"/>
          </a:xfrm>
          <a:prstGeom prst="rect">
            <a:avLst/>
          </a:prstGeom>
          <a:noFill/>
        </p:spPr>
        <p:txBody>
          <a:bodyPr wrap="none" rtlCol="0">
            <a:spAutoFit/>
          </a:bodyPr>
          <a:lstStyle/>
          <a:p>
            <a:pPr algn="ctr"/>
            <a:r>
              <a:rPr lang="en-US" i="1" dirty="0"/>
              <a:t>City sends permit to TDSP</a:t>
            </a:r>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1730274" y="3540529"/>
            <a:ext cx="2860643" cy="2231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506049" y="3403565"/>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Received</a:t>
            </a:r>
          </a:p>
        </p:txBody>
      </p:sp>
      <p:sp>
        <p:nvSpPr>
          <p:cNvPr id="3" name="Date Placeholder 2"/>
          <p:cNvSpPr>
            <a:spLocks noGrp="1"/>
          </p:cNvSpPr>
          <p:nvPr>
            <p:ph type="dt" sz="half" idx="10"/>
          </p:nvPr>
        </p:nvSpPr>
        <p:spPr/>
        <p:txBody>
          <a:bodyPr/>
          <a:lstStyle/>
          <a:p>
            <a:fld id="{5190F78A-8F07-4AB5-B94C-186C63D7749E}"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sp>
        <p:nvSpPr>
          <p:cNvPr id="40" name="TextBox 39"/>
          <p:cNvSpPr txBox="1"/>
          <p:nvPr/>
        </p:nvSpPr>
        <p:spPr>
          <a:xfrm>
            <a:off x="1391985" y="3474720"/>
            <a:ext cx="6676249" cy="369332"/>
          </a:xfrm>
          <a:prstGeom prst="rect">
            <a:avLst/>
          </a:prstGeom>
          <a:noFill/>
        </p:spPr>
        <p:txBody>
          <a:bodyPr wrap="square" rtlCol="0">
            <a:spAutoFit/>
          </a:bodyPr>
          <a:lstStyle/>
          <a:p>
            <a:pPr algn="ctr"/>
            <a:r>
              <a:rPr lang="en-US" i="1" dirty="0"/>
              <a:t>Permit is not received by TDSP within 20 Retail Business days</a:t>
            </a:r>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a:t>814_08</a:t>
              </a:r>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a:t>814_08</a:t>
              </a:r>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a:t>814_09</a:t>
              </a:r>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391985" y="3407111"/>
            <a:ext cx="3221848"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570706" y="3460008"/>
            <a:ext cx="349752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73"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a:t>814_16</a:t>
            </a:r>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a:t>814_28</a:t>
            </a:r>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Cancel</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8C69604-F140-4DE2-8C42-B9F2A9217C82}"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62</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a:t>814_16</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a:t>814_05</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a:t>814_08</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a:t>814_09</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a:t>814_09</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a:t>814_08</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cancels MVI</a:t>
              </a:r>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Date Change</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11" name="Bevel 3">
            <a:extLst>
              <a:ext uri="{FF2B5EF4-FFF2-40B4-BE49-F238E27FC236}">
                <a16:creationId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63</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a:t>814_16   </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a:t>814_05   </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a:t>814_12</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a:t>814_12</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a:t>814_13</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a:t>814_13</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a:t>814_06</a:t>
              </a:r>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a:t>867_03F</a:t>
              </a:r>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14</a:t>
              </a:r>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a:t>810_02</a:t>
              </a:r>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a:t>867_04</a:t>
              </a:r>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12</a:t>
              </a:r>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a:t>867_04</a:t>
              </a:r>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13</a:t>
              </a:r>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a:t>867_03F</a:t>
              </a:r>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64</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does it cancel the original MVI order if the permit is received within 20 Retail Business days?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and then later an 814_08 is received, should the CR receive an 867_04?</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Based on the scenario in the previous question, should the CR expect this customer to be with the submitting CR?</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21039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33084" y="3764586"/>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31894" y="542521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Rejected</a:t>
            </a:r>
          </a:p>
        </p:txBody>
      </p:sp>
      <p:sp>
        <p:nvSpPr>
          <p:cNvPr id="3" name="Date Placeholder 2"/>
          <p:cNvSpPr>
            <a:spLocks noGrp="1"/>
          </p:cNvSpPr>
          <p:nvPr>
            <p:ph type="dt" sz="half" idx="10"/>
          </p:nvPr>
        </p:nvSpPr>
        <p:spPr/>
        <p:txBody>
          <a:bodyPr/>
          <a:lstStyle/>
          <a:p>
            <a:fld id="{7C5A041E-AB9B-4CEC-B8C1-76351884ED7E}"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65</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a:t>814_02</a:t>
              </a:r>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7"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28"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a:bodyPr>
          <a:lstStyle/>
          <a:p>
            <a:r>
              <a:rPr lang="en-US" dirty="0"/>
              <a:t>Switch – Accept</a:t>
            </a:r>
          </a:p>
        </p:txBody>
      </p:sp>
      <p:sp>
        <p:nvSpPr>
          <p:cNvPr id="3" name="Date Placeholder 2"/>
          <p:cNvSpPr>
            <a:spLocks noGrp="1"/>
          </p:cNvSpPr>
          <p:nvPr>
            <p:ph type="dt" sz="half" idx="10"/>
          </p:nvPr>
        </p:nvSpPr>
        <p:spPr/>
        <p:txBody>
          <a:bodyPr/>
          <a:lstStyle/>
          <a:p>
            <a:fld id="{BAD47975-DB30-40F3-B7F3-044D4AE91460}" type="datetime1">
              <a:rPr lang="en-US" smtClean="0"/>
              <a:t>9/24/2025</a:t>
            </a:fld>
            <a:endParaRPr lang="en-US" dirty="0"/>
          </a:p>
        </p:txBody>
      </p:sp>
      <p:sp>
        <p:nvSpPr>
          <p:cNvPr id="7" name="Footer Placeholder 6"/>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66</a:t>
            </a:fld>
            <a:endParaRPr lang="en-US" dirty="0"/>
          </a:p>
        </p:txBody>
      </p:sp>
      <p:sp>
        <p:nvSpPr>
          <p:cNvPr id="29"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0"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a:t>867_02</a:t>
              </a:r>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a:t>814_05</a:t>
              </a:r>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a:t>867_02</a:t>
              </a:r>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a:t>867_04</a:t>
              </a:r>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a:t>814_03</a:t>
              </a:r>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a:t>814_04</a:t>
              </a:r>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a:t>867_04</a:t>
              </a:r>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a:t>867_03F</a:t>
              </a:r>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a:t>810_02</a:t>
              </a:r>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a:t>867_03F</a:t>
              </a:r>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a:t>814_06</a:t>
              </a:r>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9/24/2025</a:t>
            </a:fld>
            <a:endParaRPr lang="en-US" dirty="0"/>
          </a:p>
        </p:txBody>
      </p:sp>
      <p:sp>
        <p:nvSpPr>
          <p:cNvPr id="7" name="Footer Placeholder 6"/>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67</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a:t>650_01  (add)</a:t>
              </a:r>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a:t>814_20</a:t>
              </a:r>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a:t>814_21</a:t>
              </a:r>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a:t>814_20</a:t>
              </a:r>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a:t>650_02  (acknowledgement)</a:t>
              </a:r>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68</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a:t>814_20</a:t>
              </a:r>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a:t>814_21</a:t>
              </a:r>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a:t>814_20</a:t>
              </a:r>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7"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9/24/2025</a:t>
            </a:fld>
            <a:endParaRPr lang="en-US" dirty="0"/>
          </a:p>
        </p:txBody>
      </p:sp>
      <p:sp>
        <p:nvSpPr>
          <p:cNvPr id="7" name="Footer Placeholder 6"/>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69</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a:t>650_01  (remove)</a:t>
              </a:r>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a:t>814_20</a:t>
              </a:r>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a:t>814_21</a:t>
              </a:r>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a:t>814_20</a:t>
              </a:r>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a:t>650_02  (acknowledgement)</a:t>
              </a:r>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721171" y="1336900"/>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2"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Introduction</a:t>
            </a:r>
          </a:p>
        </p:txBody>
      </p:sp>
      <p:sp>
        <p:nvSpPr>
          <p:cNvPr id="2" name="Date Placeholder 1"/>
          <p:cNvSpPr>
            <a:spLocks noGrp="1"/>
          </p:cNvSpPr>
          <p:nvPr>
            <p:ph type="dt" sz="half" idx="10"/>
          </p:nvPr>
        </p:nvSpPr>
        <p:spPr/>
        <p:txBody>
          <a:bodyPr/>
          <a:lstStyle/>
          <a:p>
            <a:fld id="{FD5534FE-8B41-4F86-8ECF-658E4F26088D}"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70</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a:t>814_01</a:t>
              </a:r>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a:t>814_03</a:t>
              </a:r>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a:t>814_04R</a:t>
              </a:r>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a:t>814_05R</a:t>
              </a:r>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a:solidFill>
                  <a:schemeClr val="tx1">
                    <a:lumMod val="75000"/>
                    <a:lumOff val="25000"/>
                  </a:schemeClr>
                </a:solidFill>
              </a:rPr>
              <a:t>Same result for MVI</a:t>
            </a: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71</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814_03</a:t>
            </a:r>
          </a:p>
          <a:p>
            <a:pPr marL="1097280" indent="-457200">
              <a:lnSpc>
                <a:spcPct val="100000"/>
              </a:lnSpc>
              <a:spcAft>
                <a:spcPts val="0"/>
              </a:spcAft>
              <a:buClr>
                <a:schemeClr val="accent1">
                  <a:lumMod val="75000"/>
                </a:schemeClr>
              </a:buClr>
              <a:buFont typeface="+mj-lt"/>
              <a:buAutoNum type="alphaLcParenR"/>
            </a:pPr>
            <a:r>
              <a:rPr lang="en-US" sz="2400" dirty="0"/>
              <a:t>867_03</a:t>
            </a:r>
          </a:p>
          <a:p>
            <a:pPr marL="1097280" indent="-457200">
              <a:lnSpc>
                <a:spcPct val="100000"/>
              </a:lnSpc>
              <a:spcAft>
                <a:spcPts val="0"/>
              </a:spcAft>
              <a:buClr>
                <a:schemeClr val="accent1">
                  <a:lumMod val="75000"/>
                </a:schemeClr>
              </a:buClr>
              <a:buFont typeface="+mj-lt"/>
              <a:buAutoNum type="alphaLcParenR"/>
            </a:pPr>
            <a:r>
              <a:rPr lang="en-US" sz="2400" dirty="0"/>
              <a:t>814_04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72</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Current REP of Record</a:t>
            </a:r>
          </a:p>
          <a:p>
            <a:pPr marL="1097280" indent="-457200">
              <a:lnSpc>
                <a:spcPct val="100000"/>
              </a:lnSpc>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New CR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The 814_04 / 814_05 provides premise attributes and scheduling. </a:t>
            </a:r>
          </a:p>
          <a:p>
            <a:pPr marL="0" indent="0" algn="ctr">
              <a:lnSpc>
                <a:spcPct val="100000"/>
              </a:lnSpc>
              <a:spcBef>
                <a:spcPts val="2000"/>
              </a:spcBef>
              <a:spcAft>
                <a:spcPts val="0"/>
              </a:spcAft>
              <a:buClr>
                <a:schemeClr val="accent1">
                  <a:lumMod val="75000"/>
                </a:schemeClr>
              </a:buClr>
              <a:buNone/>
            </a:pPr>
            <a:r>
              <a:rPr lang="en-US" sz="2400" b="1" dirty="0">
                <a:solidFill>
                  <a:schemeClr val="accent1">
                    <a:lumMod val="75000"/>
                  </a:schemeClr>
                </a:solidFill>
              </a:rPr>
              <a:t>TRUE</a:t>
            </a: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649607" y="5520003"/>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7113C50-F8E3-EA7F-C2CA-A7848E7CBECA}"/>
              </a:ext>
            </a:extLst>
          </p:cNvPr>
          <p:cNvSpPr/>
          <p:nvPr/>
        </p:nvSpPr>
        <p:spPr>
          <a:xfrm>
            <a:off x="247650" y="4492765"/>
            <a:ext cx="7543800" cy="1027237"/>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500"/>
                                        <p:tgtEl>
                                          <p:spTgt spid="9">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 name="Title 1"/>
          <p:cNvSpPr>
            <a:spLocks noGrp="1"/>
          </p:cNvSpPr>
          <p:nvPr>
            <p:ph type="title"/>
          </p:nvPr>
        </p:nvSpPr>
        <p:spPr/>
        <p:txBody>
          <a:bodyPr/>
          <a:lstStyle/>
          <a:p>
            <a:r>
              <a:rPr lang="en-US" dirty="0"/>
              <a:t>Move Out (MVO) – Reject</a:t>
            </a:r>
          </a:p>
        </p:txBody>
      </p:sp>
      <p:sp>
        <p:nvSpPr>
          <p:cNvPr id="3" name="Date Placeholder 2"/>
          <p:cNvSpPr>
            <a:spLocks noGrp="1"/>
          </p:cNvSpPr>
          <p:nvPr>
            <p:ph type="dt" sz="half" idx="10"/>
          </p:nvPr>
        </p:nvSpPr>
        <p:spPr/>
        <p:txBody>
          <a:bodyPr/>
          <a:lstStyle/>
          <a:p>
            <a:fld id="{6F0D0AFB-390B-4867-92DE-8CDA32C66A2D}"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73</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0"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a:t>814_25R</a:t>
              </a:r>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74</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a:t>814_24</a:t>
              </a:r>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a:t>814_25</a:t>
              </a:r>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a:t>814_25</a:t>
              </a:r>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a:t>867_03F</a:t>
              </a:r>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a:t>867_03F</a:t>
              </a:r>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a:t>810_02</a:t>
              </a:r>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8"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76</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814_05</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77</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a:solidFill>
                  <a:schemeClr val="bg1"/>
                </a:solidFill>
              </a:rPr>
              <a:t>These include:</a:t>
            </a:r>
          </a:p>
          <a:p>
            <a:pPr marL="800100" lvl="1" indent="-342900">
              <a:buFont typeface="Arial" panose="020B0604020202020204" pitchFamily="34" charset="0"/>
              <a:buChar char="•"/>
            </a:pPr>
            <a:r>
              <a:rPr lang="en-US" sz="2000" dirty="0">
                <a:solidFill>
                  <a:schemeClr val="bg1"/>
                </a:solidFill>
              </a:rPr>
              <a:t>ERCOT Operating Rules</a:t>
            </a:r>
          </a:p>
          <a:p>
            <a:pPr marL="800100" lvl="1" indent="-342900">
              <a:buFont typeface="Arial" panose="020B0604020202020204" pitchFamily="34" charset="0"/>
              <a:buChar char="•"/>
            </a:pPr>
            <a:r>
              <a:rPr lang="en-US" sz="2000" dirty="0">
                <a:solidFill>
                  <a:schemeClr val="bg1"/>
                </a:solidFill>
              </a:rPr>
              <a:t>TDSP Operating Rules</a:t>
            </a:r>
          </a:p>
          <a:p>
            <a:pPr marL="800100" lvl="1" indent="-342900">
              <a:buFont typeface="Arial" panose="020B0604020202020204" pitchFamily="34" charset="0"/>
              <a:buChar char="•"/>
            </a:pPr>
            <a:r>
              <a:rPr lang="en-US" sz="2000" dirty="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78</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ERCOT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Rules </a:t>
            </a:r>
            <a:r>
              <a:rPr lang="en-US" sz="2400" dirty="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 MVO trumps SWI (Rule 7)</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trumps MVO w/ same date (Rule 8)</a:t>
            </a: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Rules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MVIs w/ different dates (Rule 12)</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SWI w/ different dates (Rule 13)</a:t>
            </a: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814_06 Loss Notification (Rule 15)</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814_22 CSA – upon receipt of MVO, enrollment will be sent to CSA holder (Rule 17)</a:t>
            </a:r>
          </a:p>
        </p:txBody>
      </p:sp>
    </p:spTree>
    <p:custDataLst>
      <p:tags r:id="rId1"/>
    </p:custDataLst>
    <p:extLst>
      <p:ext uri="{BB962C8B-B14F-4D97-AF65-F5344CB8AC3E}">
        <p14:creationId xmlns:p14="http://schemas.microsoft.com/office/powerpoint/2010/main" val="3779001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dirty="0"/>
              <a:t>TX SET</a:t>
            </a:r>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79</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TDSP and REP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304801" y="955881"/>
            <a:ext cx="8525164" cy="6401753"/>
          </a:xfrm>
          <a:prstGeom prst="rect">
            <a:avLst/>
          </a:prstGeom>
          <a:noFill/>
        </p:spPr>
        <p:txBody>
          <a:bodyPr wrap="square" rtlCol="0">
            <a:spAutoFit/>
          </a:bodyPr>
          <a:lstStyle/>
          <a:p>
            <a:r>
              <a:rPr lang="en-US" sz="2800" b="1" i="1" dirty="0">
                <a:solidFill>
                  <a:schemeClr val="tx1">
                    <a:lumMod val="75000"/>
                    <a:lumOff val="25000"/>
                  </a:schemeClr>
                </a:solidFill>
              </a:rPr>
              <a:t>TDSP Operating Rule 8 </a:t>
            </a:r>
            <a:r>
              <a:rPr lang="en-US" sz="3200" b="1" i="1" dirty="0">
                <a:solidFill>
                  <a:schemeClr val="tx1">
                    <a:lumMod val="75000"/>
                    <a:lumOff val="25000"/>
                  </a:schemeClr>
                </a:solidFill>
              </a:rPr>
              <a:t>–</a:t>
            </a:r>
          </a:p>
          <a:p>
            <a:endParaRPr lang="en-US" sz="900" b="1" i="1" dirty="0">
              <a:solidFill>
                <a:schemeClr val="tx1">
                  <a:lumMod val="75000"/>
                  <a:lumOff val="25000"/>
                </a:schemeClr>
              </a:solidFill>
            </a:endParaRPr>
          </a:p>
          <a:p>
            <a:pPr marL="457200" indent="-457200">
              <a:buFont typeface="Arial" panose="020B0604020202020204" pitchFamily="34" charset="0"/>
              <a:buChar char="•"/>
            </a:pPr>
            <a:r>
              <a:rPr lang="en-US" sz="2800" b="0" i="0" dirty="0">
                <a:effectLst/>
              </a:rPr>
              <a:t>The TDSP will reject Backdated Transactions with an 814_04, Enrollment Notification Response, or 814_25, Move Out Response, if it is not associated with a back-office clean up, including safety-net move in.</a:t>
            </a: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r>
              <a:rPr lang="en-US" sz="2800" b="1" i="1" dirty="0">
                <a:solidFill>
                  <a:schemeClr val="tx1">
                    <a:lumMod val="75000"/>
                    <a:lumOff val="25000"/>
                  </a:schemeClr>
                </a:solidFill>
              </a:rPr>
              <a:t>REP Operating Rule 13 </a:t>
            </a:r>
            <a:r>
              <a:rPr lang="en-US" sz="3200" b="1" i="1" dirty="0">
                <a:solidFill>
                  <a:schemeClr val="tx1">
                    <a:lumMod val="75000"/>
                    <a:lumOff val="25000"/>
                  </a:schemeClr>
                </a:solidFill>
              </a:rPr>
              <a:t>– </a:t>
            </a:r>
          </a:p>
          <a:p>
            <a:endParaRPr lang="en-US" sz="900" b="1" i="1" dirty="0"/>
          </a:p>
          <a:p>
            <a:pPr marL="457200" indent="-457200">
              <a:buClr>
                <a:schemeClr val="accent1">
                  <a:lumMod val="75000"/>
                </a:schemeClr>
              </a:buClr>
              <a:buFont typeface="Arial" panose="020B0604020202020204" pitchFamily="34" charset="0"/>
              <a:buChar char="•"/>
            </a:pPr>
            <a:r>
              <a:rPr lang="en-US" sz="2800" dirty="0"/>
              <a:t>CSA Bypass Code – ‘2W’ only to be used by CSA holder on a MVO request </a:t>
            </a:r>
          </a:p>
          <a:p>
            <a:pPr>
              <a:buClr>
                <a:schemeClr val="accent1">
                  <a:lumMod val="75000"/>
                </a:schemeClr>
              </a:buClr>
            </a:pPr>
            <a:r>
              <a:rPr lang="en-US" sz="2800" dirty="0">
                <a:solidFill>
                  <a:schemeClr val="tx1">
                    <a:lumMod val="75000"/>
                    <a:lumOff val="25000"/>
                  </a:schemeClr>
                </a:solidFill>
              </a:rPr>
              <a:t>    </a:t>
            </a:r>
            <a:r>
              <a:rPr lang="en-US" sz="2400" i="1" dirty="0">
                <a:solidFill>
                  <a:srgbClr val="FF0000"/>
                </a:solidFill>
              </a:rPr>
              <a:t>(New 5.0 validation)</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Title 3"/>
          <p:cNvSpPr>
            <a:spLocks noGrp="1"/>
          </p:cNvSpPr>
          <p:nvPr>
            <p:ph type="title"/>
          </p:nvPr>
        </p:nvSpPr>
        <p:spPr/>
        <p:txBody>
          <a:bodyPr/>
          <a:lstStyle/>
          <a:p>
            <a:r>
              <a:rPr lang="en-US" dirty="0"/>
              <a:t>What is TX SET?</a:t>
            </a:r>
          </a:p>
        </p:txBody>
      </p:sp>
      <p:sp>
        <p:nvSpPr>
          <p:cNvPr id="5" name="TextBox 4"/>
          <p:cNvSpPr txBox="1"/>
          <p:nvPr/>
        </p:nvSpPr>
        <p:spPr>
          <a:xfrm>
            <a:off x="457200" y="1645920"/>
            <a:ext cx="8403771" cy="3631763"/>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a:solidFill>
                  <a:schemeClr val="accent2">
                    <a:lumMod val="75000"/>
                  </a:schemeClr>
                </a:solidFill>
              </a:rPr>
              <a:t>T</a:t>
            </a:r>
            <a:r>
              <a:rPr lang="en-US" sz="2800" dirty="0">
                <a:solidFill>
                  <a:schemeClr val="tx1">
                    <a:lumMod val="75000"/>
                    <a:lumOff val="25000"/>
                  </a:schemeClr>
                </a:solidFill>
              </a:rPr>
              <a:t>e</a:t>
            </a:r>
            <a:r>
              <a:rPr lang="en-US" sz="2800" b="1" dirty="0">
                <a:solidFill>
                  <a:schemeClr val="accent2">
                    <a:lumMod val="75000"/>
                  </a:schemeClr>
                </a:solidFill>
              </a:rPr>
              <a:t>x</a:t>
            </a:r>
            <a:r>
              <a:rPr lang="en-US" sz="2800" dirty="0">
                <a:solidFill>
                  <a:schemeClr val="tx1">
                    <a:lumMod val="75000"/>
                    <a:lumOff val="25000"/>
                  </a:schemeClr>
                </a:solidFill>
              </a:rPr>
              <a:t>as </a:t>
            </a:r>
            <a:r>
              <a:rPr lang="en-US" sz="2800" b="1" dirty="0">
                <a:solidFill>
                  <a:schemeClr val="accent2">
                    <a:lumMod val="75000"/>
                  </a:schemeClr>
                </a:solidFill>
              </a:rPr>
              <a:t>S</a:t>
            </a:r>
            <a:r>
              <a:rPr lang="en-US" sz="2800" dirty="0">
                <a:solidFill>
                  <a:schemeClr val="tx1">
                    <a:lumMod val="75000"/>
                    <a:lumOff val="25000"/>
                  </a:schemeClr>
                </a:solidFill>
              </a:rPr>
              <a:t>tandard </a:t>
            </a:r>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T</a:t>
            </a:r>
            <a:r>
              <a:rPr lang="en-US" sz="2800" dirty="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Facilitates retail business processes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r>
              <a:rPr lang="en-US" sz="1400" dirty="0">
                <a:solidFill>
                  <a:schemeClr val="tx1">
                    <a:lumMod val="75000"/>
                    <a:lumOff val="25000"/>
                  </a:schemeClr>
                </a:solidFill>
              </a:rPr>
              <a:t> </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Set of American National Standards Institute (ANSI) EDI transaction guidelines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80</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a:t>ERCOT Rejection Operating Rules</a:t>
            </a:r>
          </a:p>
        </p:txBody>
      </p:sp>
      <p:graphicFrame>
        <p:nvGraphicFramePr>
          <p:cNvPr id="6" name="Table 5"/>
          <p:cNvGraphicFramePr>
            <a:graphicFrameLocks noGrp="1"/>
          </p:cNvGraphicFramePr>
          <p:nvPr>
            <p:extLst>
              <p:ext uri="{D42A27DB-BD31-4B8C-83A1-F6EECF244321}">
                <p14:modId xmlns:p14="http://schemas.microsoft.com/office/powerpoint/2010/main" val="3731012962"/>
              </p:ext>
            </p:extLst>
          </p:nvPr>
        </p:nvGraphicFramePr>
        <p:xfrm>
          <a:off x="883551" y="1218532"/>
          <a:ext cx="7379277" cy="4618848"/>
        </p:xfrm>
        <a:graphic>
          <a:graphicData uri="http://schemas.openxmlformats.org/drawingml/2006/table">
            <a:tbl>
              <a:tblPr>
                <a:tableStyleId>{616DA210-FB5B-4158-B5E0-FEB733F419BA}</a:tableStyleId>
              </a:tblPr>
              <a:tblGrid>
                <a:gridCol w="1762215">
                  <a:extLst>
                    <a:ext uri="{9D8B030D-6E8A-4147-A177-3AD203B41FA5}">
                      <a16:colId xmlns:a16="http://schemas.microsoft.com/office/drawing/2014/main" val="2204277601"/>
                    </a:ext>
                  </a:extLst>
                </a:gridCol>
                <a:gridCol w="2478116">
                  <a:extLst>
                    <a:ext uri="{9D8B030D-6E8A-4147-A177-3AD203B41FA5}">
                      <a16:colId xmlns:a16="http://schemas.microsoft.com/office/drawing/2014/main" val="2873958689"/>
                    </a:ext>
                  </a:extLst>
                </a:gridCol>
                <a:gridCol w="1321662">
                  <a:extLst>
                    <a:ext uri="{9D8B030D-6E8A-4147-A177-3AD203B41FA5}">
                      <a16:colId xmlns:a16="http://schemas.microsoft.com/office/drawing/2014/main" val="3717984980"/>
                    </a:ext>
                  </a:extLst>
                </a:gridCol>
                <a:gridCol w="1817284">
                  <a:extLst>
                    <a:ext uri="{9D8B030D-6E8A-4147-A177-3AD203B41FA5}">
                      <a16:colId xmlns:a16="http://schemas.microsoft.com/office/drawing/2014/main" val="989484385"/>
                    </a:ext>
                  </a:extLst>
                </a:gridCol>
              </a:tblGrid>
              <a:tr h="355296">
                <a:tc>
                  <a:txBody>
                    <a:bodyPr/>
                    <a:lstStyle/>
                    <a:p>
                      <a:pPr algn="l" fontAlgn="b"/>
                      <a:r>
                        <a:rPr lang="en-US" sz="1800" b="1" u="none" strike="noStrike" dirty="0">
                          <a:effectLst/>
                        </a:rPr>
                        <a:t>Scheduled </a:t>
                      </a:r>
                      <a:endParaRPr lang="en-US" sz="1800" b="1" i="0" u="none" strike="noStrike" dirty="0">
                        <a:solidFill>
                          <a:srgbClr val="000000"/>
                        </a:solidFill>
                        <a:effectLst/>
                        <a:latin typeface="Calibri" panose="020F0502020204030204" pitchFamily="34" charset="0"/>
                      </a:endParaRPr>
                    </a:p>
                  </a:txBody>
                  <a:tcPr marR="9525" marT="9525" marB="0" anchor="b">
                    <a:solidFill>
                      <a:schemeClr val="bg1">
                        <a:lumMod val="85000"/>
                      </a:schemeClr>
                    </a:solidFill>
                  </a:tcPr>
                </a:tc>
                <a:tc>
                  <a:txBody>
                    <a:bodyPr/>
                    <a:lstStyle/>
                    <a:p>
                      <a:pPr algn="l" fontAlgn="b"/>
                      <a:r>
                        <a:rPr lang="en-US" sz="1800" b="1" u="none" strike="noStrike" dirty="0">
                          <a:effectLst/>
                        </a:rPr>
                        <a:t>New Transaction</a:t>
                      </a:r>
                      <a:endParaRPr lang="en-US" sz="1800" b="1" i="0" u="none" strike="noStrike" dirty="0">
                        <a:solidFill>
                          <a:srgbClr val="000000"/>
                        </a:solidFill>
                        <a:effectLst/>
                        <a:latin typeface="Calibri" panose="020F0502020204030204" pitchFamily="34" charset="0"/>
                      </a:endParaRPr>
                    </a:p>
                  </a:txBody>
                  <a:tcPr marR="9525" marT="9525" marB="0" anchor="b">
                    <a:solidFill>
                      <a:schemeClr val="bg1">
                        <a:lumMod val="85000"/>
                      </a:schemeClr>
                    </a:solidFill>
                  </a:tcPr>
                </a:tc>
                <a:tc>
                  <a:txBody>
                    <a:bodyPr/>
                    <a:lstStyle/>
                    <a:p>
                      <a:pPr algn="l" fontAlgn="b"/>
                      <a:r>
                        <a:rPr lang="en-US" sz="1800" b="1" u="none" strike="noStrike" dirty="0">
                          <a:effectLst/>
                        </a:rPr>
                        <a:t>Rejected? </a:t>
                      </a:r>
                      <a:endParaRPr lang="en-US" sz="1800" b="1" i="0" u="none" strike="noStrike" dirty="0">
                        <a:solidFill>
                          <a:srgbClr val="000000"/>
                        </a:solidFill>
                        <a:effectLst/>
                        <a:latin typeface="Calibri" panose="020F0502020204030204" pitchFamily="34" charset="0"/>
                      </a:endParaRPr>
                    </a:p>
                  </a:txBody>
                  <a:tcPr marR="9525" marT="9525" marB="0" anchor="b">
                    <a:solidFill>
                      <a:schemeClr val="bg1">
                        <a:lumMod val="85000"/>
                      </a:schemeClr>
                    </a:solidFill>
                  </a:tcPr>
                </a:tc>
                <a:tc>
                  <a:txBody>
                    <a:bodyPr/>
                    <a:lstStyle/>
                    <a:p>
                      <a:pPr algn="l" fontAlgn="b"/>
                      <a:r>
                        <a:rPr lang="en-US" sz="1800" b="1" u="none" strike="noStrike" dirty="0">
                          <a:effectLst/>
                        </a:rPr>
                        <a:t>Reason</a:t>
                      </a:r>
                      <a:endParaRPr lang="en-US" sz="1800" b="1" i="0" u="none" strike="noStrike" dirty="0">
                        <a:solidFill>
                          <a:srgbClr val="000000"/>
                        </a:solidFill>
                        <a:effectLst/>
                        <a:latin typeface="Calibri" panose="020F0502020204030204" pitchFamily="34" charset="0"/>
                      </a:endParaRPr>
                    </a:p>
                  </a:txBody>
                  <a:tcPr marR="9525" marT="9525" marB="0" anchor="b">
                    <a:solidFill>
                      <a:schemeClr val="bg1">
                        <a:lumMod val="85000"/>
                      </a:schemeClr>
                    </a:solidFill>
                  </a:tcPr>
                </a:tc>
                <a:extLst>
                  <a:ext uri="{0D108BD9-81ED-4DB2-BD59-A6C34878D82A}">
                    <a16:rowId xmlns:a16="http://schemas.microsoft.com/office/drawing/2014/main" val="3642693142"/>
                  </a:ext>
                </a:extLst>
              </a:tr>
              <a:tr h="355296">
                <a:tc>
                  <a:txBody>
                    <a:bodyPr/>
                    <a:lstStyle/>
                    <a:p>
                      <a:pPr algn="l" fontAlgn="b"/>
                      <a:r>
                        <a:rPr lang="en-US" sz="1800" u="none" strike="noStrike" dirty="0">
                          <a:effectLst/>
                        </a:rPr>
                        <a:t>Move in</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Move in</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NFI</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2374828055"/>
                  </a:ext>
                </a:extLst>
              </a:tr>
              <a:tr h="355296">
                <a:tc>
                  <a:txBody>
                    <a:bodyPr/>
                    <a:lstStyle/>
                    <a:p>
                      <a:pPr algn="l" fontAlgn="b"/>
                      <a:r>
                        <a:rPr lang="en-US" sz="1800" u="none" strike="noStrike">
                          <a:effectLst/>
                        </a:rPr>
                        <a:t>Move in</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Self-selected Switch</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NFI</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993866055"/>
                  </a:ext>
                </a:extLst>
              </a:tr>
              <a:tr h="355296">
                <a:tc>
                  <a:txBody>
                    <a:bodyPr/>
                    <a:lstStyle/>
                    <a:p>
                      <a:pPr algn="l" fontAlgn="b"/>
                      <a:r>
                        <a:rPr lang="en-US" sz="1800" u="none" strike="noStrike">
                          <a:effectLst/>
                        </a:rPr>
                        <a:t>Move in</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Move out</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b="0" i="0" u="none" strike="noStrike" dirty="0">
                          <a:solidFill>
                            <a:srgbClr val="000000"/>
                          </a:solidFill>
                          <a:effectLst/>
                          <a:latin typeface="Calibri" panose="020F0502020204030204" pitchFamily="34" charset="0"/>
                        </a:rPr>
                        <a:t>-</a:t>
                      </a:r>
                    </a:p>
                  </a:txBody>
                  <a:tcPr marR="9525" marT="9525" marB="0" anchor="b"/>
                </a:tc>
                <a:extLst>
                  <a:ext uri="{0D108BD9-81ED-4DB2-BD59-A6C34878D82A}">
                    <a16:rowId xmlns:a16="http://schemas.microsoft.com/office/drawing/2014/main" val="3004023408"/>
                  </a:ext>
                </a:extLst>
              </a:tr>
              <a:tr h="355296">
                <a:tc>
                  <a:txBody>
                    <a:bodyPr/>
                    <a:lstStyle/>
                    <a:p>
                      <a:pPr algn="l" fontAlgn="b"/>
                      <a:r>
                        <a:rPr lang="en-US" sz="1800" u="none" strike="noStrike">
                          <a:effectLst/>
                        </a:rPr>
                        <a:t>Move in</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Standard Switch</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NFI</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3222325931"/>
                  </a:ext>
                </a:extLst>
              </a:tr>
              <a:tr h="355296">
                <a:tc>
                  <a:txBody>
                    <a:bodyPr/>
                    <a:lstStyle/>
                    <a:p>
                      <a:pPr algn="l" fontAlgn="b"/>
                      <a:r>
                        <a:rPr lang="en-US" sz="1800" u="none" strike="noStrike">
                          <a:effectLst/>
                        </a:rPr>
                        <a:t>Move out</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Move in</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b="0" i="0" u="none" strike="noStrike" dirty="0">
                          <a:solidFill>
                            <a:srgbClr val="000000"/>
                          </a:solidFill>
                          <a:effectLst/>
                          <a:latin typeface="Calibri" panose="020F0502020204030204" pitchFamily="34" charset="0"/>
                        </a:rPr>
                        <a:t>-</a:t>
                      </a:r>
                    </a:p>
                  </a:txBody>
                  <a:tcPr marR="9525" marT="9525" marB="0" anchor="b"/>
                </a:tc>
                <a:extLst>
                  <a:ext uri="{0D108BD9-81ED-4DB2-BD59-A6C34878D82A}">
                    <a16:rowId xmlns:a16="http://schemas.microsoft.com/office/drawing/2014/main" val="2303006202"/>
                  </a:ext>
                </a:extLst>
              </a:tr>
              <a:tr h="355296">
                <a:tc>
                  <a:txBody>
                    <a:bodyPr/>
                    <a:lstStyle/>
                    <a:p>
                      <a:pPr algn="l" fontAlgn="b"/>
                      <a:r>
                        <a:rPr lang="en-US" sz="1800" u="none" strike="noStrike" dirty="0">
                          <a:effectLst/>
                        </a:rPr>
                        <a:t>Move out</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Self-selected Switch</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SBD</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3885833953"/>
                  </a:ext>
                </a:extLst>
              </a:tr>
              <a:tr h="355296">
                <a:tc>
                  <a:txBody>
                    <a:bodyPr/>
                    <a:lstStyle/>
                    <a:p>
                      <a:pPr algn="l" fontAlgn="b"/>
                      <a:r>
                        <a:rPr lang="en-US" sz="1800" u="none" strike="noStrike">
                          <a:effectLst/>
                        </a:rPr>
                        <a:t>Move out</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Move out</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b="0" i="0" u="none" strike="noStrike" dirty="0">
                          <a:solidFill>
                            <a:schemeClr val="tx1"/>
                          </a:solidFill>
                          <a:effectLst/>
                          <a:latin typeface="+mn-lt"/>
                        </a:rPr>
                        <a:t>DUP</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1654407928"/>
                  </a:ext>
                </a:extLst>
              </a:tr>
              <a:tr h="355296">
                <a:tc>
                  <a:txBody>
                    <a:bodyPr/>
                    <a:lstStyle/>
                    <a:p>
                      <a:pPr algn="l" fontAlgn="b"/>
                      <a:r>
                        <a:rPr lang="en-US" sz="1800" u="none" strike="noStrike">
                          <a:effectLst/>
                        </a:rPr>
                        <a:t>Move out</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Standard Switch</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SBD</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3281168971"/>
                  </a:ext>
                </a:extLst>
              </a:tr>
              <a:tr h="355296">
                <a:tc>
                  <a:txBody>
                    <a:bodyPr/>
                    <a:lstStyle/>
                    <a:p>
                      <a:pPr algn="l" fontAlgn="b"/>
                      <a:r>
                        <a:rPr lang="en-US" sz="1800" u="none" strike="noStrike">
                          <a:effectLst/>
                        </a:rPr>
                        <a:t>Switch</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Move in</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b="0" i="0" u="none" strike="noStrike" dirty="0">
                          <a:solidFill>
                            <a:srgbClr val="000000"/>
                          </a:solidFill>
                          <a:effectLst/>
                          <a:latin typeface="Calibri" panose="020F0502020204030204" pitchFamily="34" charset="0"/>
                        </a:rPr>
                        <a:t>-</a:t>
                      </a:r>
                    </a:p>
                  </a:txBody>
                  <a:tcPr marR="9525" marT="9525" marB="0" anchor="b"/>
                </a:tc>
                <a:extLst>
                  <a:ext uri="{0D108BD9-81ED-4DB2-BD59-A6C34878D82A}">
                    <a16:rowId xmlns:a16="http://schemas.microsoft.com/office/drawing/2014/main" val="3038813745"/>
                  </a:ext>
                </a:extLst>
              </a:tr>
              <a:tr h="355296">
                <a:tc>
                  <a:txBody>
                    <a:bodyPr/>
                    <a:lstStyle/>
                    <a:p>
                      <a:pPr algn="l" fontAlgn="b"/>
                      <a:r>
                        <a:rPr lang="en-US" sz="1800" u="none" strike="noStrike">
                          <a:effectLst/>
                        </a:rPr>
                        <a:t>Switch</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Self-selected Switch</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NFI</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1484181900"/>
                  </a:ext>
                </a:extLst>
              </a:tr>
              <a:tr h="355296">
                <a:tc>
                  <a:txBody>
                    <a:bodyPr/>
                    <a:lstStyle/>
                    <a:p>
                      <a:pPr algn="l" fontAlgn="b"/>
                      <a:r>
                        <a:rPr lang="en-US" sz="1800" u="none" strike="noStrike">
                          <a:effectLst/>
                        </a:rPr>
                        <a:t>Switch</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Move out</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R="9525" marT="9525" marB="0" anchor="b"/>
                </a:tc>
                <a:tc>
                  <a:txBody>
                    <a:bodyPr/>
                    <a:lstStyle/>
                    <a:p>
                      <a:pPr algn="l" fontAlgn="b"/>
                      <a:r>
                        <a:rPr lang="en-US" sz="1800" b="0" i="0" u="none" strike="noStrike" dirty="0">
                          <a:solidFill>
                            <a:srgbClr val="000000"/>
                          </a:solidFill>
                          <a:effectLst/>
                          <a:latin typeface="Calibri" panose="020F0502020204030204" pitchFamily="34" charset="0"/>
                        </a:rPr>
                        <a:t>-</a:t>
                      </a:r>
                    </a:p>
                  </a:txBody>
                  <a:tcPr marR="9525" marT="9525" marB="0" anchor="b"/>
                </a:tc>
                <a:extLst>
                  <a:ext uri="{0D108BD9-81ED-4DB2-BD59-A6C34878D82A}">
                    <a16:rowId xmlns:a16="http://schemas.microsoft.com/office/drawing/2014/main" val="4144100088"/>
                  </a:ext>
                </a:extLst>
              </a:tr>
              <a:tr h="355296">
                <a:tc>
                  <a:txBody>
                    <a:bodyPr/>
                    <a:lstStyle/>
                    <a:p>
                      <a:pPr algn="l" fontAlgn="b"/>
                      <a:r>
                        <a:rPr lang="en-US" sz="1800" u="none" strike="noStrike">
                          <a:effectLst/>
                        </a:rPr>
                        <a:t>Switch</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Standard Switch</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R="9525" marT="9525" marB="0" anchor="b"/>
                </a:tc>
                <a:tc>
                  <a:txBody>
                    <a:bodyPr/>
                    <a:lstStyle/>
                    <a:p>
                      <a:pPr algn="l" fontAlgn="b"/>
                      <a:r>
                        <a:rPr lang="en-US" sz="1800" u="none" strike="noStrike" dirty="0">
                          <a:effectLst/>
                        </a:rPr>
                        <a:t>NFI</a:t>
                      </a:r>
                      <a:endParaRPr lang="en-US" sz="1800" b="0" i="0" u="none" strike="noStrike" dirty="0">
                        <a:solidFill>
                          <a:srgbClr val="000000"/>
                        </a:solidFill>
                        <a:effectLst/>
                        <a:latin typeface="Calibri" panose="020F0502020204030204" pitchFamily="34" charset="0"/>
                      </a:endParaRPr>
                    </a:p>
                  </a:txBody>
                  <a:tcPr marR="9525" marT="9525" marB="0" anchor="b"/>
                </a:tc>
                <a:extLst>
                  <a:ext uri="{0D108BD9-81ED-4DB2-BD59-A6C34878D82A}">
                    <a16:rowId xmlns:a16="http://schemas.microsoft.com/office/drawing/2014/main" val="1776423081"/>
                  </a:ext>
                </a:extLst>
              </a:tr>
            </a:tbl>
          </a:graphicData>
        </a:graphic>
      </p:graphicFrame>
    </p:spTree>
    <p:custDataLst>
      <p:tags r:id="rId1"/>
    </p:custDataLst>
    <p:extLst>
      <p:ext uri="{BB962C8B-B14F-4D97-AF65-F5344CB8AC3E}">
        <p14:creationId xmlns:p14="http://schemas.microsoft.com/office/powerpoint/2010/main" val="42317926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p:cNvSpPr>
            <a:spLocks noGrp="1"/>
          </p:cNvSpPr>
          <p:nvPr>
            <p:ph type="title"/>
          </p:nvPr>
        </p:nvSpPr>
        <p:spPr/>
        <p:txBody>
          <a:bodyPr>
            <a:normAutofit/>
          </a:bodyPr>
          <a:lstStyle/>
          <a:p>
            <a:r>
              <a:rPr lang="en-US" dirty="0"/>
              <a:t>ERCOT Operating Rule 4</a:t>
            </a:r>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trumps SWI</a:t>
            </a:r>
          </a:p>
        </p:txBody>
      </p:sp>
      <p:sp>
        <p:nvSpPr>
          <p:cNvPr id="4" name="Multiplication Sign 3">
            <a:extLst>
              <a:ext uri="{FF2B5EF4-FFF2-40B4-BE49-F238E27FC236}">
                <a16:creationId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a:t>COWBOYS ENERGY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81</a:t>
            </a:fld>
            <a:endParaRPr lang="en-US" dirty="0"/>
          </a:p>
        </p:txBody>
      </p:sp>
      <p:sp>
        <p:nvSpPr>
          <p:cNvPr id="11" name="TextBox 10">
            <a:extLst>
              <a:ext uri="{FF2B5EF4-FFF2-40B4-BE49-F238E27FC236}">
                <a16:creationId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82</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a:t>ERCOT Rejection Operating Rules</a:t>
            </a:r>
          </a:p>
        </p:txBody>
      </p:sp>
      <p:graphicFrame>
        <p:nvGraphicFramePr>
          <p:cNvPr id="6" name="Table 5"/>
          <p:cNvGraphicFramePr>
            <a:graphicFrameLocks noGrp="1"/>
          </p:cNvGraphicFramePr>
          <p:nvPr>
            <p:extLst>
              <p:ext uri="{D42A27DB-BD31-4B8C-83A1-F6EECF244321}">
                <p14:modId xmlns:p14="http://schemas.microsoft.com/office/powerpoint/2010/main" val="3961221498"/>
              </p:ext>
            </p:extLst>
          </p:nvPr>
        </p:nvGraphicFramePr>
        <p:xfrm>
          <a:off x="698536" y="1600777"/>
          <a:ext cx="7749308" cy="2828925"/>
        </p:xfrm>
        <a:graphic>
          <a:graphicData uri="http://schemas.openxmlformats.org/drawingml/2006/table">
            <a:tbl>
              <a:tblPr>
                <a:tableStyleId>{5C22544A-7EE6-4342-B048-85BDC9FD1C3A}</a:tableStyleId>
              </a:tblPr>
              <a:tblGrid>
                <a:gridCol w="3246429">
                  <a:extLst>
                    <a:ext uri="{9D8B030D-6E8A-4147-A177-3AD203B41FA5}">
                      <a16:colId xmlns:a16="http://schemas.microsoft.com/office/drawing/2014/main" val="486126719"/>
                    </a:ext>
                  </a:extLst>
                </a:gridCol>
                <a:gridCol w="2661459">
                  <a:extLst>
                    <a:ext uri="{9D8B030D-6E8A-4147-A177-3AD203B41FA5}">
                      <a16:colId xmlns:a16="http://schemas.microsoft.com/office/drawing/2014/main" val="3002031674"/>
                    </a:ext>
                  </a:extLst>
                </a:gridCol>
                <a:gridCol w="1841420">
                  <a:extLst>
                    <a:ext uri="{9D8B030D-6E8A-4147-A177-3AD203B41FA5}">
                      <a16:colId xmlns:a16="http://schemas.microsoft.com/office/drawing/2014/main" val="2342134905"/>
                    </a:ext>
                  </a:extLst>
                </a:gridCol>
              </a:tblGrid>
              <a:tr h="190500">
                <a:tc>
                  <a:txBody>
                    <a:bodyPr/>
                    <a:lstStyle/>
                    <a:p>
                      <a:pPr marL="0" algn="l" defTabSz="914400" rtl="0" eaLnBrk="1" fontAlgn="b" latinLnBrk="0" hangingPunct="1"/>
                      <a:r>
                        <a:rPr lang="en-US" sz="2000" b="1" u="none" strike="noStrike" kern="1200" dirty="0">
                          <a:solidFill>
                            <a:schemeClr val="tx1"/>
                          </a:solidFill>
                          <a:effectLst/>
                          <a:latin typeface="+mn-lt"/>
                          <a:ea typeface="+mn-ea"/>
                          <a:cs typeface="+mn-cs"/>
                        </a:rPr>
                        <a:t>Scheduled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n-US" sz="2000" b="1" u="none" strike="noStrike" kern="1200" dirty="0">
                          <a:solidFill>
                            <a:schemeClr val="tx1"/>
                          </a:solidFill>
                          <a:effectLst/>
                          <a:latin typeface="+mn-lt"/>
                          <a:ea typeface="+mn-ea"/>
                          <a:cs typeface="+mn-cs"/>
                        </a:rPr>
                        <a:t>New Transaction</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n-US" sz="2000" b="1" u="none" strike="noStrike" kern="1200" dirty="0">
                          <a:solidFill>
                            <a:schemeClr val="tx1"/>
                          </a:solidFill>
                          <a:effectLst/>
                          <a:latin typeface="+mn-lt"/>
                          <a:ea typeface="+mn-ea"/>
                          <a:cs typeface="+mn-cs"/>
                        </a:rPr>
                        <a:t>Rejected?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6164569"/>
                  </a:ext>
                </a:extLst>
              </a:tr>
              <a:tr h="190500">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Mass Transition Drop</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Move in</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554070"/>
                  </a:ext>
                </a:extLst>
              </a:tr>
              <a:tr h="190500">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Mass Transition Drop</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Self-selected Switch</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154176"/>
                  </a:ext>
                </a:extLst>
              </a:tr>
              <a:tr h="190500">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Mass Transition Drop</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Move out</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7918205"/>
                  </a:ext>
                </a:extLst>
              </a:tr>
              <a:tr h="190500">
                <a:tc>
                  <a:txBody>
                    <a:bodyPr/>
                    <a:lstStyle/>
                    <a:p>
                      <a:pPr marL="0" algn="l" defTabSz="914400" rtl="0" eaLnBrk="1" fontAlgn="b" latinLnBrk="0" hangingPunct="1"/>
                      <a:r>
                        <a:rPr lang="en-US" sz="2000" u="none" strike="noStrike" kern="1200">
                          <a:solidFill>
                            <a:schemeClr val="tx1"/>
                          </a:solidFill>
                          <a:effectLst/>
                          <a:latin typeface="+mn-lt"/>
                          <a:ea typeface="+mn-ea"/>
                          <a:cs typeface="+mn-cs"/>
                        </a:rPr>
                        <a:t>Mass Transition Drop</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Standard Switch</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383931"/>
                  </a:ext>
                </a:extLst>
              </a:tr>
              <a:tr h="190500">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Acquisition Transfer</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Move in</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156930"/>
                  </a:ext>
                </a:extLst>
              </a:tr>
              <a:tr h="190500">
                <a:tc>
                  <a:txBody>
                    <a:bodyPr/>
                    <a:lstStyle/>
                    <a:p>
                      <a:pPr marL="0" algn="l" defTabSz="914400" rtl="0" eaLnBrk="1" fontAlgn="b" latinLnBrk="0" hangingPunct="1"/>
                      <a:r>
                        <a:rPr lang="en-US" sz="2000" u="none" strike="noStrike" kern="1200">
                          <a:solidFill>
                            <a:schemeClr val="tx1"/>
                          </a:solidFill>
                          <a:effectLst/>
                          <a:latin typeface="+mn-lt"/>
                          <a:ea typeface="+mn-ea"/>
                          <a:cs typeface="+mn-cs"/>
                        </a:rPr>
                        <a:t>Acquisition Transfer</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Self-selected Switch</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9991464"/>
                  </a:ext>
                </a:extLst>
              </a:tr>
              <a:tr h="190500">
                <a:tc>
                  <a:txBody>
                    <a:bodyPr/>
                    <a:lstStyle/>
                    <a:p>
                      <a:pPr marL="0" algn="l" defTabSz="914400" rtl="0" eaLnBrk="1" fontAlgn="b" latinLnBrk="0" hangingPunct="1"/>
                      <a:r>
                        <a:rPr lang="en-US" sz="2000" u="none" strike="noStrike" kern="1200">
                          <a:solidFill>
                            <a:schemeClr val="tx1"/>
                          </a:solidFill>
                          <a:effectLst/>
                          <a:latin typeface="+mn-lt"/>
                          <a:ea typeface="+mn-ea"/>
                          <a:cs typeface="+mn-cs"/>
                        </a:rPr>
                        <a:t>Acquisition Transfer</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Move out</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2758202"/>
                  </a:ext>
                </a:extLst>
              </a:tr>
              <a:tr h="190500">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Acquisition Transfer</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a:solidFill>
                            <a:schemeClr val="tx1"/>
                          </a:solidFill>
                          <a:effectLst/>
                          <a:latin typeface="+mn-lt"/>
                          <a:ea typeface="+mn-ea"/>
                          <a:cs typeface="+mn-cs"/>
                        </a:rPr>
                        <a:t>Standard Switch</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US" sz="2000" u="none" strike="noStrike" kern="1200" dirty="0">
                          <a:solidFill>
                            <a:schemeClr val="tx1"/>
                          </a:solidFill>
                          <a:effectLst/>
                          <a:latin typeface="+mn-lt"/>
                          <a:ea typeface="+mn-ea"/>
                          <a:cs typeface="+mn-cs"/>
                        </a:rPr>
                        <a:t>No </a:t>
                      </a:r>
                    </a:p>
                  </a:txBody>
                  <a:tcPr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960488"/>
                  </a:ext>
                </a:extLst>
              </a:tr>
            </a:tbl>
          </a:graphicData>
        </a:graphic>
      </p:graphicFrame>
      <p:sp>
        <p:nvSpPr>
          <p:cNvPr id="8" name="TextBox 7">
            <a:extLst>
              <a:ext uri="{FF2B5EF4-FFF2-40B4-BE49-F238E27FC236}">
                <a16:creationId xmlns:a16="http://schemas.microsoft.com/office/drawing/2014/main" id="{C0808176-D9A9-405E-9D6F-DF6386B998FD}"/>
              </a:ext>
            </a:extLst>
          </p:cNvPr>
          <p:cNvSpPr txBox="1"/>
          <p:nvPr/>
        </p:nvSpPr>
        <p:spPr>
          <a:xfrm>
            <a:off x="504697" y="4820140"/>
            <a:ext cx="8054109" cy="1015663"/>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In the event of a Mass Transition or Acquisition Transfer, ERCOT will not reject transactions that are a result of customer choice based on timeline.  </a:t>
            </a:r>
          </a:p>
        </p:txBody>
      </p:sp>
    </p:spTree>
    <p:custDataLst>
      <p:tags r:id="rId1"/>
    </p:custDataLst>
    <p:extLst>
      <p:ext uri="{BB962C8B-B14F-4D97-AF65-F5344CB8AC3E}">
        <p14:creationId xmlns:p14="http://schemas.microsoft.com/office/powerpoint/2010/main" val="260014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83</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a:t>ERCOT Operating Rules Scenarios</a:t>
            </a:r>
          </a:p>
        </p:txBody>
      </p:sp>
      <p:sp>
        <p:nvSpPr>
          <p:cNvPr id="8" name="TextBox 7"/>
          <p:cNvSpPr txBox="1"/>
          <p:nvPr/>
        </p:nvSpPr>
        <p:spPr>
          <a:xfrm>
            <a:off x="683491" y="1237673"/>
            <a:ext cx="7795491" cy="1477328"/>
          </a:xfrm>
          <a:prstGeom prst="rect">
            <a:avLst/>
          </a:prstGeom>
          <a:noFill/>
        </p:spPr>
        <p:txBody>
          <a:bodyPr wrap="square" rtlCol="0">
            <a:spAutoFit/>
          </a:bodyPr>
          <a:lstStyle/>
          <a:p>
            <a:r>
              <a:rPr lang="en-US" b="1" dirty="0"/>
              <a:t>Scenario 1: </a:t>
            </a:r>
            <a:r>
              <a:rPr lang="en-US" dirty="0"/>
              <a:t>Customer is shopping. They sign up with multiple retailers. Which transaction will prevail? </a:t>
            </a:r>
          </a:p>
          <a:p>
            <a:endParaRPr lang="en-US" dirty="0"/>
          </a:p>
          <a:p>
            <a:r>
              <a:rPr lang="en-US" dirty="0"/>
              <a:t>First in is determined by the time-stamp applied when the transaction is received by ERCOT. </a:t>
            </a:r>
          </a:p>
        </p:txBody>
      </p:sp>
      <p:sp>
        <p:nvSpPr>
          <p:cNvPr id="9" name="TextBox 8"/>
          <p:cNvSpPr txBox="1"/>
          <p:nvPr/>
        </p:nvSpPr>
        <p:spPr>
          <a:xfrm>
            <a:off x="683491" y="2933499"/>
            <a:ext cx="7795491" cy="923330"/>
          </a:xfrm>
          <a:prstGeom prst="rect">
            <a:avLst/>
          </a:prstGeom>
          <a:noFill/>
        </p:spPr>
        <p:txBody>
          <a:bodyPr wrap="square" rtlCol="0">
            <a:spAutoFit/>
          </a:bodyPr>
          <a:lstStyle/>
          <a:p>
            <a:r>
              <a:rPr lang="en-US" b="1" dirty="0"/>
              <a:t>Scenario 2: </a:t>
            </a:r>
            <a:r>
              <a:rPr lang="en-US" dirty="0"/>
              <a:t>Tenant has scheduled a Move out with their retailer for next week. The LL has called to schedule a Move in for make ready the same day. Which transaction will prevail? </a:t>
            </a:r>
          </a:p>
        </p:txBody>
      </p:sp>
      <p:sp>
        <p:nvSpPr>
          <p:cNvPr id="11" name="TextBox 10"/>
          <p:cNvSpPr txBox="1"/>
          <p:nvPr/>
        </p:nvSpPr>
        <p:spPr>
          <a:xfrm>
            <a:off x="683491" y="4075327"/>
            <a:ext cx="7795491" cy="1200329"/>
          </a:xfrm>
          <a:prstGeom prst="rect">
            <a:avLst/>
          </a:prstGeom>
          <a:noFill/>
        </p:spPr>
        <p:txBody>
          <a:bodyPr wrap="square" rtlCol="0">
            <a:spAutoFit/>
          </a:bodyPr>
          <a:lstStyle/>
          <a:p>
            <a:r>
              <a:rPr lang="en-US" b="1" dirty="0"/>
              <a:t>Scenario 3: </a:t>
            </a:r>
            <a:r>
              <a:rPr lang="en-US" dirty="0"/>
              <a:t>Customer with a critical designation has been shopping and has scheduled a switch from retailer A to retailer B. Retailer C sends a Move in, instead of a switch. What will happen and what are the possible consequences?</a:t>
            </a:r>
          </a:p>
        </p:txBody>
      </p:sp>
    </p:spTree>
    <p:custDataLst>
      <p:tags r:id="rId1"/>
    </p:custDataLst>
    <p:extLst>
      <p:ext uri="{BB962C8B-B14F-4D97-AF65-F5344CB8AC3E}">
        <p14:creationId xmlns:p14="http://schemas.microsoft.com/office/powerpoint/2010/main" val="30605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9">
            <a:extLst>
              <a:ext uri="{FF2B5EF4-FFF2-40B4-BE49-F238E27FC236}">
                <a16:creationId xmlns:a16="http://schemas.microsoft.com/office/drawing/2014/main" id="{493D3287-B9CF-4FD5-8DD0-C35CF51B6789}"/>
              </a:ext>
            </a:extLst>
          </p:cNvPr>
          <p:cNvSpPr txBox="1"/>
          <p:nvPr/>
        </p:nvSpPr>
        <p:spPr>
          <a:xfrm>
            <a:off x="594461" y="4737673"/>
            <a:ext cx="7957457" cy="1287532"/>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
        <p:nvSpPr>
          <p:cNvPr id="4" name="Title 3"/>
          <p:cNvSpPr>
            <a:spLocks noGrp="1"/>
          </p:cNvSpPr>
          <p:nvPr>
            <p:ph type="title"/>
          </p:nvPr>
        </p:nvSpPr>
        <p:spPr/>
        <p:txBody>
          <a:bodyPr/>
          <a:lstStyle/>
          <a:p>
            <a:r>
              <a:rPr lang="en-US" dirty="0"/>
              <a:t>REP Operating Rules</a:t>
            </a:r>
          </a:p>
        </p:txBody>
      </p:sp>
      <p:sp>
        <p:nvSpPr>
          <p:cNvPr id="9" name="Text Placeholder 8"/>
          <p:cNvSpPr>
            <a:spLocks noGrp="1"/>
          </p:cNvSpPr>
          <p:nvPr>
            <p:ph type="body" sz="quarter" idx="4294967295"/>
          </p:nvPr>
        </p:nvSpPr>
        <p:spPr>
          <a:xfrm>
            <a:off x="407324" y="1059458"/>
            <a:ext cx="8540750" cy="862012"/>
          </a:xfrm>
        </p:spPr>
        <p:txBody>
          <a:bodyPr/>
          <a:lstStyle/>
          <a:p>
            <a:r>
              <a:rPr lang="en-US" b="1" dirty="0"/>
              <a:t>RMG 11.4.1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id="{E1730D03-692E-4FE8-924E-598C2FB437C8}"/>
              </a:ext>
            </a:extLst>
          </p:cNvPr>
          <p:cNvSpPr txBox="1"/>
          <p:nvPr/>
        </p:nvSpPr>
        <p:spPr>
          <a:xfrm>
            <a:off x="407324" y="1428317"/>
            <a:ext cx="8464296" cy="1477328"/>
          </a:xfrm>
          <a:prstGeom prst="rect">
            <a:avLst/>
          </a:prstGeom>
          <a:noFill/>
        </p:spPr>
        <p:txBody>
          <a:bodyPr wrap="square" rtlCol="0">
            <a:spAutoFit/>
          </a:bodyPr>
          <a:lstStyle/>
          <a:p>
            <a:r>
              <a:rPr lang="en-US" i="1" dirty="0">
                <a:solidFill>
                  <a:schemeClr val="tx1">
                    <a:lumMod val="75000"/>
                    <a:lumOff val="25000"/>
                  </a:schemeClr>
                </a:solidFill>
              </a:rPr>
              <a:t>Transactions are validated for ROR not customer. Therefore, REPs who have a pending move out and that REP submits a move in with an earlier Requested Date are responsible for canceling the Pending move out if that is what the Customer requires (REP manages Customer expectations). If the REP does not cancel the move out, the move out will be allowed to effectuate.</a:t>
            </a:r>
          </a:p>
        </p:txBody>
      </p:sp>
      <p:graphicFrame>
        <p:nvGraphicFramePr>
          <p:cNvPr id="2" name="Diagram 1">
            <a:extLst>
              <a:ext uri="{FF2B5EF4-FFF2-40B4-BE49-F238E27FC236}">
                <a16:creationId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84</a:t>
            </a:fld>
            <a:endParaRPr lang="en-US" dirty="0"/>
          </a:p>
        </p:txBody>
      </p:sp>
      <p:sp>
        <p:nvSpPr>
          <p:cNvPr id="5" name="Rounded Rectangular Callout 4"/>
          <p:cNvSpPr/>
          <p:nvPr/>
        </p:nvSpPr>
        <p:spPr>
          <a:xfrm>
            <a:off x="7187877" y="2905645"/>
            <a:ext cx="1810512" cy="1396127"/>
          </a:xfrm>
          <a:prstGeom prst="wedgeRoundRectCallout">
            <a:avLst>
              <a:gd name="adj1" fmla="val -74920"/>
              <a:gd name="adj2" fmla="val 25075"/>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a:solidFill>
                  <a:schemeClr val="accent1">
                    <a:lumMod val="50000"/>
                  </a:schemeClr>
                </a:solidFill>
              </a:rPr>
              <a:t>MVO transaction from existing customer has left new customer in the dark.</a:t>
            </a:r>
          </a:p>
        </p:txBody>
      </p:sp>
    </p:spTree>
    <p:custDataLst>
      <p:tags r:id="rId1"/>
    </p:custDataLst>
    <p:extLst>
      <p:ext uri="{BB962C8B-B14F-4D97-AF65-F5344CB8AC3E}">
        <p14:creationId xmlns:p14="http://schemas.microsoft.com/office/powerpoint/2010/main" val="29894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 Operating Rule 1: Scenarios</a:t>
            </a:r>
          </a:p>
        </p:txBody>
      </p:sp>
      <p:graphicFrame>
        <p:nvGraphicFramePr>
          <p:cNvPr id="2" name="Diagram 1">
            <a:extLst>
              <a:ext uri="{FF2B5EF4-FFF2-40B4-BE49-F238E27FC236}">
                <a16:creationId xmlns:a16="http://schemas.microsoft.com/office/drawing/2014/main" id="{8001406A-43F8-402C-A2A0-5E12BD5AADF8}"/>
              </a:ext>
            </a:extLst>
          </p:cNvPr>
          <p:cNvGraphicFramePr/>
          <p:nvPr>
            <p:extLst>
              <p:ext uri="{D42A27DB-BD31-4B8C-83A1-F6EECF244321}">
                <p14:modId xmlns:p14="http://schemas.microsoft.com/office/powerpoint/2010/main" val="1702531333"/>
              </p:ext>
            </p:extLst>
          </p:nvPr>
        </p:nvGraphicFramePr>
        <p:xfrm>
          <a:off x="1132024" y="-95385"/>
          <a:ext cx="5249718" cy="3666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85</a:t>
            </a:fld>
            <a:endParaRPr lang="en-US" dirty="0"/>
          </a:p>
        </p:txBody>
      </p:sp>
      <p:sp>
        <p:nvSpPr>
          <p:cNvPr id="5" name="Rounded Rectangular Callout 4"/>
          <p:cNvSpPr/>
          <p:nvPr/>
        </p:nvSpPr>
        <p:spPr>
          <a:xfrm>
            <a:off x="6381742" y="1169593"/>
            <a:ext cx="1559166" cy="1219057"/>
          </a:xfrm>
          <a:prstGeom prst="wedgeRoundRectCallout">
            <a:avLst>
              <a:gd name="adj1" fmla="val -74920"/>
              <a:gd name="adj2" fmla="val 25075"/>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200" b="1" dirty="0">
                <a:solidFill>
                  <a:schemeClr val="accent1">
                    <a:lumMod val="50000"/>
                  </a:schemeClr>
                </a:solidFill>
              </a:rPr>
              <a:t>MVO transaction from existing customer has left new customer in the dark</a:t>
            </a:r>
            <a:r>
              <a:rPr lang="en-US" sz="1400" b="1" dirty="0">
                <a:solidFill>
                  <a:schemeClr val="accent1">
                    <a:lumMod val="50000"/>
                  </a:schemeClr>
                </a:solidFill>
              </a:rPr>
              <a:t>.</a:t>
            </a:r>
          </a:p>
        </p:txBody>
      </p:sp>
      <p:sp>
        <p:nvSpPr>
          <p:cNvPr id="13" name="TextBox 12"/>
          <p:cNvSpPr txBox="1"/>
          <p:nvPr/>
        </p:nvSpPr>
        <p:spPr>
          <a:xfrm>
            <a:off x="613871" y="4474529"/>
            <a:ext cx="7795491" cy="1200329"/>
          </a:xfrm>
          <a:prstGeom prst="rect">
            <a:avLst/>
          </a:prstGeom>
          <a:solidFill>
            <a:schemeClr val="tx2">
              <a:lumMod val="10000"/>
              <a:lumOff val="90000"/>
            </a:schemeClr>
          </a:solidFill>
        </p:spPr>
        <p:txBody>
          <a:bodyPr wrap="square" rtlCol="0">
            <a:spAutoFit/>
          </a:bodyPr>
          <a:lstStyle/>
          <a:p>
            <a:r>
              <a:rPr lang="en-US" b="1" dirty="0"/>
              <a:t>Scenario 5</a:t>
            </a:r>
            <a:r>
              <a:rPr lang="en-US" dirty="0"/>
              <a:t>: The tenant is with Oilers and scheduled their move out for 10/9. The Landlord calls Oilers to start services and schedules a move in for 10/5 is completing a make ready. If Oilers does not cancel the tenant MVOT out 10/9, what happens? </a:t>
            </a:r>
          </a:p>
        </p:txBody>
      </p:sp>
      <p:sp>
        <p:nvSpPr>
          <p:cNvPr id="11" name="TextBox 10"/>
          <p:cNvSpPr txBox="1"/>
          <p:nvPr/>
        </p:nvSpPr>
        <p:spPr>
          <a:xfrm>
            <a:off x="613872" y="2942275"/>
            <a:ext cx="7795491" cy="923330"/>
          </a:xfrm>
          <a:prstGeom prst="rect">
            <a:avLst/>
          </a:prstGeom>
          <a:solidFill>
            <a:schemeClr val="tx2">
              <a:lumMod val="10000"/>
              <a:lumOff val="90000"/>
            </a:schemeClr>
          </a:solidFill>
        </p:spPr>
        <p:txBody>
          <a:bodyPr wrap="square" rtlCol="0">
            <a:spAutoFit/>
          </a:bodyPr>
          <a:lstStyle/>
          <a:p>
            <a:r>
              <a:rPr lang="en-US" b="1" dirty="0"/>
              <a:t>Scenario 4</a:t>
            </a:r>
            <a:r>
              <a:rPr lang="en-US" dirty="0"/>
              <a:t>: A landlord is completing a make ready/clean &amp; show. They move-in on 10/5 and are moving out on 10/9. Their retailer has sent both a move-in and a move-out. </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86</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MVI is submitted and scheduled by OILERS ENERGY and then another MVI is submitted later by COWBOYS ENERGY requesting the same day. Which entity would receive an 814_17 Not First In (NFI) 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OILERS ENERGY</a:t>
            </a:r>
          </a:p>
          <a:p>
            <a:pPr marL="1097280" indent="-457200">
              <a:lnSpc>
                <a:spcPct val="100000"/>
              </a:lnSpc>
              <a:spcAft>
                <a:spcPts val="0"/>
              </a:spcAft>
              <a:buClr>
                <a:schemeClr val="accent1">
                  <a:lumMod val="75000"/>
                </a:schemeClr>
              </a:buClr>
              <a:buFont typeface="+mj-lt"/>
              <a:buAutoNum type="alphaLcParenR"/>
            </a:pPr>
            <a:r>
              <a:rPr lang="en-US" sz="2400" dirty="0"/>
              <a:t>COWBOYS ENERGY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87</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5/1, both with the current REP?</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Current REP</a:t>
            </a:r>
          </a:p>
          <a:p>
            <a:pPr marL="1097280" indent="-457200">
              <a:lnSpc>
                <a:spcPct val="100000"/>
              </a:lnSpc>
              <a:spcAft>
                <a:spcPts val="0"/>
              </a:spcAft>
              <a:buClr>
                <a:schemeClr val="accent1">
                  <a:lumMod val="75000"/>
                </a:schemeClr>
              </a:buClr>
              <a:buFont typeface="+mj-lt"/>
              <a:buAutoNum type="alphaLcParenR"/>
            </a:pPr>
            <a:r>
              <a:rPr lang="en-US" sz="2400" dirty="0"/>
              <a:t>Another REP</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88</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5/5 both with different REPs?</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Customer B</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89</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814_24</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TX SET</a:t>
            </a:r>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Allows reporting flexibility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Increased cost 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284471"/>
            <a:ext cx="1164437" cy="701397"/>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3997002" y="1284471"/>
            <a:ext cx="1164437" cy="736888"/>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fontScale="90000"/>
          </a:bodyPr>
          <a:lstStyle/>
          <a:p>
            <a:r>
              <a:rPr lang="en-US" dirty="0"/>
              <a:t>Move Out to Continuous Service Agreement (CSA)</a:t>
            </a:r>
          </a:p>
        </p:txBody>
      </p:sp>
      <p:sp>
        <p:nvSpPr>
          <p:cNvPr id="8" name="Bevel 3">
            <a:extLst>
              <a:ext uri="{FF2B5EF4-FFF2-40B4-BE49-F238E27FC236}">
                <a16:creationId xmlns:a16="http://schemas.microsoft.com/office/drawing/2014/main" id="{5325A852-1E75-49A5-B030-078135A47388}"/>
              </a:ext>
            </a:extLst>
          </p:cNvPr>
          <p:cNvSpPr>
            <a:spLocks noChangeArrowheads="1"/>
          </p:cNvSpPr>
          <p:nvPr/>
        </p:nvSpPr>
        <p:spPr bwMode="auto">
          <a:xfrm>
            <a:off x="504825" y="1310769"/>
            <a:ext cx="1301750" cy="713638"/>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id="{4ECF6E18-4729-4801-9237-874C2AD583C1}"/>
              </a:ext>
            </a:extLst>
          </p:cNvPr>
          <p:cNvSpPr>
            <a:spLocks noChangeArrowheads="1"/>
          </p:cNvSpPr>
          <p:nvPr/>
        </p:nvSpPr>
        <p:spPr bwMode="auto">
          <a:xfrm>
            <a:off x="409575" y="4004437"/>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90</a:t>
            </a:fld>
            <a:endParaRPr lang="en-US" dirty="0"/>
          </a:p>
        </p:txBody>
      </p:sp>
      <p:grpSp>
        <p:nvGrpSpPr>
          <p:cNvPr id="48" name="Group 47"/>
          <p:cNvGrpSpPr/>
          <p:nvPr/>
        </p:nvGrpSpPr>
        <p:grpSpPr>
          <a:xfrm>
            <a:off x="1990425" y="1960522"/>
            <a:ext cx="6123672" cy="3346858"/>
            <a:chOff x="1929508" y="2577096"/>
            <a:chExt cx="6356961" cy="3346858"/>
          </a:xfrm>
        </p:grpSpPr>
        <p:cxnSp>
          <p:nvCxnSpPr>
            <p:cNvPr id="53" name="Elbow Connector 52"/>
            <p:cNvCxnSpPr>
              <a:cxnSpLocks/>
              <a:stCxn id="63" idx="4"/>
            </p:cNvCxnSpPr>
            <p:nvPr/>
          </p:nvCxnSpPr>
          <p:spPr>
            <a:xfrm rot="5400000">
              <a:off x="3436048" y="1299287"/>
              <a:ext cx="3044406" cy="6057486"/>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a:t>810_02</a:t>
              </a:r>
            </a:p>
          </p:txBody>
        </p:sp>
        <p:sp>
          <p:nvSpPr>
            <p:cNvPr id="63" name="Oval 62"/>
            <p:cNvSpPr/>
            <p:nvPr/>
          </p:nvSpPr>
          <p:spPr>
            <a:xfrm>
              <a:off x="7687519" y="2577096"/>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5" name="Group 24"/>
          <p:cNvGrpSpPr/>
          <p:nvPr/>
        </p:nvGrpSpPr>
        <p:grpSpPr>
          <a:xfrm>
            <a:off x="1939192" y="2102372"/>
            <a:ext cx="2074739" cy="2089997"/>
            <a:chOff x="1955284" y="2639785"/>
            <a:chExt cx="2771152" cy="2498416"/>
          </a:xfrm>
        </p:grpSpPr>
        <p:cxnSp>
          <p:nvCxnSpPr>
            <p:cNvPr id="41" name="Elbow Connector 40"/>
            <p:cNvCxnSpPr>
              <a:cxnSpLocks/>
            </p:cNvCxnSpPr>
            <p:nvPr/>
          </p:nvCxnSpPr>
          <p:spPr>
            <a:xfrm flipV="1">
              <a:off x="2494780" y="2639785"/>
              <a:ext cx="2231656" cy="2395623"/>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482363"/>
              <a:ext cx="954107" cy="369332"/>
            </a:xfrm>
            <a:prstGeom prst="rect">
              <a:avLst/>
            </a:prstGeom>
            <a:noFill/>
          </p:spPr>
          <p:txBody>
            <a:bodyPr wrap="none" rtlCol="0">
              <a:spAutoFit/>
            </a:bodyPr>
            <a:lstStyle/>
            <a:p>
              <a:r>
                <a:rPr lang="en-US" dirty="0"/>
                <a:t>814_24</a:t>
              </a:r>
            </a:p>
          </p:txBody>
        </p:sp>
        <p:sp>
          <p:nvSpPr>
            <p:cNvPr id="64" name="Oval 63"/>
            <p:cNvSpPr/>
            <p:nvPr/>
          </p:nvSpPr>
          <p:spPr>
            <a:xfrm>
              <a:off x="1955284" y="4909602"/>
              <a:ext cx="539496" cy="228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074025"/>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a:t>814_03</a:t>
              </a:r>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1520235"/>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a:t>814_04</a:t>
              </a:r>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34" name="Group 33"/>
          <p:cNvGrpSpPr/>
          <p:nvPr/>
        </p:nvGrpSpPr>
        <p:grpSpPr>
          <a:xfrm>
            <a:off x="1945891" y="2105425"/>
            <a:ext cx="2834653" cy="2506218"/>
            <a:chOff x="1910430" y="2667010"/>
            <a:chExt cx="2557963" cy="2035180"/>
          </a:xfrm>
        </p:grpSpPr>
        <p:cxnSp>
          <p:nvCxnSpPr>
            <p:cNvPr id="32" name="Elbow Connector 31"/>
            <p:cNvCxnSpPr>
              <a:cxnSpLocks/>
            </p:cNvCxnSpPr>
            <p:nvPr/>
          </p:nvCxnSpPr>
          <p:spPr>
            <a:xfrm rot="5400000">
              <a:off x="2164112" y="260284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32858"/>
              <a:ext cx="954107" cy="369332"/>
            </a:xfrm>
            <a:prstGeom prst="rect">
              <a:avLst/>
            </a:prstGeom>
            <a:noFill/>
          </p:spPr>
          <p:txBody>
            <a:bodyPr wrap="none" rtlCol="0">
              <a:spAutoFit/>
            </a:bodyPr>
            <a:lstStyle/>
            <a:p>
              <a:r>
                <a:rPr lang="en-US" dirty="0"/>
                <a:t>814_25</a:t>
              </a:r>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1901825" y="1074787"/>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a:t>814_22</a:t>
              </a:r>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6" name="Group 35"/>
          <p:cNvGrpSpPr/>
          <p:nvPr/>
        </p:nvGrpSpPr>
        <p:grpSpPr>
          <a:xfrm>
            <a:off x="5257801" y="2272962"/>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a:t>867_03F</a:t>
              </a:r>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7" name="Group 36"/>
          <p:cNvGrpSpPr/>
          <p:nvPr/>
        </p:nvGrpSpPr>
        <p:grpSpPr>
          <a:xfrm>
            <a:off x="1945891" y="2111669"/>
            <a:ext cx="3457856" cy="2855361"/>
            <a:chOff x="1910434" y="2650681"/>
            <a:chExt cx="3493313" cy="2786636"/>
          </a:xfrm>
        </p:grpSpPr>
        <p:cxnSp>
          <p:nvCxnSpPr>
            <p:cNvPr id="46" name="Elbow Connector 45"/>
            <p:cNvCxnSpPr>
              <a:cxnSpLocks/>
            </p:cNvCxnSpPr>
            <p:nvPr/>
          </p:nvCxnSpPr>
          <p:spPr>
            <a:xfrm rot="5400000">
              <a:off x="2232041" y="2518688"/>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076875"/>
              <a:ext cx="1106402" cy="360442"/>
            </a:xfrm>
            <a:prstGeom prst="rect">
              <a:avLst/>
            </a:prstGeom>
            <a:noFill/>
          </p:spPr>
          <p:txBody>
            <a:bodyPr wrap="none" rtlCol="0">
              <a:spAutoFit/>
            </a:bodyPr>
            <a:lstStyle/>
            <a:p>
              <a:r>
                <a:rPr lang="en-US" dirty="0"/>
                <a:t>867_03F</a:t>
              </a:r>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38" name="Group 37"/>
          <p:cNvGrpSpPr/>
          <p:nvPr/>
        </p:nvGrpSpPr>
        <p:grpSpPr>
          <a:xfrm>
            <a:off x="5257801" y="2918906"/>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a:t>867_04</a:t>
              </a:r>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39" name="Group 38"/>
          <p:cNvGrpSpPr/>
          <p:nvPr/>
        </p:nvGrpSpPr>
        <p:grpSpPr>
          <a:xfrm>
            <a:off x="1854406" y="2923635"/>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a:t>867_04</a:t>
              </a:r>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sp>
        <p:nvSpPr>
          <p:cNvPr id="43" name="Rectangle 42"/>
          <p:cNvSpPr/>
          <p:nvPr/>
        </p:nvSpPr>
        <p:spPr>
          <a:xfrm>
            <a:off x="3873147" y="2080857"/>
            <a:ext cx="1319469" cy="3223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851428" y="1077671"/>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160979" y="1074023"/>
            <a:ext cx="2172859" cy="4304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BB8673-2414-6F4B-8358-AAA4B0C4C716}"/>
              </a:ext>
            </a:extLst>
          </p:cNvPr>
          <p:cNvSpPr/>
          <p:nvPr/>
        </p:nvSpPr>
        <p:spPr>
          <a:xfrm>
            <a:off x="7333838" y="1960522"/>
            <a:ext cx="1190439" cy="3304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42A5742-1846-A709-0DAB-F2BB12489A95}"/>
              </a:ext>
            </a:extLst>
          </p:cNvPr>
          <p:cNvSpPr txBox="1"/>
          <p:nvPr/>
        </p:nvSpPr>
        <p:spPr>
          <a:xfrm>
            <a:off x="536346" y="5410667"/>
            <a:ext cx="8443062" cy="830997"/>
          </a:xfrm>
          <a:prstGeom prst="rect">
            <a:avLst/>
          </a:prstGeom>
          <a:solidFill>
            <a:schemeClr val="bg1">
              <a:lumMod val="50000"/>
            </a:schemeClr>
          </a:solidFill>
        </p:spPr>
        <p:txBody>
          <a:bodyPr wrap="square">
            <a:spAutoFit/>
          </a:bodyPr>
          <a:lstStyle/>
          <a:p>
            <a:r>
              <a:rPr lang="en-US" sz="1600" b="1" dirty="0">
                <a:solidFill>
                  <a:schemeClr val="bg1"/>
                </a:solidFill>
              </a:rPr>
              <a:t>NOTE:</a:t>
            </a:r>
            <a:r>
              <a:rPr lang="en-US" sz="1600" dirty="0">
                <a:solidFill>
                  <a:schemeClr val="bg1"/>
                </a:solidFill>
              </a:rPr>
              <a:t>  </a:t>
            </a:r>
            <a:r>
              <a:rPr lang="en-US" sz="1600" b="1" dirty="0">
                <a:solidFill>
                  <a:schemeClr val="bg1"/>
                </a:solidFill>
              </a:rPr>
              <a:t>With TX SET v5.0, </a:t>
            </a:r>
            <a:r>
              <a:rPr lang="en-US" sz="1600" b="1" dirty="0">
                <a:solidFill>
                  <a:schemeClr val="bg1"/>
                </a:solidFill>
                <a:effectLst/>
                <a:ea typeface="Aptos" panose="020B0004020202020204" pitchFamily="34" charset="0"/>
                <a:cs typeface="Aptos" panose="020B0004020202020204" pitchFamily="34" charset="0"/>
              </a:rPr>
              <a:t>ERCOT wil</a:t>
            </a:r>
            <a:r>
              <a:rPr lang="en-US" sz="1600" b="1" dirty="0">
                <a:solidFill>
                  <a:schemeClr val="bg1"/>
                </a:solidFill>
                <a:ea typeface="Aptos" panose="020B0004020202020204" pitchFamily="34" charset="0"/>
                <a:cs typeface="Aptos" panose="020B0004020202020204" pitchFamily="34" charset="0"/>
              </a:rPr>
              <a:t>l use the </a:t>
            </a:r>
            <a:r>
              <a:rPr lang="en-US" sz="1600" b="1" dirty="0">
                <a:solidFill>
                  <a:schemeClr val="bg1"/>
                </a:solidFill>
                <a:effectLst/>
                <a:ea typeface="Aptos" panose="020B0004020202020204" pitchFamily="34" charset="0"/>
                <a:cs typeface="Aptos" panose="020B0004020202020204" pitchFamily="34" charset="0"/>
              </a:rPr>
              <a:t>dates for the CSA (Start and End Date) to determine if there will be a CSA CR for the requested date of a Move Out in order for ERCOT to convert the MVO to a MVO to Continuous Service Agreement (CSA) CR.</a:t>
            </a:r>
            <a:endParaRPr lang="en-US" sz="1600" b="1" dirty="0">
              <a:solidFill>
                <a:schemeClr val="bg1"/>
              </a:solidFill>
            </a:endParaRPr>
          </a:p>
        </p:txBody>
      </p:sp>
      <p:sp>
        <p:nvSpPr>
          <p:cNvPr id="42" name="Rectangle 41"/>
          <p:cNvSpPr/>
          <p:nvPr/>
        </p:nvSpPr>
        <p:spPr>
          <a:xfrm>
            <a:off x="228600" y="5123897"/>
            <a:ext cx="8861849" cy="1154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par>
                                <p:cTn id="63" presetID="1" presetClass="exit"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16" grpId="0" animBg="1"/>
      <p:bldP spid="20" grpId="0" animBg="1"/>
      <p:bldP spid="4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91</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Agreement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92</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Disconnect for Non-Pay (DNP)*</a:t>
            </a:r>
          </a:p>
        </p:txBody>
      </p:sp>
      <p:sp>
        <p:nvSpPr>
          <p:cNvPr id="1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D04D3825-82B1-42D9-B987-DB433F4989D5}"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93</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DNP*</a:t>
            </a:r>
          </a:p>
        </p:txBody>
      </p:sp>
      <p:sp>
        <p:nvSpPr>
          <p:cNvPr id="3" name="Date Placeholder 2"/>
          <p:cNvSpPr>
            <a:spLocks noGrp="1"/>
          </p:cNvSpPr>
          <p:nvPr>
            <p:ph type="dt" sz="half" idx="10"/>
          </p:nvPr>
        </p:nvSpPr>
        <p:spPr/>
        <p:txBody>
          <a:bodyPr/>
          <a:lstStyle/>
          <a:p>
            <a:fld id="{D04D3825-82B1-42D9-B987-DB433F4989D5}" type="datetime1">
              <a:rPr lang="en-US" smtClean="0"/>
              <a:t>9/24/2025</a:t>
            </a:fld>
            <a:endParaRPr lang="en-US" dirty="0"/>
          </a:p>
        </p:txBody>
      </p:sp>
      <p:sp>
        <p:nvSpPr>
          <p:cNvPr id="6" name="Footer Placeholder 5"/>
          <p:cNvSpPr>
            <a:spLocks noGrp="1"/>
          </p:cNvSpPr>
          <p:nvPr>
            <p:ph type="ftr" sz="quarter" idx="11"/>
          </p:nvPr>
        </p:nvSpPr>
        <p:spPr/>
        <p:txBody>
          <a:bodyPr/>
          <a:lstStyle/>
          <a:p>
            <a:r>
              <a:rPr lang="en-US" dirty="0"/>
              <a:t>TX 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94</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9/24/2025</a:t>
            </a:fld>
            <a:endParaRPr lang="en-US" dirty="0"/>
          </a:p>
        </p:txBody>
      </p:sp>
      <p:sp>
        <p:nvSpPr>
          <p:cNvPr id="5" name="Footer Placeholder 4"/>
          <p:cNvSpPr>
            <a:spLocks noGrp="1"/>
          </p:cNvSpPr>
          <p:nvPr>
            <p:ph type="ftr" sz="quarter" idx="11"/>
          </p:nvPr>
        </p:nvSpPr>
        <p:spPr/>
        <p:txBody>
          <a:bodyPr/>
          <a:lstStyle/>
          <a:p>
            <a:r>
              <a:rPr lang="en-US" dirty="0"/>
              <a:t>TX SET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95</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650_02</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650_01</a:t>
            </a:r>
          </a:p>
          <a:p>
            <a:pPr marL="1097280" indent="-457200">
              <a:lnSpc>
                <a:spcPct val="100000"/>
              </a:lnSpc>
              <a:spcAft>
                <a:spcPts val="0"/>
              </a:spcAft>
              <a:buClr>
                <a:schemeClr val="accent1">
                  <a:lumMod val="75000"/>
                </a:schemeClr>
              </a:buClr>
              <a:buFont typeface="+mj-lt"/>
              <a:buAutoNum type="alphaLcParenR"/>
            </a:pPr>
            <a:r>
              <a:rPr lang="en-US" sz="2400" dirty="0"/>
              <a:t>814_16</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168" y="128016"/>
            <a:ext cx="8787384" cy="728380"/>
          </a:xfrm>
        </p:spPr>
        <p:txBody>
          <a:bodyPr>
            <a:normAutofit fontScale="90000"/>
          </a:bodyPr>
          <a:lstStyle/>
          <a:p>
            <a:pPr algn="ctr"/>
            <a:r>
              <a:rPr lang="en-US" b="1" dirty="0"/>
              <a:t>New Indicator Codes in 814_16 Move-In Transaction for Inadvertent Gain or Customer Rescission </a:t>
            </a:r>
          </a:p>
        </p:txBody>
      </p:sp>
      <p:sp>
        <p:nvSpPr>
          <p:cNvPr id="9" name="Text Placeholder 8"/>
          <p:cNvSpPr>
            <a:spLocks noGrp="1"/>
          </p:cNvSpPr>
          <p:nvPr>
            <p:ph type="body" sz="quarter" idx="4294967295"/>
          </p:nvPr>
        </p:nvSpPr>
        <p:spPr>
          <a:xfrm>
            <a:off x="0" y="1059457"/>
            <a:ext cx="9071572" cy="5176751"/>
          </a:xfrm>
        </p:spPr>
        <p:txBody>
          <a:bodyPr>
            <a:normAutofit/>
          </a:bodyPr>
          <a:lstStyle/>
          <a:p>
            <a:r>
              <a:rPr lang="en-US" b="1" dirty="0"/>
              <a:t>These are the transactions that include the new indicator code when an Inadvertent Switch occurs and is returned to the original losing REP.  </a:t>
            </a:r>
          </a:p>
          <a:p>
            <a:r>
              <a:rPr lang="en-US" b="1" dirty="0"/>
              <a:t>This is after a MarkeTrak has been submitted and both REPs have agreed to have the ESID returned to the losing REP.</a:t>
            </a:r>
          </a:p>
          <a:p>
            <a:r>
              <a:rPr lang="en-US" dirty="0"/>
              <a:t>814_16 – Move In (</a:t>
            </a:r>
            <a:r>
              <a:rPr lang="en-US" sz="1800" i="1" dirty="0">
                <a:solidFill>
                  <a:srgbClr val="0070C0"/>
                </a:solidFill>
              </a:rPr>
              <a:t>CR to ERCOT</a:t>
            </a:r>
            <a:r>
              <a:rPr lang="en-US" dirty="0"/>
              <a:t>)</a:t>
            </a:r>
          </a:p>
          <a:p>
            <a:r>
              <a:rPr lang="en-US" dirty="0"/>
              <a:t>814_03 – Enrollment Notification Request (</a:t>
            </a:r>
            <a:r>
              <a:rPr lang="en-US" sz="1800" i="1" dirty="0">
                <a:solidFill>
                  <a:srgbClr val="0070C0"/>
                </a:solidFill>
              </a:rPr>
              <a:t>ERCOT to TDSP</a:t>
            </a:r>
            <a:r>
              <a:rPr lang="en-US" dirty="0"/>
              <a:t>)</a:t>
            </a:r>
          </a:p>
          <a:p>
            <a:r>
              <a:rPr lang="en-US" dirty="0"/>
              <a:t>814_04 – Enrollment Notification Response (</a:t>
            </a:r>
            <a:r>
              <a:rPr lang="en-US" sz="1800" i="1" dirty="0">
                <a:solidFill>
                  <a:srgbClr val="0070C0"/>
                </a:solidFill>
              </a:rPr>
              <a:t>TDSP to ERCOT</a:t>
            </a:r>
            <a:r>
              <a:rPr lang="en-US" dirty="0"/>
              <a:t>)</a:t>
            </a:r>
          </a:p>
          <a:p>
            <a:r>
              <a:rPr lang="en-US" dirty="0"/>
              <a:t>814_05 – Competitive Retailer Enrollment Notification Response (</a:t>
            </a:r>
            <a:r>
              <a:rPr lang="en-US" sz="1800" i="1" dirty="0">
                <a:solidFill>
                  <a:srgbClr val="0070C0"/>
                </a:solidFill>
              </a:rPr>
              <a:t>ERCOT to CR</a:t>
            </a:r>
            <a:r>
              <a:rPr lang="en-US" dirty="0"/>
              <a:t>)</a:t>
            </a:r>
          </a:p>
          <a:p>
            <a:endParaRPr lang="en-US" dirty="0"/>
          </a:p>
          <a:p>
            <a:r>
              <a:rPr lang="en-US" b="1" dirty="0"/>
              <a:t>Indicator Codes:</a:t>
            </a:r>
          </a:p>
          <a:p>
            <a:r>
              <a:rPr lang="en-US" dirty="0"/>
              <a:t>‘</a:t>
            </a:r>
            <a:r>
              <a:rPr lang="en-US" b="1" dirty="0"/>
              <a:t>IA</a:t>
            </a:r>
            <a:r>
              <a:rPr lang="en-US" dirty="0"/>
              <a:t>’ – </a:t>
            </a:r>
            <a:r>
              <a:rPr lang="en-US" b="1" dirty="0"/>
              <a:t>Inadvertent Gain MVI</a:t>
            </a:r>
          </a:p>
          <a:p>
            <a:r>
              <a:rPr lang="en-US" dirty="0"/>
              <a:t>‘</a:t>
            </a:r>
            <a:r>
              <a:rPr lang="en-US" b="1" dirty="0"/>
              <a:t>CR</a:t>
            </a:r>
            <a:r>
              <a:rPr lang="en-US" dirty="0"/>
              <a:t>’ – </a:t>
            </a:r>
            <a:r>
              <a:rPr lang="en-US" b="1" dirty="0"/>
              <a:t>Customer Rescission MVI</a:t>
            </a:r>
          </a:p>
          <a:p>
            <a:endParaRPr lang="en-US" b="1" dirty="0"/>
          </a:p>
          <a:p>
            <a:pPr marL="0" indent="0">
              <a:buNone/>
            </a:pPr>
            <a:endParaRPr lang="en-US" b="1" dirty="0"/>
          </a:p>
          <a:p>
            <a:endParaRPr lang="en-US" dirty="0"/>
          </a:p>
          <a:p>
            <a:endParaRPr lang="en-US" sz="2600" dirty="0"/>
          </a:p>
        </p:txBody>
      </p:sp>
      <p:sp>
        <p:nvSpPr>
          <p:cNvPr id="7" name="Date Placeholder 6"/>
          <p:cNvSpPr>
            <a:spLocks noGrp="1"/>
          </p:cNvSpPr>
          <p:nvPr>
            <p:ph type="dt" sz="half" idx="10"/>
          </p:nvPr>
        </p:nvSpPr>
        <p:spPr/>
        <p:txBody>
          <a:bodyPr/>
          <a:lstStyle/>
          <a:p>
            <a:fld id="{BEBCA2CF-581B-4CCA-9DA1-618B02D401B6}" type="datetime1">
              <a:rPr lang="en-US" smtClean="0"/>
              <a:t>9/24/2025</a:t>
            </a:fld>
            <a:endParaRPr lang="en-US" dirty="0"/>
          </a:p>
        </p:txBody>
      </p:sp>
      <p:sp>
        <p:nvSpPr>
          <p:cNvPr id="8" name="Footer Placeholder 7"/>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96</a:t>
            </a:fld>
            <a:endParaRPr lang="en-US" dirty="0"/>
          </a:p>
        </p:txBody>
      </p:sp>
    </p:spTree>
    <p:custDataLst>
      <p:tags r:id="rId1"/>
    </p:custDataLst>
    <p:extLst>
      <p:ext uri="{BB962C8B-B14F-4D97-AF65-F5344CB8AC3E}">
        <p14:creationId xmlns:p14="http://schemas.microsoft.com/office/powerpoint/2010/main" val="39327882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7641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6" name="Rectangle 45"/>
          <p:cNvSpPr/>
          <p:nvPr/>
        </p:nvSpPr>
        <p:spPr>
          <a:xfrm>
            <a:off x="3989821" y="1559431"/>
            <a:ext cx="1164437" cy="676417"/>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fontScale="90000"/>
          </a:bodyPr>
          <a:lstStyle/>
          <a:p>
            <a:r>
              <a:rPr lang="en-US" dirty="0"/>
              <a:t>Returning an Inadvertent Gain (IA) or Customer Rescission (CR) to the Losing REP</a:t>
            </a:r>
          </a:p>
        </p:txBody>
      </p:sp>
      <p:sp>
        <p:nvSpPr>
          <p:cNvPr id="3" name="Date Placeholder 2"/>
          <p:cNvSpPr>
            <a:spLocks noGrp="1"/>
          </p:cNvSpPr>
          <p:nvPr>
            <p:ph type="dt" sz="half" idx="10"/>
          </p:nvPr>
        </p:nvSpPr>
        <p:spPr/>
        <p:txBody>
          <a:bodyPr/>
          <a:lstStyle/>
          <a:p>
            <a:fld id="{BAD47975-DB30-40F3-B7F3-044D4AE91460}" type="datetime1">
              <a:rPr lang="en-US" smtClean="0"/>
              <a:t>9/24/2025</a:t>
            </a:fld>
            <a:endParaRPr lang="en-US" dirty="0"/>
          </a:p>
        </p:txBody>
      </p:sp>
      <p:sp>
        <p:nvSpPr>
          <p:cNvPr id="7" name="Footer Placeholder 6"/>
          <p:cNvSpPr>
            <a:spLocks noGrp="1"/>
          </p:cNvSpPr>
          <p:nvPr>
            <p:ph type="ftr" sz="quarter" idx="11"/>
          </p:nvPr>
        </p:nvSpPr>
        <p:spPr/>
        <p:txBody>
          <a:bodyPr/>
          <a:lstStyle/>
          <a:p>
            <a:r>
              <a:rPr lang="en-US" dirty="0"/>
              <a:t>TX SET</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97</a:t>
            </a:fld>
            <a:endParaRPr lang="en-US" dirty="0"/>
          </a:p>
        </p:txBody>
      </p:sp>
      <p:sp>
        <p:nvSpPr>
          <p:cNvPr id="29"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1"/>
            <a:ext cx="1222375" cy="719731"/>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800" kern="0" dirty="0">
                <a:solidFill>
                  <a:srgbClr val="FFFFFF"/>
                </a:solidFill>
              </a:rPr>
              <a:t>Losing</a:t>
            </a: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CR</a:t>
            </a:r>
          </a:p>
        </p:txBody>
      </p:sp>
      <p:sp>
        <p:nvSpPr>
          <p:cNvPr id="30"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800" kern="0" dirty="0">
                <a:solidFill>
                  <a:srgbClr val="FFFFFF"/>
                </a:solidFill>
              </a:rPr>
              <a:t>Gaining</a:t>
            </a: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CR</a:t>
            </a:r>
          </a:p>
        </p:txBody>
      </p:sp>
      <p:grpSp>
        <p:nvGrpSpPr>
          <p:cNvPr id="4" name="Group 3"/>
          <p:cNvGrpSpPr/>
          <p:nvPr/>
        </p:nvGrpSpPr>
        <p:grpSpPr>
          <a:xfrm>
            <a:off x="1905000" y="1194162"/>
            <a:ext cx="2057400" cy="528022"/>
            <a:chOff x="1905000" y="1194162"/>
            <a:chExt cx="2057400" cy="528022"/>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31448" y="1194162"/>
              <a:ext cx="1707519" cy="369332"/>
            </a:xfrm>
            <a:prstGeom prst="rect">
              <a:avLst/>
            </a:prstGeom>
            <a:noFill/>
          </p:spPr>
          <p:txBody>
            <a:bodyPr wrap="none" rtlCol="0">
              <a:spAutoFit/>
            </a:bodyPr>
            <a:lstStyle/>
            <a:p>
              <a:r>
                <a:rPr lang="en-US" sz="1700" dirty="0"/>
                <a:t>814_16 (IA/CR</a:t>
              </a:r>
              <a:r>
                <a:rPr lang="en-US" dirty="0"/>
                <a:t>)</a:t>
              </a:r>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a:t>867_02</a:t>
              </a:r>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5118" y="1725546"/>
            <a:ext cx="2027282" cy="530682"/>
            <a:chOff x="1935118" y="1725546"/>
            <a:chExt cx="2027282" cy="530682"/>
          </a:xfrm>
        </p:grpSpPr>
        <p:sp>
          <p:nvSpPr>
            <p:cNvPr id="56" name="TextBox 55"/>
            <p:cNvSpPr txBox="1"/>
            <p:nvPr/>
          </p:nvSpPr>
          <p:spPr>
            <a:xfrm>
              <a:off x="1935118" y="1725546"/>
              <a:ext cx="1702709" cy="353943"/>
            </a:xfrm>
            <a:prstGeom prst="rect">
              <a:avLst/>
            </a:prstGeom>
            <a:noFill/>
          </p:spPr>
          <p:txBody>
            <a:bodyPr wrap="none" rtlCol="0">
              <a:spAutoFit/>
            </a:bodyPr>
            <a:lstStyle/>
            <a:p>
              <a:pPr algn="r"/>
              <a:r>
                <a:rPr lang="en-US" sz="1700" dirty="0"/>
                <a:t>814_05 (IA/CR)</a:t>
              </a:r>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a:t>867_02</a:t>
              </a:r>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a:t>867_04</a:t>
              </a:r>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9" name="Group 8"/>
          <p:cNvGrpSpPr/>
          <p:nvPr/>
        </p:nvGrpSpPr>
        <p:grpSpPr>
          <a:xfrm>
            <a:off x="5243501" y="1211908"/>
            <a:ext cx="2181085" cy="502228"/>
            <a:chOff x="5243501" y="1211908"/>
            <a:chExt cx="2181085" cy="502228"/>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21876" y="1211908"/>
              <a:ext cx="1702710" cy="353943"/>
            </a:xfrm>
            <a:prstGeom prst="rect">
              <a:avLst/>
            </a:prstGeom>
            <a:noFill/>
          </p:spPr>
          <p:txBody>
            <a:bodyPr wrap="none" rtlCol="0">
              <a:spAutoFit/>
            </a:bodyPr>
            <a:lstStyle/>
            <a:p>
              <a:r>
                <a:rPr lang="en-US" sz="1700" dirty="0"/>
                <a:t>814_03 (IA/CR)</a:t>
              </a:r>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197937" y="1739311"/>
            <a:ext cx="2045279" cy="517392"/>
            <a:chOff x="5197937" y="1739311"/>
            <a:chExt cx="2045279" cy="517392"/>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197937" y="1739311"/>
              <a:ext cx="1702710" cy="353943"/>
            </a:xfrm>
            <a:prstGeom prst="rect">
              <a:avLst/>
            </a:prstGeom>
            <a:noFill/>
          </p:spPr>
          <p:txBody>
            <a:bodyPr wrap="none" rtlCol="0">
              <a:spAutoFit/>
            </a:bodyPr>
            <a:lstStyle/>
            <a:p>
              <a:r>
                <a:rPr lang="en-US" sz="1700" dirty="0"/>
                <a:t>814_04 (IA/CR)</a:t>
              </a:r>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a:t>867_04</a:t>
              </a:r>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a:t>867_03F</a:t>
              </a:r>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a:t>810_02</a:t>
              </a:r>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a:t>867_03F</a:t>
              </a:r>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11</a:t>
              </a:r>
            </a:p>
          </p:txBody>
        </p:sp>
      </p:grpSp>
      <p:grpSp>
        <p:nvGrpSpPr>
          <p:cNvPr id="17" name="Group 16"/>
          <p:cNvGrpSpPr/>
          <p:nvPr/>
        </p:nvGrpSpPr>
        <p:grpSpPr>
          <a:xfrm>
            <a:off x="1991715" y="2278381"/>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a:t>814_06</a:t>
              </a:r>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81814" y="1001824"/>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243258" y="1260299"/>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2011865" y="2265639"/>
            <a:ext cx="2877771" cy="4027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4865515" y="2266114"/>
            <a:ext cx="3476375" cy="4051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278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10601-30E3-42CC-1162-3620DF10B4C2}"/>
              </a:ext>
            </a:extLst>
          </p:cNvPr>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a:extLst>
              <a:ext uri="{FF2B5EF4-FFF2-40B4-BE49-F238E27FC236}">
                <a16:creationId xmlns:a16="http://schemas.microsoft.com/office/drawing/2014/main" id="{37742ABF-512D-3DCF-4597-BBACE80A5F2D}"/>
              </a:ext>
            </a:extLst>
          </p:cNvPr>
          <p:cNvSpPr>
            <a:spLocks noGrp="1"/>
          </p:cNvSpPr>
          <p:nvPr>
            <p:ph type="ftr" sz="quarter" idx="11"/>
          </p:nvPr>
        </p:nvSpPr>
        <p:spPr/>
        <p:txBody>
          <a:bodyPr/>
          <a:lstStyle/>
          <a:p>
            <a:r>
              <a:rPr lang="en-US"/>
              <a:t>TX SET</a:t>
            </a:r>
            <a:endParaRPr lang="en-US" dirty="0"/>
          </a:p>
        </p:txBody>
      </p:sp>
      <p:sp>
        <p:nvSpPr>
          <p:cNvPr id="4" name="Slide Number Placeholder 3">
            <a:extLst>
              <a:ext uri="{FF2B5EF4-FFF2-40B4-BE49-F238E27FC236}">
                <a16:creationId xmlns:a16="http://schemas.microsoft.com/office/drawing/2014/main" id="{80415A5A-6AB9-4043-8F4D-ADC734963D59}"/>
              </a:ext>
            </a:extLst>
          </p:cNvPr>
          <p:cNvSpPr>
            <a:spLocks noGrp="1"/>
          </p:cNvSpPr>
          <p:nvPr>
            <p:ph type="sldNum" sz="quarter" idx="12"/>
          </p:nvPr>
        </p:nvSpPr>
        <p:spPr/>
        <p:txBody>
          <a:bodyPr/>
          <a:lstStyle/>
          <a:p>
            <a:fld id="{D57F1E4F-1CFF-5643-939E-02111984F565}" type="slidenum">
              <a:rPr lang="en-US" smtClean="0"/>
              <a:pPr/>
              <a:t>98</a:t>
            </a:fld>
            <a:endParaRPr lang="en-US" dirty="0"/>
          </a:p>
        </p:txBody>
      </p:sp>
      <p:sp>
        <p:nvSpPr>
          <p:cNvPr id="5" name="Title 4">
            <a:extLst>
              <a:ext uri="{FF2B5EF4-FFF2-40B4-BE49-F238E27FC236}">
                <a16:creationId xmlns:a16="http://schemas.microsoft.com/office/drawing/2014/main" id="{054CE610-B2A1-7F3F-5E37-803B0E01705C}"/>
              </a:ext>
            </a:extLst>
          </p:cNvPr>
          <p:cNvSpPr>
            <a:spLocks noGrp="1"/>
          </p:cNvSpPr>
          <p:nvPr>
            <p:ph type="title"/>
          </p:nvPr>
        </p:nvSpPr>
        <p:spPr/>
        <p:txBody>
          <a:bodyPr/>
          <a:lstStyle/>
          <a:p>
            <a:r>
              <a:rPr lang="en-US" dirty="0"/>
              <a:t>Checkpoint Question</a:t>
            </a:r>
          </a:p>
        </p:txBody>
      </p:sp>
      <p:sp>
        <p:nvSpPr>
          <p:cNvPr id="6" name="TextBox 5">
            <a:extLst>
              <a:ext uri="{FF2B5EF4-FFF2-40B4-BE49-F238E27FC236}">
                <a16:creationId xmlns:a16="http://schemas.microsoft.com/office/drawing/2014/main" id="{69AECE01-7A90-70E3-7E3D-19873BCFCD13}"/>
              </a:ext>
            </a:extLst>
          </p:cNvPr>
          <p:cNvSpPr txBox="1"/>
          <p:nvPr/>
        </p:nvSpPr>
        <p:spPr>
          <a:xfrm>
            <a:off x="822961" y="1579418"/>
            <a:ext cx="7341984" cy="1015663"/>
          </a:xfrm>
          <a:prstGeom prst="rect">
            <a:avLst/>
          </a:prstGeom>
          <a:noFill/>
        </p:spPr>
        <p:txBody>
          <a:bodyPr wrap="square" rtlCol="0">
            <a:spAutoFit/>
          </a:bodyPr>
          <a:lstStyle/>
          <a:p>
            <a:r>
              <a:rPr lang="en-US" sz="2000" dirty="0">
                <a:solidFill>
                  <a:schemeClr val="tx1">
                    <a:lumMod val="75000"/>
                    <a:lumOff val="25000"/>
                  </a:schemeClr>
                </a:solidFill>
              </a:rPr>
              <a:t>True or False: For resolution of an Inadvertent Gain, every backdated/prospective dated move-in should have a CR or IA code within the transaction.</a:t>
            </a:r>
          </a:p>
        </p:txBody>
      </p:sp>
      <p:sp>
        <p:nvSpPr>
          <p:cNvPr id="7" name="TextBox 6">
            <a:extLst>
              <a:ext uri="{FF2B5EF4-FFF2-40B4-BE49-F238E27FC236}">
                <a16:creationId xmlns:a16="http://schemas.microsoft.com/office/drawing/2014/main" id="{6A2307C8-64CB-3607-B327-BF41D843EFD4}"/>
              </a:ext>
            </a:extLst>
          </p:cNvPr>
          <p:cNvSpPr txBox="1"/>
          <p:nvPr/>
        </p:nvSpPr>
        <p:spPr>
          <a:xfrm>
            <a:off x="2358179" y="3011045"/>
            <a:ext cx="3704578" cy="461665"/>
          </a:xfrm>
          <a:prstGeom prst="rect">
            <a:avLst/>
          </a:prstGeom>
          <a:noFill/>
        </p:spPr>
        <p:txBody>
          <a:bodyPr wrap="square" rtlCol="0">
            <a:spAutoFit/>
          </a:bodyPr>
          <a:lstStyle/>
          <a:p>
            <a:pPr algn="ctr">
              <a:spcBef>
                <a:spcPts val="2400"/>
              </a:spcBef>
              <a:buClr>
                <a:schemeClr val="accent1">
                  <a:lumMod val="75000"/>
                </a:schemeClr>
              </a:buClr>
              <a:buSzPct val="100000"/>
            </a:pPr>
            <a:r>
              <a:rPr lang="en-US" sz="2400" b="1" dirty="0">
                <a:solidFill>
                  <a:schemeClr val="accent1">
                    <a:lumMod val="75000"/>
                  </a:schemeClr>
                </a:solidFill>
              </a:rPr>
              <a:t>TRUE</a:t>
            </a:r>
          </a:p>
        </p:txBody>
      </p:sp>
      <p:sp>
        <p:nvSpPr>
          <p:cNvPr id="8" name="Rectangle 7">
            <a:extLst>
              <a:ext uri="{FF2B5EF4-FFF2-40B4-BE49-F238E27FC236}">
                <a16:creationId xmlns:a16="http://schemas.microsoft.com/office/drawing/2014/main" id="{06043FEE-139B-1816-5561-308FC2831399}"/>
              </a:ext>
            </a:extLst>
          </p:cNvPr>
          <p:cNvSpPr/>
          <p:nvPr/>
        </p:nvSpPr>
        <p:spPr>
          <a:xfrm>
            <a:off x="3331894" y="2883754"/>
            <a:ext cx="2480211" cy="1548673"/>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80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9/24/2025</a:t>
            </a:fld>
            <a:endParaRPr lang="en-US" dirty="0"/>
          </a:p>
        </p:txBody>
      </p:sp>
      <p:sp>
        <p:nvSpPr>
          <p:cNvPr id="3" name="Footer Placeholder 2"/>
          <p:cNvSpPr>
            <a:spLocks noGrp="1"/>
          </p:cNvSpPr>
          <p:nvPr>
            <p:ph type="ftr" sz="quarter" idx="11"/>
          </p:nvPr>
        </p:nvSpPr>
        <p:spPr/>
        <p:txBody>
          <a:bodyPr/>
          <a:lstStyle/>
          <a:p>
            <a:r>
              <a:rPr lang="en-US" dirty="0"/>
              <a:t>TX SET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99</a:t>
            </a:fld>
            <a:endParaRPr lang="en-US" dirty="0"/>
          </a:p>
        </p:txBody>
      </p:sp>
      <p:sp>
        <p:nvSpPr>
          <p:cNvPr id="6" name="Title 5"/>
          <p:cNvSpPr>
            <a:spLocks noGrp="1"/>
          </p:cNvSpPr>
          <p:nvPr>
            <p:ph type="title"/>
          </p:nvPr>
        </p:nvSpPr>
        <p:spPr>
          <a:xfrm>
            <a:off x="228600" y="228600"/>
            <a:ext cx="8001000" cy="627796"/>
          </a:xfrm>
        </p:spPr>
        <p:txBody>
          <a:bodyPr/>
          <a:lstStyle/>
          <a:p>
            <a:pPr algn="ctr"/>
            <a:r>
              <a:rPr lang="en-US" dirty="0"/>
              <a:t>Acquisition Transfer vs. Mass Transition Process</a:t>
            </a:r>
          </a:p>
        </p:txBody>
      </p:sp>
      <p:sp>
        <p:nvSpPr>
          <p:cNvPr id="7" name="TextBox 6">
            <a:extLst>
              <a:ext uri="{FF2B5EF4-FFF2-40B4-BE49-F238E27FC236}">
                <a16:creationId xmlns:a16="http://schemas.microsoft.com/office/drawing/2014/main" id="{92B895EE-3530-42E1-AC5F-6ADD68477AB7}"/>
              </a:ext>
            </a:extLst>
          </p:cNvPr>
          <p:cNvSpPr txBox="1"/>
          <p:nvPr/>
        </p:nvSpPr>
        <p:spPr>
          <a:xfrm>
            <a:off x="228600" y="856396"/>
            <a:ext cx="8915400" cy="6709529"/>
          </a:xfrm>
          <a:prstGeom prst="rect">
            <a:avLst/>
          </a:prstGeom>
          <a:noFill/>
        </p:spPr>
        <p:txBody>
          <a:bodyPr wrap="square" rtlCol="0">
            <a:spAutoFit/>
          </a:bodyPr>
          <a:lstStyle/>
          <a:p>
            <a:r>
              <a:rPr lang="en-US" sz="2000" b="1" dirty="0">
                <a:latin typeface="Arial" panose="020B0604020202020204"/>
              </a:rPr>
              <a:t>What is Acquisition Transfer (“AQ”)?</a:t>
            </a:r>
          </a:p>
          <a:p>
            <a:r>
              <a:rPr lang="en-US" i="1" dirty="0">
                <a:solidFill>
                  <a:prstClr val="black">
                    <a:lumMod val="75000"/>
                    <a:lumOff val="25000"/>
                  </a:prstClr>
                </a:solidFill>
                <a:latin typeface="Arial" panose="020B0604020202020204"/>
              </a:rPr>
              <a:t>Is the transfer of ESI IDs from the Current CR to another CR(s) as a result of an acquisition pursuant to </a:t>
            </a:r>
            <a:r>
              <a:rPr lang="en-US" b="1" i="1" dirty="0">
                <a:solidFill>
                  <a:prstClr val="black">
                    <a:lumMod val="75000"/>
                    <a:lumOff val="25000"/>
                  </a:prstClr>
                </a:solidFill>
                <a:latin typeface="Arial" panose="020B0604020202020204"/>
              </a:rPr>
              <a:t>P.U.C. SUBST. RULE 25.493</a:t>
            </a:r>
            <a:r>
              <a:rPr lang="en-US" i="1" dirty="0">
                <a:solidFill>
                  <a:prstClr val="black">
                    <a:lumMod val="75000"/>
                    <a:lumOff val="25000"/>
                  </a:prstClr>
                </a:solidFill>
                <a:latin typeface="Arial" panose="020B0604020202020204"/>
              </a:rPr>
              <a:t>. </a:t>
            </a:r>
          </a:p>
          <a:p>
            <a:pPr marL="285750" indent="-285750">
              <a:buFont typeface="Arial" panose="020B0604020202020204" pitchFamily="34" charset="0"/>
              <a:buChar char="•"/>
            </a:pPr>
            <a:r>
              <a:rPr lang="en-US" i="1" dirty="0">
                <a:solidFill>
                  <a:prstClr val="black">
                    <a:lumMod val="75000"/>
                    <a:lumOff val="25000"/>
                  </a:prstClr>
                </a:solidFill>
                <a:latin typeface="Arial" panose="020B0604020202020204"/>
              </a:rPr>
              <a:t>Example: CR selling some or all ESI IDs to another CR and </a:t>
            </a:r>
            <a:r>
              <a:rPr lang="en-US" i="1" dirty="0">
                <a:solidFill>
                  <a:prstClr val="black">
                    <a:lumMod val="75000"/>
                    <a:lumOff val="25000"/>
                  </a:prstClr>
                </a:solidFill>
              </a:rPr>
              <a:t>ERCOT is requested to initiate this process.  CR </a:t>
            </a:r>
            <a:r>
              <a:rPr lang="en-US" i="1" dirty="0">
                <a:solidFill>
                  <a:prstClr val="black">
                    <a:lumMod val="75000"/>
                    <a:lumOff val="25000"/>
                  </a:prstClr>
                </a:solidFill>
                <a:latin typeface="Arial" panose="020B0604020202020204"/>
              </a:rPr>
              <a:t>selling may continue to be Certified in the Retail Market.</a:t>
            </a:r>
          </a:p>
          <a:p>
            <a:pPr marL="285750" indent="-285750">
              <a:buFont typeface="Arial" panose="020B0604020202020204" pitchFamily="34" charset="0"/>
              <a:buChar char="•"/>
            </a:pPr>
            <a:r>
              <a:rPr lang="en-US" i="1" dirty="0">
                <a:solidFill>
                  <a:prstClr val="black">
                    <a:lumMod val="75000"/>
                    <a:lumOff val="25000"/>
                  </a:prstClr>
                </a:solidFill>
                <a:latin typeface="Arial" panose="020B0604020202020204"/>
              </a:rPr>
              <a:t>Note: Not all mergers and acquisitions will utilize this process.</a:t>
            </a:r>
          </a:p>
          <a:p>
            <a:pPr marL="285750" indent="-285750">
              <a:buFont typeface="Arial" panose="020B0604020202020204" pitchFamily="34" charset="0"/>
              <a:buChar char="•"/>
            </a:pPr>
            <a:endParaRPr lang="en-US" i="1" dirty="0">
              <a:solidFill>
                <a:prstClr val="black">
                  <a:lumMod val="75000"/>
                  <a:lumOff val="25000"/>
                </a:prstClr>
              </a:solidFill>
              <a:latin typeface="Arial" panose="020B0604020202020204"/>
            </a:endParaRPr>
          </a:p>
          <a:p>
            <a:r>
              <a:rPr lang="en-US" sz="2000" b="1" dirty="0">
                <a:latin typeface="Arial" panose="020B0604020202020204"/>
              </a:rPr>
              <a:t>What is a Mass Transition (“TS”)?</a:t>
            </a:r>
          </a:p>
          <a:p>
            <a:r>
              <a:rPr lang="en-US" i="1" dirty="0">
                <a:solidFill>
                  <a:prstClr val="black">
                    <a:lumMod val="75000"/>
                    <a:lumOff val="25000"/>
                  </a:prstClr>
                </a:solidFill>
                <a:latin typeface="Arial" panose="020B0604020202020204"/>
              </a:rPr>
              <a:t>Is the expeditious transfer large numbers of ESI IDs from one Market Participant (MP) to another pursuant to </a:t>
            </a:r>
            <a:r>
              <a:rPr lang="en-US" b="1" i="1" dirty="0">
                <a:solidFill>
                  <a:prstClr val="black">
                    <a:lumMod val="75000"/>
                    <a:lumOff val="25000"/>
                  </a:prstClr>
                </a:solidFill>
                <a:latin typeface="Arial" panose="020B0604020202020204"/>
              </a:rPr>
              <a:t>P.U.C. SUBST. RULE 25.43</a:t>
            </a:r>
            <a:r>
              <a:rPr lang="en-US" i="1" dirty="0">
                <a:solidFill>
                  <a:prstClr val="black">
                    <a:lumMod val="75000"/>
                    <a:lumOff val="25000"/>
                  </a:prstClr>
                </a:solidFill>
                <a:latin typeface="Arial" panose="020B0604020202020204"/>
              </a:rPr>
              <a:t>. </a:t>
            </a:r>
          </a:p>
          <a:p>
            <a:pPr marL="285750" indent="-285750">
              <a:buFont typeface="Arial" panose="020B0604020202020204" pitchFamily="34" charset="0"/>
              <a:buChar char="•"/>
            </a:pPr>
            <a:r>
              <a:rPr lang="en-US" i="1" dirty="0">
                <a:solidFill>
                  <a:prstClr val="black">
                    <a:lumMod val="75000"/>
                    <a:lumOff val="25000"/>
                  </a:prstClr>
                </a:solidFill>
                <a:latin typeface="Arial" panose="020B0604020202020204"/>
              </a:rPr>
              <a:t>Examples: Voluntary or Involuntary Decertification, Bankruptcy, or CR Defaulted on their Financial Obligations to ERCOT.  </a:t>
            </a:r>
            <a:r>
              <a:rPr lang="en-US" b="1" i="1" dirty="0">
                <a:solidFill>
                  <a:prstClr val="black">
                    <a:lumMod val="75000"/>
                    <a:lumOff val="25000"/>
                  </a:prstClr>
                </a:solidFill>
                <a:latin typeface="Arial" panose="020B0604020202020204"/>
              </a:rPr>
              <a:t>CR is Decertified or no longer Active MP!</a:t>
            </a:r>
          </a:p>
          <a:p>
            <a:endParaRPr lang="en-US" sz="2000" dirty="0">
              <a:solidFill>
                <a:prstClr val="black">
                  <a:lumMod val="75000"/>
                  <a:lumOff val="25000"/>
                </a:prstClr>
              </a:solidFill>
              <a:latin typeface="Arial" panose="020B0604020202020204"/>
            </a:endParaRPr>
          </a:p>
          <a:p>
            <a:r>
              <a:rPr lang="en-US" sz="2000" b="1" dirty="0">
                <a:latin typeface="Arial" panose="020B0604020202020204"/>
              </a:rPr>
              <a:t>Both the “AQ” or “TS” processes:  </a:t>
            </a:r>
          </a:p>
          <a:p>
            <a:pPr marL="800100" lvl="1" indent="-342900">
              <a:buFont typeface="Arial" panose="020B0604020202020204" pitchFamily="34" charset="0"/>
              <a:buChar char="•"/>
            </a:pPr>
            <a:r>
              <a:rPr lang="en-US" i="1" dirty="0">
                <a:latin typeface="Arial" panose="020B0604020202020204"/>
              </a:rPr>
              <a:t>Utilizes TX SET 814_03 either “</a:t>
            </a:r>
            <a:r>
              <a:rPr lang="en-US" b="1" i="1" dirty="0">
                <a:latin typeface="Arial" panose="020B0604020202020204"/>
              </a:rPr>
              <a:t>AQ</a:t>
            </a:r>
            <a:r>
              <a:rPr lang="en-US" i="1" dirty="0">
                <a:latin typeface="Arial" panose="020B0604020202020204"/>
              </a:rPr>
              <a:t>“  or “</a:t>
            </a:r>
            <a:r>
              <a:rPr lang="en-US" b="1" i="1" dirty="0">
                <a:latin typeface="Arial" panose="020B0604020202020204"/>
              </a:rPr>
              <a:t>TS</a:t>
            </a:r>
            <a:r>
              <a:rPr lang="en-US" i="1" dirty="0">
                <a:latin typeface="Arial" panose="020B0604020202020204"/>
              </a:rPr>
              <a:t>” transaction initiated by ERCOT;</a:t>
            </a:r>
          </a:p>
          <a:p>
            <a:pPr marL="800100" lvl="1" indent="-342900">
              <a:buFont typeface="Arial" panose="020B0604020202020204" pitchFamily="34" charset="0"/>
              <a:buChar char="•"/>
            </a:pPr>
            <a:r>
              <a:rPr lang="en-US" i="1" dirty="0">
                <a:solidFill>
                  <a:prstClr val="black">
                    <a:lumMod val="75000"/>
                    <a:lumOff val="25000"/>
                  </a:prstClr>
                </a:solidFill>
                <a:latin typeface="Arial" panose="020B0604020202020204"/>
              </a:rPr>
              <a:t>Transfers REP of Records’ responsibilities for affected ESI IDs in a manner that protects the continuity of service to Customers;  </a:t>
            </a:r>
          </a:p>
          <a:p>
            <a:pPr marL="800100" lvl="1" indent="-342900">
              <a:buFont typeface="Arial" panose="020B0604020202020204" pitchFamily="34" charset="0"/>
              <a:buChar char="•"/>
            </a:pPr>
            <a:r>
              <a:rPr lang="en-US" i="1" dirty="0">
                <a:solidFill>
                  <a:prstClr val="black">
                    <a:lumMod val="75000"/>
                    <a:lumOff val="25000"/>
                  </a:prstClr>
                </a:solidFill>
                <a:latin typeface="Arial" panose="020B0604020202020204"/>
              </a:rPr>
              <a:t>Allows for the honoring of Customer’s Choice to Switch (814_01) to their chosen Competitive Retailer.</a:t>
            </a:r>
          </a:p>
          <a:p>
            <a:pPr marL="800100" lvl="1" indent="-342900">
              <a:buFont typeface="Arial" panose="020B0604020202020204" pitchFamily="34" charset="0"/>
              <a:buChar char="•"/>
            </a:pPr>
            <a:endParaRPr lang="en-US" sz="2000" dirty="0">
              <a:solidFill>
                <a:prstClr val="black">
                  <a:lumMod val="75000"/>
                  <a:lumOff val="25000"/>
                </a:prstClr>
              </a:solidFill>
              <a:latin typeface="Arial" panose="020B0604020202020204"/>
            </a:endParaRPr>
          </a:p>
          <a:p>
            <a:endParaRPr lang="en-US" sz="2000" dirty="0">
              <a:solidFill>
                <a:prstClr val="black">
                  <a:lumMod val="75000"/>
                  <a:lumOff val="25000"/>
                </a:prstClr>
              </a:solidFill>
              <a:latin typeface="Arial" panose="020B0604020202020204"/>
            </a:endParaRPr>
          </a:p>
          <a:p>
            <a:endParaRPr lang="en-US" sz="2000" dirty="0">
              <a:solidFill>
                <a:prstClr val="black">
                  <a:lumMod val="75000"/>
                  <a:lumOff val="25000"/>
                </a:prstClr>
              </a:solidFill>
              <a:latin typeface="Arial" panose="020B0604020202020204"/>
            </a:endParaRPr>
          </a:p>
          <a:p>
            <a:endParaRPr lang="en-US" sz="2000" dirty="0">
              <a:solidFill>
                <a:prstClr val="black">
                  <a:lumMod val="75000"/>
                  <a:lumOff val="25000"/>
                </a:prstClr>
              </a:solidFill>
              <a:latin typeface="Arial" panose="020B0604020202020204"/>
            </a:endParaRPr>
          </a:p>
        </p:txBody>
      </p:sp>
    </p:spTree>
    <p:custDataLst>
      <p:tags r:id="rId1"/>
    </p:custDataLst>
    <p:extLst>
      <p:ext uri="{BB962C8B-B14F-4D97-AF65-F5344CB8AC3E}">
        <p14:creationId xmlns:p14="http://schemas.microsoft.com/office/powerpoint/2010/main" val="42661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DESIGN_ID_RETROSPECT" val="uFztaFB4"/>
  <p:tag name="ARTICULATE_PROJECT_OPEN" val="0"/>
  <p:tag name="ARTICULATE_SLIDE_COUNT" val="1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w="9525" cap="flat" cmpd="sng" algn="ctr">
          <a:solidFill>
            <a:schemeClr val="dk1"/>
          </a:solidFill>
          <a:prstDash val="solid"/>
          <a:round/>
          <a:headEnd type="none" w="med" len="med"/>
          <a:tailEnd type="none" w="med" len="med"/>
        </a:ln>
      </a:spPr>
      <a:bodyPr lIns="9144" tIns="9144" rIns="9144" bIns="9144" rtlCol="0" anchor="ctr"/>
      <a:lstStyle>
        <a:defPPr algn="ctr">
          <a:defRPr sz="700" dirty="0"/>
        </a:defPPr>
      </a:lstStyle>
      <a:style>
        <a:lnRef idx="0">
          <a:scrgbClr r="0" g="0" b="0"/>
        </a:lnRef>
        <a:fillRef idx="0">
          <a:scrgbClr r="0" g="0" b="0"/>
        </a:fillRef>
        <a:effectRef idx="0">
          <a:scrgbClr r="0" g="0" b="0"/>
        </a:effectRef>
        <a:fontRef idx="minor">
          <a:schemeClr val="dk1"/>
        </a:fontRef>
      </a:style>
    </a:spDef>
    <a:lnDef>
      <a:spPr>
        <a:ln w="6350">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2" ma:contentTypeDescription="Create a new document." ma:contentTypeScope="" ma:versionID="9bccad53c2d22bbd8b73273e32b5fc54">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xlbGVtZW50IHVpZD0iZDE0ZjVjMzYtZjQ0YS00MzE1LWI0MzgtMDA1Y2ZlOGYwNjlmIiB2YWx1ZT0iIiB4bWxucz0iaHR0cDovL3d3dy5ib2xkb25qYW1lcy5jb20vMjAwOC8wMS9zaWUvaW50ZXJuYWwvbGFiZWwiIC8+PC9zaXNsPjxVc2VyTmFtZT5DT1JQXGNjb25wMDE8L1VzZXJOYW1lPjxEYXRlVGltZT40LzYvMjAyMyAyOjAzOjE3IFBNPC9EYXRlVGltZT48TGFiZWxTdHJpbmc+VW5jYXRlZ29yaXplZDwvTGFiZWxTdHJpbmc+PC9pdGVtPjwvbGFiZWxIaXN0b3J5Pg==</Value>
</WrappedLabelHistory>
</file>

<file path=customXml/item4.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5.xml><?xml version="1.0" encoding="utf-8"?>
<sisl xmlns:xsd="http://www.w3.org/2001/XMLSchema" xmlns:xsi="http://www.w3.org/2001/XMLSchema-instance" xmlns="http://www.boldonjames.com/2008/01/sie/internal/label" sislVersion="0" policy="e9c0b8d7-bdb4-4fd3-b62a-f50327aaefce" origin="userSelected">
  <element uid="936e22d5-45a7-4cb7-95ab-1aa8c7c88789" value=""/>
  <element uid="d14f5c36-f44a-4315-b438-005cfe8f069f" value=""/>
</sisl>
</file>

<file path=customXml/itemProps1.xml><?xml version="1.0" encoding="utf-8"?>
<ds:datastoreItem xmlns:ds="http://schemas.openxmlformats.org/officeDocument/2006/customXml" ds:itemID="{4A8E182B-ED61-4D50-BF26-3907014B2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3.xml><?xml version="1.0" encoding="utf-8"?>
<ds:datastoreItem xmlns:ds="http://schemas.openxmlformats.org/officeDocument/2006/customXml" ds:itemID="{9C93D9A1-8975-47B8-889D-4DA04200120E}">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7D353A6B-6B00-46BF-98A3-4F7C641BE3C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E7A2E555-4539-4B6D-9A9C-8643CFEAF833}">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f7f7157e-03dd-4df4-a10b-f59d8fe642d0}" enabled="0" method="" siteId="{f7f7157e-03dd-4df4-a10b-f59d8fe642d0}" removed="1"/>
</clbl:labelList>
</file>

<file path=docProps/app.xml><?xml version="1.0" encoding="utf-8"?>
<Properties xmlns="http://schemas.openxmlformats.org/officeDocument/2006/extended-properties" xmlns:vt="http://schemas.openxmlformats.org/officeDocument/2006/docPropsVTypes">
  <Template>Retrospect</Template>
  <TotalTime>19569</TotalTime>
  <Words>8675</Words>
  <Application>Microsoft Office PowerPoint</Application>
  <PresentationFormat>On-screen Show (4:3)</PresentationFormat>
  <Paragraphs>2017</Paragraphs>
  <Slides>137</Slides>
  <Notes>137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137</vt:i4>
      </vt:variant>
    </vt:vector>
  </HeadingPairs>
  <TitlesOfParts>
    <vt:vector size="145" baseType="lpstr">
      <vt:lpstr>Aptos</vt:lpstr>
      <vt:lpstr>Arial</vt:lpstr>
      <vt:lpstr>Calibri</vt:lpstr>
      <vt:lpstr>Courier New</vt:lpstr>
      <vt:lpstr>Myriad Pro</vt:lpstr>
      <vt:lpstr>Roboto</vt:lpstr>
      <vt:lpstr>Wingdings</vt:lpstr>
      <vt:lpstr>Retrospect</vt:lpstr>
      <vt:lpstr>Texas  Standard  Electronic  Transactions</vt:lpstr>
      <vt:lpstr>Antitrust Admonition</vt:lpstr>
      <vt:lpstr>Protocol Disclaimer</vt:lpstr>
      <vt:lpstr>Housekeeping</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Section 9 Appendix D1 – Transaction Timing Matrix </vt:lpstr>
      <vt:lpstr>Appendices</vt:lpstr>
      <vt:lpstr>Section 11- Solution to Stacking</vt:lpstr>
      <vt:lpstr>TX SET Guides</vt:lpstr>
      <vt:lpstr>Texas SET Swimlanes </vt:lpstr>
      <vt:lpstr>TX SET Swimlanes</vt:lpstr>
      <vt:lpstr>Texas SET Implementation Guides (IG)</vt:lpstr>
      <vt:lpstr>New Functionality of TX SET v5.0 :  </vt:lpstr>
      <vt:lpstr>TX SET Working Group</vt:lpstr>
      <vt:lpstr>TX SET Working Group</vt:lpstr>
      <vt:lpstr>TX SET Issue Submission Process</vt:lpstr>
      <vt:lpstr>Retail Market Testing</vt:lpstr>
      <vt:lpstr>Retail Market Testing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Move-In vs Switch - Differences </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Checkpoint Question</vt:lpstr>
      <vt:lpstr>Transaction Process Flow</vt:lpstr>
      <vt:lpstr>Move In (MVI) – Reject</vt:lpstr>
      <vt:lpstr>Move In – Accept</vt:lpstr>
      <vt:lpstr>PowerPoint Presentation</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Operating Rule Examples</vt:lpstr>
      <vt:lpstr>TDSP and REP Operating Rule Examples</vt:lpstr>
      <vt:lpstr>ERCOT Rejection Operating Rules</vt:lpstr>
      <vt:lpstr>ERCOT Operating Rule 4</vt:lpstr>
      <vt:lpstr>ERCOT Rejection Operating Rules</vt:lpstr>
      <vt:lpstr>ERCOT Operating Rules Scenarios</vt:lpstr>
      <vt:lpstr>REP Operating Rules</vt:lpstr>
      <vt:lpstr>REP Operating Rule 1: Scenarios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New Indicator Codes in 814_16 Move-In Transaction for Inadvertent Gain or Customer Rescission </vt:lpstr>
      <vt:lpstr>Returning an Inadvertent Gain (IA) or Customer Rescission (CR) to the Losing REP</vt:lpstr>
      <vt:lpstr>Checkpoint Question</vt:lpstr>
      <vt:lpstr>Acquisition Transfer vs. Mass Transition Process</vt:lpstr>
      <vt:lpstr>Acquisition Transfer (“AQ”) or Mass Transition (“TS”) Transaction Flow Process</vt:lpstr>
      <vt:lpstr>MIS Portal</vt:lpstr>
      <vt:lpstr>Market Information System </vt:lpstr>
      <vt:lpstr>Find ESI ID </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 </vt:lpstr>
      <vt:lpstr>Electronic Data Interface (EDI) Transactions </vt:lpstr>
      <vt:lpstr>TX SET Training  Group Exercise  </vt:lpstr>
      <vt:lpstr>Group Exercise – Part 1</vt:lpstr>
      <vt:lpstr>Group Exercise – Part 1:  TX SET Process Flows</vt:lpstr>
      <vt:lpstr> Continuing from Scenario 1 Group Exercise – Part 2: </vt:lpstr>
      <vt:lpstr>Group Exercise – Part 2:  TX SET Process Flow</vt:lpstr>
      <vt:lpstr>Group Exercise – Part 3: TX SET Bonus Questions </vt:lpstr>
      <vt:lpstr>Listserv</vt:lpstr>
      <vt:lpstr>Additional resources </vt:lpstr>
      <vt:lpstr>Survey</vt:lpstr>
      <vt:lpstr>Appendix</vt:lpstr>
      <vt:lpstr>Texas SET Swimlanes</vt:lpstr>
      <vt:lpstr>Texas SET Swimlanes</vt:lpstr>
      <vt:lpstr>Texas SET Swimlanes – New with TX SET v5.0 </vt:lpstr>
      <vt:lpstr>TX SET Implementation Guides (IG) </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vector>
  </TitlesOfParts>
  <Company>Oncor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Fernandez, Tomas</cp:lastModifiedBy>
  <cp:revision>548</cp:revision>
  <cp:lastPrinted>2018-08-01T16:10:22Z</cp:lastPrinted>
  <dcterms:created xsi:type="dcterms:W3CDTF">2018-02-28T17:04:58Z</dcterms:created>
  <dcterms:modified xsi:type="dcterms:W3CDTF">2025-09-24T19:18:01Z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6E8167E8-AA24-43C3-A3D1-6DFCD2927B2B</vt:lpwstr>
  </property>
  <property fmtid="{D5CDD505-2E9C-101B-9397-08002B2CF9AE}" pid="6" name="ArticulateProjectFull">
    <vt:lpwstr>C:\Users\adeller\Documents\Temp working\2019_05 TXSET.ppta</vt:lpwstr>
  </property>
  <property fmtid="{D5CDD505-2E9C-101B-9397-08002B2CF9AE}" pid="7" name="docIndexRef">
    <vt:lpwstr>f2914a7a-fab2-4f13-8310-13a6be82f0ec</vt:lpwstr>
  </property>
  <property fmtid="{D5CDD505-2E9C-101B-9397-08002B2CF9AE}" pid="8" name="bjClsUserRVM">
    <vt:lpwstr>[]</vt:lpwstr>
  </property>
  <property fmtid="{D5CDD505-2E9C-101B-9397-08002B2CF9AE}" pid="9" name="bjSaver">
    <vt:lpwstr>uUToTmzl1WCvCveSySCN/8m65ke2qS6g</vt:lpwstr>
  </property>
  <property fmtid="{D5CDD505-2E9C-101B-9397-08002B2CF9AE}" pid="10" name="bjDocumentLabelXML">
    <vt:lpwstr>&lt;?xml version="1.0" encoding="us-ascii"?&gt;&lt;sisl xmlns:xsd="http://www.w3.org/2001/XMLSchema" xmlns:xsi="http://www.w3.org/2001/XMLSchema-instance" sislVersion="0" policy="e9c0b8d7-bdb4-4fd3-b62a-f50327aaefce" origin="userSelected" xmlns="http://www.boldonj</vt:lpwstr>
  </property>
  <property fmtid="{D5CDD505-2E9C-101B-9397-08002B2CF9AE}" pid="11" name="bjDocumentLabelXML-0">
    <vt:lpwstr>ames.com/2008/01/sie/internal/label"&gt;&lt;element uid="936e22d5-45a7-4cb7-95ab-1aa8c7c88789" value="" /&gt;&lt;element uid="d14f5c36-f44a-4315-b438-005cfe8f069f" value="" /&gt;&lt;/sisl&gt;</vt:lpwstr>
  </property>
  <property fmtid="{D5CDD505-2E9C-101B-9397-08002B2CF9AE}" pid="12" name="bjDocumentSecurityLabel">
    <vt:lpwstr>Uncategorized</vt:lpwstr>
  </property>
  <property fmtid="{D5CDD505-2E9C-101B-9397-08002B2CF9AE}" pid="13" name="MSIP_Label_574d496c-7ac4-4b13-81fd-698eca66b217_SiteId">
    <vt:lpwstr>15f3c881-6b03-4ff6-8559-77bf5177818f</vt:lpwstr>
  </property>
  <property fmtid="{D5CDD505-2E9C-101B-9397-08002B2CF9AE}" pid="14" name="MSIP_Label_574d496c-7ac4-4b13-81fd-698eca66b217_Name">
    <vt:lpwstr>Uncategorized</vt:lpwstr>
  </property>
  <property fmtid="{D5CDD505-2E9C-101B-9397-08002B2CF9AE}" pid="15" name="MSIP_Label_574d496c-7ac4-4b13-81fd-698eca66b217_Enabled">
    <vt:lpwstr>true</vt:lpwstr>
  </property>
  <property fmtid="{D5CDD505-2E9C-101B-9397-08002B2CF9AE}" pid="16" name="bjLabelHistoryID">
    <vt:lpwstr>{9C93D9A1-8975-47B8-889D-4DA04200120E}</vt:lpwstr>
  </property>
  <property fmtid="{D5CDD505-2E9C-101B-9397-08002B2CF9AE}" pid="17" name="MSIP_Label_e3ac3a1a-de19-428b-b395-6d250d7743fb_Enabled">
    <vt:lpwstr>true</vt:lpwstr>
  </property>
  <property fmtid="{D5CDD505-2E9C-101B-9397-08002B2CF9AE}" pid="18" name="MSIP_Label_e3ac3a1a-de19-428b-b395-6d250d7743fb_SetDate">
    <vt:lpwstr>2025-04-05T02:46:56Z</vt:lpwstr>
  </property>
  <property fmtid="{D5CDD505-2E9C-101B-9397-08002B2CF9AE}" pid="19" name="MSIP_Label_e3ac3a1a-de19-428b-b395-6d250d7743fb_Method">
    <vt:lpwstr>Standard</vt:lpwstr>
  </property>
  <property fmtid="{D5CDD505-2E9C-101B-9397-08002B2CF9AE}" pid="20" name="MSIP_Label_e3ac3a1a-de19-428b-b395-6d250d7743fb_Name">
    <vt:lpwstr>Internal Use Only</vt:lpwstr>
  </property>
  <property fmtid="{D5CDD505-2E9C-101B-9397-08002B2CF9AE}" pid="21" name="MSIP_Label_e3ac3a1a-de19-428b-b395-6d250d7743fb_SiteId">
    <vt:lpwstr>88cc5fd7-fd78-44b6-ad75-b6915088974f</vt:lpwstr>
  </property>
  <property fmtid="{D5CDD505-2E9C-101B-9397-08002B2CF9AE}" pid="22" name="MSIP_Label_e3ac3a1a-de19-428b-b395-6d250d7743fb_ActionId">
    <vt:lpwstr>a1622219-5db7-4858-9f3d-8aa3ccd9116b</vt:lpwstr>
  </property>
  <property fmtid="{D5CDD505-2E9C-101B-9397-08002B2CF9AE}" pid="23" name="MSIP_Label_e3ac3a1a-de19-428b-b395-6d250d7743fb_ContentBits">
    <vt:lpwstr>0</vt:lpwstr>
  </property>
</Properties>
</file>