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7"/>
  </p:notesMasterIdLst>
  <p:handoutMasterIdLst>
    <p:handoutMasterId r:id="rId48"/>
  </p:handoutMasterIdLst>
  <p:sldIdLst>
    <p:sldId id="260" r:id="rId7"/>
    <p:sldId id="258" r:id="rId8"/>
    <p:sldId id="263" r:id="rId9"/>
    <p:sldId id="308" r:id="rId10"/>
    <p:sldId id="310" r:id="rId11"/>
    <p:sldId id="313" r:id="rId12"/>
    <p:sldId id="314" r:id="rId13"/>
    <p:sldId id="272" r:id="rId14"/>
    <p:sldId id="262" r:id="rId15"/>
    <p:sldId id="264" r:id="rId16"/>
    <p:sldId id="291" r:id="rId17"/>
    <p:sldId id="265" r:id="rId18"/>
    <p:sldId id="271" r:id="rId19"/>
    <p:sldId id="273" r:id="rId20"/>
    <p:sldId id="274" r:id="rId21"/>
    <p:sldId id="266" r:id="rId22"/>
    <p:sldId id="275" r:id="rId23"/>
    <p:sldId id="267" r:id="rId24"/>
    <p:sldId id="278" r:id="rId25"/>
    <p:sldId id="279" r:id="rId26"/>
    <p:sldId id="268" r:id="rId27"/>
    <p:sldId id="280" r:id="rId28"/>
    <p:sldId id="281" r:id="rId29"/>
    <p:sldId id="269" r:id="rId30"/>
    <p:sldId id="282" r:id="rId31"/>
    <p:sldId id="283" r:id="rId32"/>
    <p:sldId id="270" r:id="rId33"/>
    <p:sldId id="284" r:id="rId34"/>
    <p:sldId id="285" r:id="rId35"/>
    <p:sldId id="295" r:id="rId36"/>
    <p:sldId id="286" r:id="rId37"/>
    <p:sldId id="293" r:id="rId38"/>
    <p:sldId id="287" r:id="rId39"/>
    <p:sldId id="288" r:id="rId40"/>
    <p:sldId id="305" r:id="rId41"/>
    <p:sldId id="289" r:id="rId42"/>
    <p:sldId id="311" r:id="rId43"/>
    <p:sldId id="312" r:id="rId44"/>
    <p:sldId id="315" r:id="rId45"/>
    <p:sldId id="290" r:id="rId4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  <p:cmAuthor id="3" name="DuBro, Jackson" initials="DJ" lastIdx="1" clrIdx="2">
    <p:extLst>
      <p:ext uri="{19B8F6BF-5375-455C-9EA6-DF929625EA0E}">
        <p15:presenceInfo xmlns:p15="http://schemas.microsoft.com/office/powerpoint/2012/main" userId="S::Jackson.DuBro@ercot.com::eeee7753-3465-4fb5-8530-4a50b4dcc9f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80315" autoAdjust="0"/>
  </p:normalViewPr>
  <p:slideViewPr>
    <p:cSldViewPr showGuides="1">
      <p:cViewPr varScale="1">
        <p:scale>
          <a:sx n="94" d="100"/>
          <a:sy n="94" d="100"/>
        </p:scale>
        <p:origin x="2004" y="31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2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9/23/2025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trike="noStrike" baseline="0" dirty="0"/>
              <a:t>Total regulation deployed comparison in the last 3 months: Overall regulation deployment trends follow the previous two months with more</a:t>
            </a:r>
            <a:r>
              <a:rPr lang="en-US" baseline="0" dirty="0"/>
              <a:t> bias towards Regulation Down deployment, but we could see more Regulation Up deployed during sunset hours.</a:t>
            </a:r>
            <a:endParaRPr lang="en-US" b="0" u="sng" strike="no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Overall, the trend is biased towards Reg Down, with exceptions for Peak, and Down-Ramp.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91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Similar levels of reg up deployment overall compared to previous years with only few instances where more reg up is deployed during sunset hours.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 Regulation down deployment in August 2025 is consistent with that of the previous two years. There was an increase in regulation down deployment during Up-Ramp hours.</a:t>
            </a:r>
            <a:endParaRPr lang="en-US" b="0" u="none" strike="noStrik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233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Total regulation deployed compared with the previous two years. More reg down during sunrise hours and more reg up deployment during sunset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59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Zero crossing regulation is generally higher than the last two years. The lower zero crossing percentages are seen during up-ramp hours.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447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Overall, we see that it is below 70% for only Up-Ramp.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94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Average regulation up exhaustion rate for all hours is 1.61%. </a:t>
            </a:r>
          </a:p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Average regulation down exhaustion rate for all hours is 4.46%.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Regulation up bias occurrence for consecutive SCED intervals for all hours is 133 and peak hours is 58.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Regulation down bias occurrence for consecutive SCED intervals. For all hours is 157 and peak hours is 25.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815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172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Load is seeing an increase in ramp-up hours but otherwise is generally the same.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880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total load is more than the last year. </a:t>
            </a:r>
          </a:p>
          <a:p>
            <a:endParaRPr lang="en-US" dirty="0"/>
          </a:p>
          <a:p>
            <a:r>
              <a:rPr lang="en-US" dirty="0"/>
              <a:t>More Net Load during Up ramp hours.</a:t>
            </a:r>
          </a:p>
          <a:p>
            <a:endParaRPr lang="en-US" dirty="0"/>
          </a:p>
          <a:p>
            <a:r>
              <a:rPr lang="en-US" dirty="0"/>
              <a:t>Net Load: dashed line.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692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Overall hourly load ramp trend remained similar compared to the last couple of years.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212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Wind generation is slightly higher than last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Net Capacity on Start-Up/</a:t>
            </a:r>
            <a:r>
              <a:rPr lang="en-US" strike="noStrike" dirty="0" err="1"/>
              <a:t>ShutDown</a:t>
            </a:r>
            <a:r>
              <a:rPr lang="en-US" strike="noStrike" dirty="0"/>
              <a:t> are generally following the trends of the last two years. More capacity during sunset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345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Forecast – Actual</a:t>
            </a:r>
          </a:p>
          <a:p>
            <a:r>
              <a:rPr lang="en-US" dirty="0"/>
              <a:t>+</a:t>
            </a:r>
            <a:r>
              <a:rPr lang="en-US" dirty="0" err="1"/>
              <a:t>ve</a:t>
            </a:r>
            <a:r>
              <a:rPr lang="en-US" baseline="0" dirty="0"/>
              <a:t> Error =&gt; Over forecasted load</a:t>
            </a:r>
          </a:p>
          <a:p>
            <a:r>
              <a:rPr lang="en-US" strike="noStrike" baseline="0" dirty="0"/>
              <a:t>-</a:t>
            </a:r>
            <a:r>
              <a:rPr lang="en-US" strike="noStrike" baseline="0" dirty="0" err="1"/>
              <a:t>ve</a:t>
            </a:r>
            <a:r>
              <a:rPr lang="en-US" strike="noStrike" baseline="0" dirty="0"/>
              <a:t> Error +&gt; Under forecasted load</a:t>
            </a:r>
          </a:p>
          <a:p>
            <a:endParaRPr lang="en-US" strike="noStrike" baseline="0" dirty="0"/>
          </a:p>
          <a:p>
            <a:r>
              <a:rPr lang="en-US" strike="noStrike" baseline="0" dirty="0"/>
              <a:t>During Up-Ramp hours we see an under forecasted load, and an over forecasted load during off peak and peak hours</a:t>
            </a:r>
          </a:p>
          <a:p>
            <a:r>
              <a:rPr lang="en-US" strike="noStrike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141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Error = Forecast – Actual</a:t>
            </a:r>
          </a:p>
          <a:p>
            <a:endParaRPr lang="en-US" dirty="0"/>
          </a:p>
          <a:p>
            <a:r>
              <a:rPr lang="en-US" dirty="0"/>
              <a:t>Min, Max,</a:t>
            </a:r>
            <a:r>
              <a:rPr lang="en-US" baseline="0" dirty="0"/>
              <a:t> 10</a:t>
            </a:r>
            <a:r>
              <a:rPr lang="en-US" baseline="30000" dirty="0"/>
              <a:t>th</a:t>
            </a:r>
            <a:r>
              <a:rPr lang="en-US" baseline="0" dirty="0"/>
              <a:t>, 90</a:t>
            </a:r>
            <a:r>
              <a:rPr lang="en-US" baseline="30000" dirty="0"/>
              <a:t>th</a:t>
            </a:r>
            <a:r>
              <a:rPr lang="en-US" baseline="0" dirty="0"/>
              <a:t> percentile</a:t>
            </a:r>
          </a:p>
          <a:p>
            <a:r>
              <a:rPr lang="en-US" baseline="0" dirty="0"/>
              <a:t>15-minute intervals</a:t>
            </a:r>
          </a:p>
          <a:p>
            <a:endParaRPr lang="en-US" baseline="0" dirty="0"/>
          </a:p>
          <a:p>
            <a:r>
              <a:rPr lang="en-US" baseline="0" dirty="0"/>
              <a:t>Max Positive Forecast Error:</a:t>
            </a:r>
          </a:p>
          <a:p>
            <a:r>
              <a:rPr lang="en-US" b="0" baseline="0" dirty="0">
                <a:solidFill>
                  <a:srgbClr val="FF0000"/>
                </a:solidFill>
                <a:highlight>
                  <a:srgbClr val="FF0000"/>
                </a:highlight>
              </a:rPr>
              <a:t>8/2025</a:t>
            </a:r>
            <a:r>
              <a:rPr lang="en-US" baseline="0" dirty="0">
                <a:solidFill>
                  <a:srgbClr val="FF0000"/>
                </a:solidFill>
              </a:rPr>
              <a:t> </a:t>
            </a:r>
            <a:r>
              <a:rPr lang="en-US" baseline="0" dirty="0"/>
              <a:t>HE10 -&gt; </a:t>
            </a:r>
            <a:r>
              <a:rPr lang="en-US" sz="1800" b="0" i="0" u="none" strike="noStrike" baseline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495 </a:t>
            </a:r>
            <a:r>
              <a:rPr lang="en-US" baseline="0" dirty="0"/>
              <a:t>MW</a:t>
            </a:r>
          </a:p>
          <a:p>
            <a:endParaRPr lang="en-US" baseline="0" dirty="0"/>
          </a:p>
          <a:p>
            <a:r>
              <a:rPr lang="en-US" baseline="0" dirty="0"/>
              <a:t>Max Negative Forecast Error:</a:t>
            </a:r>
          </a:p>
          <a:p>
            <a:r>
              <a:rPr lang="en-US" b="0" baseline="0" dirty="0"/>
              <a:t>8/2025</a:t>
            </a:r>
            <a:r>
              <a:rPr lang="en-US" baseline="0" dirty="0"/>
              <a:t> HE9 -&gt;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-625 </a:t>
            </a:r>
            <a:r>
              <a:rPr lang="en-US" baseline="0" dirty="0"/>
              <a:t>MW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trike="noStrike" dirty="0"/>
              <a:t>Largest expected generation deviation occurs during solar ramps. We see a positive average expected generation deviation in August.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3/12/18</a:t>
            </a:r>
            <a:r>
              <a:rPr lang="en-US" baseline="0" dirty="0"/>
              <a:t> – Integral ACE Time Constant Changed from 60 min to 45 min</a:t>
            </a:r>
          </a:p>
          <a:p>
            <a:r>
              <a:rPr lang="en-US" baseline="0" dirty="0"/>
              <a:t>5/17/18 – K4 Changed from 0.3 to 0.2 and K5 Changed from 0.4 to 0.5</a:t>
            </a:r>
          </a:p>
          <a:p>
            <a:r>
              <a:rPr lang="en-US" baseline="0" dirty="0"/>
              <a:t>12/4/18 – 10:05 AM – K6 Changed from 0 to 0.5</a:t>
            </a:r>
          </a:p>
          <a:p>
            <a:r>
              <a:rPr lang="en-US" baseline="0" dirty="0"/>
              <a:t>2/12/19 – 2:15 PM – K6 changed from 0.5 to 1.0</a:t>
            </a:r>
          </a:p>
          <a:p>
            <a:r>
              <a:rPr lang="en-US" baseline="0" dirty="0"/>
              <a:t>3/12/19 – 2:10 PM – PWRR Threshold from 10 to 15 MW/min</a:t>
            </a:r>
          </a:p>
          <a:p>
            <a:r>
              <a:rPr lang="en-US" baseline="0" dirty="0"/>
              <a:t>3/19/19 – 2:15 PM – PWRR Threshold from 15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4/01/19 – 10:00 AM – K5 changed from 0.5 to 0.4 and Max. Integral ACE Feedback changed from 250 to 150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4/24/19 – 1:15 PM – Max. Integral ACE Feedback changed from 150 to 160. PWRR Threshold changed from 20 to 25.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5/22/19 – 1:10 PM – K5 changed from 0.4 to 0.5, Max Integral ACE feedback changed from 160 to 200, PWRR Threshold changed from 25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6/17/20 – 10 AM - PWRR Calculation method changed from Direct to Interpolated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9/1/20 – 11 AM - Max Integral ACE Feedback changed from 200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9/3/20 – 3 PM - Max Integral ACE Feedback changed from 250 to 300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9/4/20 – 3 PM - Max Integral ACE Feedback changed from 300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6/1/21 – 10:00 AM – K8 Changed from 0 to 0.5, PSRR Threshold changed to 10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6/2/21 – 10:00 AM – PSRR Threshold changed from 10 to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6/3/21 – 10:00 AM – K8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6/4/21 – 10:00 AM – K8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9/2/21 – 10:00 AM – PSRR Threshold changed to 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6/7/22 – 10:30 AM – K7 Changed from 0 to 0.5, PDCTRR Min/Max Threshold changed to 10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6/8/22 – 10:30 AM – PDCTRR Min/Max Threshold changed from 10 to 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6/9/22 – 10:30 AM – K7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6/10/22 – 10:30 AM – K7 Changed from 0.07 to 1.0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10:00 AM–Max Integral ACE Feedback changed from 250 to 350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7/21/22 – 05:10 PM – K5 Changed from 0.5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7/22/22 – 09:40 PM – K5 Changed from 1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7/27/22 – 08:40 AM – PSRR Threshold changed to 40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6/12/23  - PSRR dynamic threshold enabled. The Max PSSR started at 80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6/15/23 – The Max PSRR threshold increased to 100 MW/min for sunrise and sunset hours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10/26/23 – Max Integral ACE Feedback changed from 350 to 250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3/7/24 – PSRR threshold increased from 100 MW/Min to 120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05/30/24 – Max Integral ACE Feedback changed from 250 MW to 350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8/28/24 – PSS Dynamic Threshold changed from 120 MW/Min – 180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10/31/24– K5 changed to 0.5 to 1 to correct the time error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11/1/24  - K5 changed from 1 to 0.75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11/5/24 – K5 changed from 0.75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11/18/24 – K5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11/22/24 – K5 changed from 0.75 to 0.5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3/5/25 – K5 changed from 0.5 to 0.75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3/6/25 – K5 changed from 0.75 to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3/7/25 – Max Ace Integral Feedback changed from 350 MW to 400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3/7/25 – PSRR Dynamic Threshold for sunrise and sunset changed from 180 MW/Min to 225 MW/Min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3/11/25 – Max Ace Integral Feedback changed from 400 MW to 350 MW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3/12/25 – K5 changed from 1 to 0.5</a:t>
            </a:r>
          </a:p>
          <a:p>
            <a:r>
              <a:rPr lang="en-US" baseline="0" dirty="0"/>
              <a:t>6/6/25 – K5 changed from 0.5 to 0.75</a:t>
            </a:r>
          </a:p>
          <a:p>
            <a:r>
              <a:rPr lang="en-US" baseline="0" dirty="0"/>
              <a:t>6/13/25 – K5 changes from 0.75 to 0.5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Expected Generation Deviation Breakdown</a:t>
            </a:r>
            <a:r>
              <a:rPr lang="en-US" baseline="0" dirty="0"/>
              <a:t> by resource type and we see significant contribution from wind and solar during the ramping hours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7815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Comparing </a:t>
            </a:r>
            <a:r>
              <a:rPr lang="en-US" baseline="0" dirty="0"/>
              <a:t>renewables vs non-renewables. IRR resources are the main contributor for most part of the day.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29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1-min NSLL ramp values were examined in bins of 10 MWs  (as tracked on x-axis) and the average rate of intervals during which regulation was exhausted (i.e. remaining regulation was less than 5 MW) was computed (as tracked on y-axis).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strike="noStrik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NSLL includes Large Loads and Steel Mills that are not following SCED dispatch.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strike="noStrike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strike="noStrike" dirty="0">
                <a:effectLst/>
              </a:rPr>
              <a:t>Trend is the same: we see low correlation between regulation exhaustion and NSLL ramp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017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8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For intra-hour wind ramp forecast, SCED PWRR MAE is smaller than the Persistence forecast with more errors occur during ramping hours. </a:t>
            </a:r>
          </a:p>
          <a:p>
            <a:endParaRPr lang="en-US" baseline="0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errors during ramping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baseline="0" dirty="0"/>
              <a:t>For intra-hour solar ramp forecast, SCED PSRR is generally performing better when compared to the persistence forecast, particularly during the most significant solar ramp hours.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077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trike="noStrike" dirty="0"/>
              <a:t>Similar to wind, generally we see greater forecast errors during ramping periods. </a:t>
            </a:r>
            <a:endParaRPr lang="en-US" strike="noStrike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187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u="none" dirty="0"/>
              <a:t>Why did we shift Peak and Up-Ramp back an hour for August?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3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sv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sv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4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sv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/>
              <a:t>August 2025</a:t>
            </a:r>
          </a:p>
          <a:p>
            <a:endParaRPr lang="en-US" dirty="0"/>
          </a:p>
          <a:p>
            <a:r>
              <a:rPr lang="en-US" dirty="0"/>
              <a:t>ERCOT</a:t>
            </a:r>
          </a:p>
          <a:p>
            <a:r>
              <a:rPr lang="en-US" dirty="0"/>
              <a:t>Operations Planning</a:t>
            </a:r>
          </a:p>
          <a:p>
            <a:endParaRPr lang="en-US" dirty="0"/>
          </a:p>
          <a:p>
            <a:r>
              <a:rPr lang="en-US" dirty="0"/>
              <a:t>PDCWG | September 24</a:t>
            </a:r>
            <a:r>
              <a:rPr lang="en-US" baseline="30000" dirty="0"/>
              <a:t>th</a:t>
            </a:r>
            <a:r>
              <a:rPr lang="en-US" dirty="0"/>
              <a:t>, 2025 </a:t>
            </a:r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Total Regulation Deployed Comparison - Monthly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ECF4BC-C34E-4B08-9EBE-C6D0DCE0B6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77703" y="1177142"/>
            <a:ext cx="8064793" cy="450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9B4FF3-BC7D-2910-F618-E487B6472C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4441" y="1410277"/>
            <a:ext cx="5356916" cy="396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8EC25C-4F08-35D0-FE09-301561C0A0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84552" y="1117069"/>
            <a:ext cx="7574894" cy="462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91F44A-DF6D-C4B8-DC38-1CE7CCAD0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77890" y="1110377"/>
            <a:ext cx="7588217" cy="463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hours.</a:t>
            </a:r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Regulation Deployed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94D397-96F4-8DA8-5D23-3DE0B98B62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05047" y="1136568"/>
            <a:ext cx="8210105" cy="458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down.</a:t>
            </a:r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Regulation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1F1FC2-C65D-9D3E-068E-8D60045EF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7983" y="1084930"/>
            <a:ext cx="5274631" cy="484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Parameters &amp; References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for last three months.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2023, 2024, and 2025 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8FFFB0-92E4-7A5A-58D7-F54AC202A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35343" y="2514600"/>
            <a:ext cx="603129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5%.)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B500B9-374A-46A1-DDA6-81A8B8464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9721" y="993363"/>
            <a:ext cx="7722267" cy="50236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ECF373-20C0-B5DC-E735-6714811FDE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05000" y="1524000"/>
            <a:ext cx="1754092" cy="71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Exhaustion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645892-32BB-CD87-8AB2-1C3B89BB3B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8201" y="1084963"/>
            <a:ext cx="7558306" cy="49202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115F62-C3E2-A8CA-B3F7-FE344C888F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00" y="1600200"/>
            <a:ext cx="1877493" cy="73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hours.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E7D40E-AC95-D074-5673-D91465852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93934" y="1333865"/>
            <a:ext cx="7232330" cy="40606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80921A-4603-731E-12FB-35BF23E6DC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1472627"/>
            <a:ext cx="1755793" cy="58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Regulation Bias for Consecutive SCED Intervals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8BCF6-B7B1-C3D5-8DB0-F94CE3DE8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1709" y="1202923"/>
            <a:ext cx="7836782" cy="44521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13CDC4-E040-6371-F977-9536CFF030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5400" y="1295400"/>
            <a:ext cx="2062976" cy="6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Load and Wind Ramp, PWRR Error, Start-Up/Shut-Down Hours, STLF Error, and Expected Generation Deviation.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Error Accumulation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AD96F2-6865-0574-6A63-EAAB830A9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41117" y="1186254"/>
            <a:ext cx="7461764" cy="448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D93BD3E-1E9A-4970-A6F7-E7AC52762E0C}" type="slidenum">
              <a:rPr lang="en-US" smtClean="0"/>
              <a:pPr algn="r">
                <a:spcAft>
                  <a:spcPts val="600"/>
                </a:spcAft>
              </a:pPr>
              <a:t>29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906B05F-123C-42E7-BEF1-5172A8865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Profile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36C333-8325-BD84-7570-85DF4B5975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26437" y="1212910"/>
            <a:ext cx="7491124" cy="443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GTBD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953"/>
          <a:stretch/>
        </p:blipFill>
        <p:spPr>
          <a:xfrm>
            <a:off x="152400" y="5184334"/>
            <a:ext cx="3886200" cy="2380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72D2A14-AD5D-456B-B858-3DC6E2131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5719164"/>
            <a:ext cx="4419600" cy="3045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4ADA3F-FE38-835A-D621-F24A003C27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1092964"/>
            <a:ext cx="5950854" cy="34028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81FABE-D9B9-4CBF-1118-4AA1E685C8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402" y="4888392"/>
            <a:ext cx="3682240" cy="128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Load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B9B760-94CF-4844-B63C-4AEDED98A7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62950" y="1213651"/>
            <a:ext cx="7494299" cy="443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Ramp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FA1455-5847-1F0C-C7ED-F9CCA3CDF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89065" y="1225002"/>
            <a:ext cx="7442069" cy="440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 Profile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4A400C-3CF9-87C2-2561-4D83B4909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1143000"/>
            <a:ext cx="8458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Start-Up &amp; Shut-Down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93CE0E-4CD5-BC6A-616D-0062641C9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1142423"/>
            <a:ext cx="8458200" cy="457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Short-Term Load Forecast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2F56CA-2223-C2D9-7A5E-114AAC4B7B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1143000"/>
            <a:ext cx="8458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STLF Error Chart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54A4D7-5DF3-33A3-2A16-CAB4F90FA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81000" y="1143000"/>
            <a:ext cx="8458199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631120-DA6D-7616-5866-7392A357F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86390" y="1067846"/>
            <a:ext cx="7771219" cy="47223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30DC6F-C9B6-3CD8-8B55-B4B393FF98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9400" y="1228391"/>
            <a:ext cx="1644828" cy="7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4FD879-4A8E-17D1-86E8-AEA3DD288B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4915" y="1363915"/>
            <a:ext cx="7874170" cy="397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3F9510-E71D-83F3-D183-A852D0D75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40038" y="1465819"/>
            <a:ext cx="7863923" cy="377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48EFC-1C9F-C206-CB08-100FB8E0D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/>
              <a:t>Non-SCED Qualified Large Load (NSLL) Ramping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30188E-16E1-E63B-B8CA-14A88C76C3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5" name="Picture 4" descr="Chart&#10;&#10;AI-generated content may be incorrect.">
            <a:extLst>
              <a:ext uri="{FF2B5EF4-FFF2-40B4-BE49-F238E27FC236}">
                <a16:creationId xmlns:a16="http://schemas.microsoft.com/office/drawing/2014/main" id="{B2E53393-72CD-9932-9F44-F0B01DB3FC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7874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3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DAFD16-DAF1-91C3-92A2-BC09B21C4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29382" y="897556"/>
            <a:ext cx="7967899" cy="516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Wind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1B5744-AC5B-0813-E263-317F1F4A9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12012" y="971935"/>
            <a:ext cx="7719975" cy="509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MAE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5A75D7-3F2A-6254-0F29-3093BB664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05815" y="897556"/>
            <a:ext cx="7932368" cy="516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7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Projected Solar Ramp Rate Error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4332DB-8775-861C-2656-67B24188F0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17129" y="897637"/>
            <a:ext cx="7909740" cy="516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EA8BDF-FA94-F4ED-2C65-1FDB06091D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00" y="2359659"/>
            <a:ext cx="4996486" cy="174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Metrics to Measure 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hour.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85% for the number of  intervals where regulation deployment  was both up and down for peak 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Track the Regulation exhaustion rate for all hours (not to exceed 5%).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hours.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RCOT Identity">
    <a:dk1>
      <a:sysClr val="windowText" lastClr="000000"/>
    </a:dk1>
    <a:lt1>
      <a:srgbClr val="FFFFFF"/>
    </a:lt1>
    <a:dk2>
      <a:srgbClr val="5B6770"/>
    </a:dk2>
    <a:lt2>
      <a:srgbClr val="FFFFFF"/>
    </a:lt2>
    <a:accent1>
      <a:srgbClr val="00ACC8"/>
    </a:accent1>
    <a:accent2>
      <a:srgbClr val="5B6770"/>
    </a:accent2>
    <a:accent3>
      <a:srgbClr val="00CE7D"/>
    </a:accent3>
    <a:accent4>
      <a:srgbClr val="003764"/>
    </a:accent4>
    <a:accent5>
      <a:srgbClr val="6650B1"/>
    </a:accent5>
    <a:accent6>
      <a:srgbClr val="910258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openxmlformats.org/package/2006/metadata/core-properties"/>
    <ds:schemaRef ds:uri="http://purl.org/dc/terms/"/>
    <ds:schemaRef ds:uri="c34af464-7aa1-4edd-9be4-83dffc1cb92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127279</TotalTime>
  <Words>1732</Words>
  <Application>Microsoft Office PowerPoint</Application>
  <PresentationFormat>On-screen Show (4:3)</PresentationFormat>
  <Paragraphs>228</Paragraphs>
  <Slides>40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Projected Solar Ramp Rate MAE</vt:lpstr>
      <vt:lpstr>Projected Solar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Non-SCED Qualified Large Load (NSLL) Ramping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McDowell, Matthew</cp:lastModifiedBy>
  <cp:revision>1301</cp:revision>
  <cp:lastPrinted>2016-01-21T20:53:15Z</cp:lastPrinted>
  <dcterms:created xsi:type="dcterms:W3CDTF">2016-01-21T15:20:31Z</dcterms:created>
  <dcterms:modified xsi:type="dcterms:W3CDTF">2025-09-23T15:11:32Z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2023-07-13T19:51:46Z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4a615b3d-c0eb-422d-be1f-3cd1f81db83b</vt:lpwstr>
  </property>
  <property fmtid="{D5CDD505-2E9C-101B-9397-08002B2CF9AE}" pid="9" name="MSIP_Label_7084cbda-52b8-46fb-a7b7-cb5bd465ed85_ContentBits">
    <vt:lpwstr>0</vt:lpwstr>
  </property>
</Properties>
</file>