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7322" autoAdjust="0"/>
  </p:normalViewPr>
  <p:slideViewPr>
    <p:cSldViewPr showGuides="1">
      <p:cViewPr varScale="1">
        <p:scale>
          <a:sx n="69" d="100"/>
          <a:sy n="69" d="100"/>
        </p:scale>
        <p:origin x="1656" y="3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August 2024 and August 2025. </a:t>
            </a:r>
            <a:r>
              <a:rPr lang="en-US" b="1" strike="noStrike" dirty="0"/>
              <a:t>Compared to last year, there are slightly less instances of frequency hovering around the lower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August 2023 and August 2025.</a:t>
            </a:r>
            <a:r>
              <a:rPr lang="en-US" strike="noStrike" dirty="0"/>
              <a:t> Similar to the previous slide, compared to 2023,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did not make time error corrections in the month of August.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FRM median = -1127.76, FRM average = -1264.3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49,983,164</a:t>
            </a:r>
            <a:r>
              <a:rPr lang="en-US" sz="2800" dirty="0"/>
              <a:t>  </a:t>
            </a:r>
            <a:r>
              <a:rPr lang="en-US" sz="1800" b="1" dirty="0">
                <a:solidFill>
                  <a:schemeClr val="accent2"/>
                </a:solidFill>
              </a:rPr>
              <a:t>MWh – Increase in total energy compared to last month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7,070,271</a:t>
            </a:r>
            <a:r>
              <a:rPr lang="en-US" sz="2800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 – Decrease in total energy from wind compared to last month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14.15%</a:t>
            </a:r>
            <a:r>
              <a:rPr lang="en-US" sz="2800" dirty="0"/>
              <a:t> 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7,405,190</a:t>
            </a:r>
            <a:r>
              <a:rPr lang="en-US" sz="2800" dirty="0"/>
              <a:t> 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MWh – Increase in total energy from Solar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14.82%</a:t>
            </a:r>
            <a:r>
              <a:rPr lang="en-US" sz="2800" dirty="0"/>
              <a:t>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August 2025 =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281,291</a:t>
            </a:r>
            <a:r>
              <a:rPr lang="en-US" sz="2800" dirty="0"/>
              <a:t> 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August 10</a:t>
            </a:r>
            <a:r>
              <a:rPr lang="en-US" sz="18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800" strike="noStrike" dirty="0">
                <a:solidFill>
                  <a:schemeClr val="accent2"/>
                </a:solidFill>
              </a:rPr>
              <a:t>  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trike="noStrike" baseline="0" dirty="0"/>
            </a:br>
            <a:r>
              <a:rPr lang="en-US" strike="noStrike" baseline="0" dirty="0"/>
              <a:t>August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316,171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341,787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August 20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281,291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August 10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(add </a:t>
            </a:r>
            <a:r>
              <a:rPr lang="en-US" dirty="0" err="1"/>
              <a:t>ffr</a:t>
            </a:r>
            <a:r>
              <a:rPr lang="en-US"/>
              <a:t>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CPS1 Score is 174.67%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Zero outliers over 180%: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Score was </a:t>
            </a:r>
            <a:endParaRPr lang="en-US" b="1" strike="noStrike" baseline="0" dirty="0"/>
          </a:p>
          <a:p>
            <a:r>
              <a:rPr lang="en-US" sz="1200" b="1" dirty="0">
                <a:effectLst/>
              </a:rPr>
              <a:t>IRR Down Ramp</a:t>
            </a:r>
            <a:r>
              <a:rPr lang="en-US" sz="1200" dirty="0">
                <a:effectLst/>
              </a:rPr>
              <a:t>: </a:t>
            </a:r>
            <a:endParaRPr lang="en-US" sz="1200" dirty="0"/>
          </a:p>
          <a:p>
            <a:r>
              <a:rPr lang="en-US" sz="1200" b="1" dirty="0">
                <a:effectLst/>
              </a:rPr>
              <a:t>Regulation</a:t>
            </a:r>
            <a:r>
              <a:rPr lang="en-US" sz="1200" dirty="0">
                <a:effectLst/>
              </a:rPr>
              <a:t>: </a:t>
            </a:r>
          </a:p>
          <a:p>
            <a:r>
              <a:rPr lang="en-US" sz="1200" b="1" dirty="0">
                <a:effectLst/>
              </a:rPr>
              <a:t>SCED Offsets: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176.03%</a:t>
            </a:r>
            <a:r>
              <a:rPr lang="en-US" sz="1200" b="0" dirty="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en-US" dirty="0"/>
              <a:t>which is in line with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 is lower compared to 2024.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2025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14.84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11.86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20.13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15.08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August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August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September 24</a:t>
            </a:r>
            <a:r>
              <a:rPr lang="en-US" baseline="30000" dirty="0"/>
              <a:t>th</a:t>
            </a:r>
            <a:r>
              <a:rPr lang="en-US" dirty="0"/>
              <a:t> ,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D5426-0A6D-D4B5-93D2-E37E8996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38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C5BB2-6038-A60A-15C0-DE568A07D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4BC4B-C7EB-D298-B5A3-93936C81E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2923-52C0-8C3F-B2A1-6FDFBA746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381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2024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093BF-5266-EEF9-733F-1E97CE62B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81200"/>
            <a:ext cx="7886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2024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FA297-1371-ABEB-DEAE-6A4584BD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6" y="1676400"/>
            <a:ext cx="745191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17786-4680-B9C2-54BA-2EB7D8A10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" b="10116"/>
          <a:stretch>
            <a:fillRect/>
          </a:stretch>
        </p:blipFill>
        <p:spPr>
          <a:xfrm>
            <a:off x="990292" y="3505200"/>
            <a:ext cx="754410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August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 174.67%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176.03%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2024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2024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-1127.76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2025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 14.84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 11.86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 20.13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49,983,164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7,070,271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14.15%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7,405,190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14.82%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316,171</a:t>
            </a:r>
            <a:r>
              <a:rPr lang="en-US" sz="1600" dirty="0">
                <a:solidFill>
                  <a:schemeClr val="tx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341,787 </a:t>
            </a:r>
            <a:r>
              <a:rPr lang="en-US" sz="1600" dirty="0">
                <a:solidFill>
                  <a:schemeClr val="tx2"/>
                </a:solidFill>
              </a:rPr>
              <a:t>MW*s on August 20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281,291 </a:t>
            </a:r>
            <a:r>
              <a:rPr lang="en-US" sz="1600" dirty="0">
                <a:solidFill>
                  <a:schemeClr val="tx2"/>
                </a:solidFill>
              </a:rPr>
              <a:t>MW*s on August 10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064A-58FF-C768-2F43-F1BFB273A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914399"/>
            <a:ext cx="845820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C28EF-6A53-9856-A478-3BC1C2DF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2295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B0A22-0F04-A9D2-CDF6-4B81265BC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90600"/>
            <a:ext cx="8229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C4086-F352-D5B7-A238-65587258A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EB34F-E604-B8B2-4D56-1B64415E3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B2005-89AF-721B-771F-0D87ADA18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2015-2025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37498"/>
              </p:ext>
            </p:extLst>
          </p:nvPr>
        </p:nvGraphicFramePr>
        <p:xfrm>
          <a:off x="674396" y="3611819"/>
          <a:ext cx="7936204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90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873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02C5A70-7683-17E9-62D2-3B149DDD4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396" y="990600"/>
            <a:ext cx="801240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48168-F4E4-31E1-766E-CCF7FC6D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381999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867400" y="5802868"/>
            <a:ext cx="2895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Aug-25 CPS1 (%): 174.67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August.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715000" y="502841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Aug-25 CPS1 (%): 174.67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EECC5-6DA6-6F18-CD86-89ABC4EBC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399"/>
            <a:ext cx="84582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E8891-D876-B072-603D-D87963551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67270"/>
            <a:ext cx="8420100" cy="5304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5107781" y="86727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176.03%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142AA-EC02-92FE-5DB5-28207AC8A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3E451-4FF8-82CE-4792-0C9A99A89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1"/>
            <a:ext cx="838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127169</TotalTime>
  <Words>991</Words>
  <Application>Microsoft Office PowerPoint</Application>
  <PresentationFormat>On-screen Show (4:3)</PresentationFormat>
  <Paragraphs>240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August 2025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2024 BAL-003 Selected Events – Update</vt:lpstr>
      <vt:lpstr>Op. Year 2024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2015-2025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1909</cp:revision>
  <cp:lastPrinted>2016-01-21T20:53:15Z</cp:lastPrinted>
  <dcterms:created xsi:type="dcterms:W3CDTF">2016-01-21T15:20:31Z</dcterms:created>
  <dcterms:modified xsi:type="dcterms:W3CDTF">2025-09-23T20:15:25Z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