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67"/>
  </p:notesMasterIdLst>
  <p:handoutMasterIdLst>
    <p:handoutMasterId r:id="rId68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597" r:id="rId12"/>
    <p:sldId id="3049" r:id="rId13"/>
    <p:sldId id="3008" r:id="rId14"/>
    <p:sldId id="3011" r:id="rId15"/>
    <p:sldId id="3050" r:id="rId16"/>
    <p:sldId id="268" r:id="rId17"/>
    <p:sldId id="269" r:id="rId18"/>
    <p:sldId id="270" r:id="rId19"/>
    <p:sldId id="271" r:id="rId20"/>
    <p:sldId id="3051" r:id="rId21"/>
    <p:sldId id="3052" r:id="rId22"/>
    <p:sldId id="3032" r:id="rId23"/>
    <p:sldId id="3053" r:id="rId24"/>
    <p:sldId id="584" r:id="rId25"/>
    <p:sldId id="2981" r:id="rId26"/>
    <p:sldId id="3010" r:id="rId27"/>
    <p:sldId id="3002" r:id="rId28"/>
    <p:sldId id="2992" r:id="rId29"/>
    <p:sldId id="2993" r:id="rId30"/>
    <p:sldId id="2994" r:id="rId31"/>
    <p:sldId id="2995" r:id="rId32"/>
    <p:sldId id="3000" r:id="rId33"/>
    <p:sldId id="3006" r:id="rId34"/>
    <p:sldId id="3007" r:id="rId35"/>
    <p:sldId id="3003" r:id="rId36"/>
    <p:sldId id="3054" r:id="rId37"/>
    <p:sldId id="3055" r:id="rId38"/>
    <p:sldId id="3056" r:id="rId39"/>
    <p:sldId id="3057" r:id="rId40"/>
    <p:sldId id="3012" r:id="rId41"/>
    <p:sldId id="3013" r:id="rId42"/>
    <p:sldId id="3058" r:id="rId43"/>
    <p:sldId id="3016" r:id="rId44"/>
    <p:sldId id="3017" r:id="rId45"/>
    <p:sldId id="3047" r:id="rId46"/>
    <p:sldId id="546" r:id="rId47"/>
    <p:sldId id="550" r:id="rId48"/>
    <p:sldId id="551" r:id="rId49"/>
    <p:sldId id="3048" r:id="rId50"/>
    <p:sldId id="331" r:id="rId51"/>
    <p:sldId id="332" r:id="rId52"/>
    <p:sldId id="2943" r:id="rId53"/>
    <p:sldId id="334" r:id="rId54"/>
    <p:sldId id="2952" r:id="rId55"/>
    <p:sldId id="3020" r:id="rId56"/>
    <p:sldId id="3021" r:id="rId57"/>
    <p:sldId id="2979" r:id="rId58"/>
    <p:sldId id="3009" r:id="rId59"/>
    <p:sldId id="2980" r:id="rId60"/>
    <p:sldId id="593" r:id="rId61"/>
    <p:sldId id="594" r:id="rId62"/>
    <p:sldId id="591" r:id="rId63"/>
    <p:sldId id="581" r:id="rId64"/>
    <p:sldId id="603" r:id="rId65"/>
    <p:sldId id="588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94E6D9"/>
    <a:srgbClr val="F6CD9F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22,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9/18 Telemetry Scores are strong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C51D5D-5143-8279-8DE2-4EFDB44A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32" y="0"/>
            <a:ext cx="2416717" cy="632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43C9E2-DC85-3DBF-8AAF-B4483F9A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56" y="0"/>
            <a:ext cx="242234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BF535-5E91-32C8-F5CF-8B43F3B2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C5E1-F855-32CC-B063-4689F8E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Day-Ahead Market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2AE-2197-273A-C69A-DCFA16B4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Next 4 slides for DAM OD 9/17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6E1-5F4D-A6D7-1A5B-EFF23729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Current vs RTC DAM Participation – OD 9/17/25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0F3AE-AB1A-B3C6-2CE3-50910E1C7BAF}"/>
              </a:ext>
            </a:extLst>
          </p:cNvPr>
          <p:cNvSpPr/>
          <p:nvPr/>
        </p:nvSpPr>
        <p:spPr>
          <a:xfrm>
            <a:off x="388406" y="914400"/>
            <a:ext cx="852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			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217885-2576-6FD5-BB7D-1EE5AACDC48D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838200"/>
          <a:ext cx="73914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754">
                  <a:extLst>
                    <a:ext uri="{9D8B030D-6E8A-4147-A177-3AD203B41FA5}">
                      <a16:colId xmlns:a16="http://schemas.microsoft.com/office/drawing/2014/main" val="3479163381"/>
                    </a:ext>
                  </a:extLst>
                </a:gridCol>
                <a:gridCol w="1815823">
                  <a:extLst>
                    <a:ext uri="{9D8B030D-6E8A-4147-A177-3AD203B41FA5}">
                      <a16:colId xmlns:a16="http://schemas.microsoft.com/office/drawing/2014/main" val="4167475548"/>
                    </a:ext>
                  </a:extLst>
                </a:gridCol>
                <a:gridCol w="1815823">
                  <a:extLst>
                    <a:ext uri="{9D8B030D-6E8A-4147-A177-3AD203B41FA5}">
                      <a16:colId xmlns:a16="http://schemas.microsoft.com/office/drawing/2014/main" val="231217432"/>
                    </a:ext>
                  </a:extLst>
                </a:gridCol>
              </a:tblGrid>
              <a:tr h="2975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RTC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 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75515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Total Unique QSEs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09679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 | Max HUB LMP ($/MWh)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-1.28 | 23.79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16.40 | 74.11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6835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 | Max LZ LMP ($/MWh)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-1.53 | 24.93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16.80 | 81.79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49912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Objective Function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327341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INT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7,326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228,958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725786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MW Qty Cleared (Max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119,667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08887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Execution 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721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4B4E22-E5C4-45B4-880E-43C1B886AF15}"/>
              </a:ext>
            </a:extLst>
          </p:cNvPr>
          <p:cNvGraphicFramePr>
            <a:graphicFrameLocks noGrp="1"/>
          </p:cNvGraphicFramePr>
          <p:nvPr/>
        </p:nvGraphicFramePr>
        <p:xfrm>
          <a:off x="650423" y="3648347"/>
          <a:ext cx="7843154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58">
                  <a:extLst>
                    <a:ext uri="{9D8B030D-6E8A-4147-A177-3AD203B41FA5}">
                      <a16:colId xmlns:a16="http://schemas.microsoft.com/office/drawing/2014/main" val="2770301456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2331818489"/>
                    </a:ext>
                  </a:extLst>
                </a:gridCol>
                <a:gridCol w="1639933">
                  <a:extLst>
                    <a:ext uri="{9D8B030D-6E8A-4147-A177-3AD203B41FA5}">
                      <a16:colId xmlns:a16="http://schemas.microsoft.com/office/drawing/2014/main" val="2031873099"/>
                    </a:ext>
                  </a:extLst>
                </a:gridCol>
                <a:gridCol w="1680442">
                  <a:extLst>
                    <a:ext uri="{9D8B030D-6E8A-4147-A177-3AD203B41FA5}">
                      <a16:colId xmlns:a16="http://schemas.microsoft.com/office/drawing/2014/main" val="2120882415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1346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RTC </a:t>
                      </a:r>
                    </a:p>
                    <a:p>
                      <a:pPr algn="ctr"/>
                      <a:r>
                        <a:rPr lang="en-US" sz="1600" dirty="0"/>
                        <a:t>Procured MWs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Current Procured MWs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RTC</a:t>
                      </a:r>
                      <a:r>
                        <a:rPr lang="en-US" sz="1600" dirty="0"/>
                        <a:t> Min | Max MCPC ($/MWh)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Min | Max MCPC ($/MWh)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ECRS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2877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5.00 | 135.70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0.05 | 6.53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2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2463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13.00 | 135.70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0.30 | 6.53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1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2655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13.00 |   42.00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0.05 | 4.83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78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13.20 | 135.70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0.33 | 6.98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9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14.01 | 165.27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0.30 | 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0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7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B858-70ED-7178-838E-EBECEC27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Quantities and Prices - DAM RTC OD 9/17/25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515A2-BF43-7BE3-584E-B0C438DB2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EA4E09-5C04-39B7-E36A-C4C5FF5A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1" y="1148100"/>
            <a:ext cx="3065578" cy="2015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7CF7C6-E7A5-A41A-0524-A34ED628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" y="1145517"/>
            <a:ext cx="2917698" cy="2018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EE2CEE-6EFC-ED73-F6D8-D98397AE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3" y="3725283"/>
            <a:ext cx="3084784" cy="2036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D75B9-33D2-31BC-8735-C3B2ADF82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407" y="3775239"/>
            <a:ext cx="2979409" cy="1986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91AA56-D4ED-1D0F-084E-A246F40D5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816" y="955050"/>
            <a:ext cx="2871983" cy="49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ASDC Price Setting Example - DAM RTC OD 9/17/25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ASDC Price Setting Example - DAM RTC OD 9/17/25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503E-B18C-6D8B-BD0C-35A827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07D6-B968-3C2C-B264-FF386FE2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AS Self-Provision Observations for OD 9/17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C1E7-0754-19F9-9187-5D910A4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Delivery Hour 17: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885 MW of RRS awarded to NCLRs in the Day-Ahead Market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During the hour, NCLRs telemetered 840 MW of RRS capability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Actual RRS Awards Breakdown: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~195 MW of RRS awarded to NCLRs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~152 MW were telemetered via self-provision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~149 MW of self-provision were awarded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Validation Issues: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3 MW disparity was caused by the following issues: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0" marR="0" lvl="2" indent="-228600"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Incorrect resource status being telemetered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0" marR="0" lvl="2" indent="-228600"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UFR Capability values did not support self-provision to be awarded RRS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7BE-90A6-A077-AF5C-078CC9C2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BE23-E3BC-669F-379D-5773D7B8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88AC-B95F-C37B-6459-A4E65362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SCED Analysis/Observations in 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B97-EFAE-063F-C7F0-12AB2C30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Appendix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1D9A-47DB-9B00-D8D5-2FDD0F380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3 weeks focus: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28B24-4C95-CCAA-3A69-D626935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plan for next 3 weeks schedule will be same pattern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Continue to maintain Operational alignment of Telemetry and COP in RTC trials systems 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Market sequences: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TUE:	DAM clearing (focus on next day SCED offers and NCLR self-provision)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WED&amp;THU:	SCED offers for all 24 hours of OD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Offers not scripted: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QSE allowed/encouraged to make economic offers (non-scripted, but reasonable)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Energy and AS Offers should cover full capability (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ie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goal to minimize proxies from ERCOT) </a:t>
            </a:r>
          </a:p>
        </p:txBody>
      </p:sp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AA216EB1-65FE-F313-0606-5C8E1EAE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4" y="3857812"/>
            <a:ext cx="7144452" cy="23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2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E99-A521-326F-536A-34ED0A40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8D6B1628-6CA9-6D62-3D6D-8BE66617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4" y="2005874"/>
            <a:ext cx="7650256" cy="4194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BDE29-9108-24BA-7AED-A5EAF8FD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Sep/Oct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948C-D4B1-2096-5721-5A814D0D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46A2E5-A071-7CC6-FCC5-57DD52FE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Run DAM/SCED on regular cadence, except for: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	LFC Practice/Simulation- Oct 16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	Last Planned LFC Test- Oct 30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8B3A93-7C20-BCC6-E1BD-F3BA9132BF96}"/>
              </a:ext>
            </a:extLst>
          </p:cNvPr>
          <p:cNvSpPr/>
          <p:nvPr/>
        </p:nvSpPr>
        <p:spPr>
          <a:xfrm>
            <a:off x="5899356" y="5530858"/>
            <a:ext cx="947759" cy="684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F4F1C9-F649-FF2A-8A9A-9259D7DB3979}"/>
              </a:ext>
            </a:extLst>
          </p:cNvPr>
          <p:cNvSpPr/>
          <p:nvPr/>
        </p:nvSpPr>
        <p:spPr>
          <a:xfrm>
            <a:off x="5899357" y="4429769"/>
            <a:ext cx="947759" cy="684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31014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DAM, Adjustment Period, and SCED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Next Steps for LFC Testing</a:t>
            </a:r>
          </a:p>
          <a:p>
            <a:pPr lvl="2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Oct 16 simulation/open loop, Oct 30 closed loop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DAM and Self-Provision Summary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upcoming Schedule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3008384"/>
            <a:ext cx="8534400" cy="316381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this week’s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sequence: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Similar to Monitored OD process in August, with addition of DAM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TUE: 	DAM clearing (focus on next day SCED offers and NCLR self-provision)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WED/THU:	SCED offers for all 24 hours of OD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98E8C8E5-2BF6-FB97-CBC1-67559031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6" y="974417"/>
            <a:ext cx="7340549" cy="18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09-17-2025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A2AF6-3EB2-ECF7-08DE-4E352FA1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FD62A-E526-A6EA-831E-2ACE7A900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643919"/>
            <a:ext cx="8201770" cy="58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5170A-D0F9-6F3C-8B95-AAAA5A0D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80E69E-673D-A9CE-0F3B-02A565EC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1C5251DD-86A0-D9A9-B8CB-5E96013D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8" y="1161439"/>
            <a:ext cx="8682824" cy="48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8498B-4A08-0303-55B9-EC7E8DDF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D64C6-4C26-212C-BA78-B26E02118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14633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C0939-7E9E-8C7B-B936-E9FCF50B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B12385E7-2628-B656-9C9F-B620E53B1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" y="1016869"/>
            <a:ext cx="8863149" cy="48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09-18-2025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7574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817D2-4D27-0CA2-B76D-5B6941E5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0E32F-E30C-0856-9BC8-DA939503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7" y="759618"/>
            <a:ext cx="820547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F6DC7-ABD1-61E7-C0B4-A923A8EA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8622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7D9A1-0C65-604C-8853-0915B1D42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221719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D0469-1249-B55C-64D5-44B11D68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45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03CC4-563F-6C1C-0882-B1FCA4E6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72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57BBA-ED14-71C1-7605-14DE7AEE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5738481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5581457" y="144779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BDF49729-7DAF-0502-312E-7B3AAF92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" y="1016869"/>
            <a:ext cx="8863149" cy="48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0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Tuesday, September 16</a:t>
            </a:r>
            <a:r>
              <a:rPr lang="en-US" b="0" baseline="30000" dirty="0">
                <a:solidFill>
                  <a:schemeClr val="tx2"/>
                </a:solidFill>
              </a:rPr>
              <a:t>th</a:t>
            </a:r>
            <a:r>
              <a:rPr lang="en-US" b="0" dirty="0">
                <a:solidFill>
                  <a:schemeClr val="tx2"/>
                </a:solidFill>
              </a:rPr>
              <a:t> for OD 9/17/2025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First DAM submission window closes at noon on 9/16.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635490D6-2296-E3DC-6CA0-7CAC65CC7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18" y="887243"/>
            <a:ext cx="6706345" cy="5432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for September/October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40930" y="2219978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27576" y="2558790"/>
            <a:ext cx="2616233" cy="378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2132855" y="6319804"/>
            <a:ext cx="6706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3643809" y="2839626"/>
            <a:ext cx="256854" cy="255639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Self-Provision- For OD Sep 17 ERCOT needed to run (not publish HRUC) for snapshot of Self-Provision to work properly (done in later hours and going forward)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ERCOT still working to minimize Phase 2 validation impacts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SCED LFC issues being worked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will be extended to noon for each RTC DAM OD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4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Expectations similar to August “Monitored Operating Days”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See next 2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Backsliding </a:t>
            </a:r>
          </a:p>
          <a:p>
            <a:r>
              <a:rPr lang="en-US" dirty="0"/>
              <a:t>in submissions 9/17-18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down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574FD-BEA5-D5DA-160B-A797A6B2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660" y="0"/>
            <a:ext cx="3037495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B7FA0-662C-940E-CB69-53E568A7B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08" y="0"/>
            <a:ext cx="2924457" cy="6324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B679D7-7D6E-BCD3-E50D-351A7EEE2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59" y="3728436"/>
            <a:ext cx="17621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3565</Words>
  <Application>Microsoft Office PowerPoint</Application>
  <PresentationFormat>On-screen Show (4:3)</PresentationFormat>
  <Paragraphs>653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Aptos</vt:lpstr>
      <vt:lpstr>Aptos Narrow</vt:lpstr>
      <vt:lpstr>Arial</vt:lpstr>
      <vt:lpstr>Calibri</vt:lpstr>
      <vt:lpstr>Courier New</vt:lpstr>
      <vt:lpstr>Symbol</vt:lpstr>
      <vt:lpstr>Wingdings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Calendar for September/October</vt:lpstr>
      <vt:lpstr>Market Trials known issues/updates</vt:lpstr>
      <vt:lpstr>Scorecards </vt:lpstr>
      <vt:lpstr>Scorecard 3A for  Handbook 3- Market submission: </vt:lpstr>
      <vt:lpstr>Scorecard 3B for  Handbook 3-  Acceptable Telemetry point values received by ERCOT for active resources </vt:lpstr>
      <vt:lpstr>Day-Ahead Market Results</vt:lpstr>
      <vt:lpstr>Current vs RTC DAM Participation – OD 9/17/25</vt:lpstr>
      <vt:lpstr>AS Quantities and Prices - DAM RTC OD 9/17/25</vt:lpstr>
      <vt:lpstr>ASDC Price Setting Example - DAM RTC OD 9/17/25</vt:lpstr>
      <vt:lpstr>ASDC Price Setting Example - DAM RTC OD 9/17/25</vt:lpstr>
      <vt:lpstr>AS Self-Provision Observations for OD 9/17</vt:lpstr>
      <vt:lpstr>SCED Analysis/Observations in Appendix</vt:lpstr>
      <vt:lpstr>Next 3 weeks focus:</vt:lpstr>
      <vt:lpstr>Rest of Sep/Oct Trials</vt:lpstr>
      <vt:lpstr>Wrap-Up and Questions</vt:lpstr>
      <vt:lpstr>APPENDIX- Supporting Materials</vt:lpstr>
      <vt:lpstr>Summary of SCED functionality</vt:lpstr>
      <vt:lpstr>RTC+B Market Trials Summary 09-17-2025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RTC+B Market Trials Summary 09-18-2025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98</cp:revision>
  <cp:lastPrinted>2017-10-10T21:31:05Z</cp:lastPrinted>
  <dcterms:created xsi:type="dcterms:W3CDTF">2016-01-21T15:20:31Z</dcterms:created>
  <dcterms:modified xsi:type="dcterms:W3CDTF">2025-09-22T16:40:03Z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