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53" r:id="rId1"/>
    <p:sldMasterId id="2147483648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260" r:id="rId4"/>
    <p:sldId id="267" r:id="rId5"/>
    <p:sldId id="299" r:id="rId6"/>
    <p:sldId id="292" r:id="rId7"/>
    <p:sldId id="300" r:id="rId8"/>
    <p:sldId id="30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howGuides="1">
      <p:cViewPr varScale="1">
        <p:scale>
          <a:sx n="119" d="100"/>
          <a:sy n="119" d="100"/>
        </p:scale>
        <p:origin x="1410" y="3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comm/mkt_notices/M-A082725-02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22138"/>
            <a:ext cx="5029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CRR Updates</a:t>
            </a:r>
          </a:p>
          <a:p>
            <a:endParaRPr lang="en-US" dirty="0"/>
          </a:p>
          <a:p>
            <a:r>
              <a:rPr lang="en-US" dirty="0"/>
              <a:t>CMWG</a:t>
            </a:r>
          </a:p>
          <a:p>
            <a:r>
              <a:rPr lang="en-US" dirty="0"/>
              <a:t>September 22,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36581-A32F-61A4-357E-C3240C46B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88F42-DB93-1542-D0D5-834B40C1B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400" dirty="0"/>
              <a:t>LTAS transactions and solution times</a:t>
            </a:r>
          </a:p>
          <a:p>
            <a:r>
              <a:rPr lang="en-US" sz="2400" dirty="0">
                <a:effectLst/>
                <a:ea typeface="Times New Roman" panose="02020603050405020304" pitchFamily="18" charset="0"/>
              </a:rPr>
              <a:t>CRR auction limits table – no </a:t>
            </a:r>
            <a:r>
              <a:rPr lang="en-US" sz="2400" dirty="0">
                <a:ea typeface="Times New Roman" panose="02020603050405020304" pitchFamily="18" charset="0"/>
              </a:rPr>
              <a:t>updates</a:t>
            </a:r>
          </a:p>
          <a:p>
            <a:r>
              <a:rPr lang="en-US" sz="2400" dirty="0">
                <a:ea typeface="Times New Roman" panose="02020603050405020304" pitchFamily="18" charset="0"/>
              </a:rPr>
              <a:t>Counts of CRRAHs and CPs</a:t>
            </a:r>
          </a:p>
          <a:p>
            <a:r>
              <a:rPr lang="en-US" sz="2400" dirty="0">
                <a:ea typeface="Times New Roman" panose="02020603050405020304" pitchFamily="18" charset="0"/>
              </a:rPr>
              <a:t>CRR Performance Timeline</a:t>
            </a:r>
          </a:p>
          <a:p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278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D96A6-2116-5CB2-B2CF-F1B4B3CA3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LTAS transactions and solution 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206FF-9160-CC5B-6878-6BCA9C62E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EA21CC-72AC-7548-5E8E-126B962A5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901192"/>
            <a:ext cx="8915400" cy="5188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53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924A8-7A71-4F35-D72B-075962CB4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ea typeface="Times New Roman" panose="02020603050405020304" pitchFamily="18" charset="0"/>
              </a:rPr>
              <a:t>CRR auction transaction limits – no updates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7473D-44FE-68B1-C418-44851285A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None/>
            </a:pPr>
            <a:endParaRPr lang="en-US" sz="1400" dirty="0"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en-US" sz="1400" dirty="0"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739A3-F250-95D8-E8EE-6841E4F67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57B4C3D-F087-D824-664B-53BB79456F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219200"/>
            <a:ext cx="6748839" cy="231468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84F0041-C65F-C0E9-F81F-F928AC870FF9}"/>
              </a:ext>
            </a:extLst>
          </p:cNvPr>
          <p:cNvSpPr txBox="1"/>
          <p:nvPr/>
        </p:nvSpPr>
        <p:spPr>
          <a:xfrm>
            <a:off x="762000" y="403860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Due to the timing of CMWG meetings, the Seq6 per-CRRAH limit was updated with a </a:t>
            </a:r>
            <a:r>
              <a:rPr lang="en-US" dirty="0">
                <a:hlinkClick r:id="rId3"/>
              </a:rPr>
              <a:t>market notice</a:t>
            </a:r>
            <a:r>
              <a:rPr lang="en-US" dirty="0"/>
              <a:t> on 9/11/2025. The previous Seq6 per-CRRAH limit was 2,000.</a:t>
            </a:r>
          </a:p>
        </p:txBody>
      </p:sp>
    </p:spTree>
    <p:extLst>
      <p:ext uri="{BB962C8B-B14F-4D97-AF65-F5344CB8AC3E}">
        <p14:creationId xmlns:p14="http://schemas.microsoft.com/office/powerpoint/2010/main" val="1120171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A9B49-4928-4D7D-F125-3B3FCCD80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Counts of CRRAHs and CPs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54D7F-614F-4117-740D-ADB14BD8B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2765C2-749C-FFF3-5380-D2A780E54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90600"/>
            <a:ext cx="8458200" cy="520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986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5A8FD-6F08-48C1-0C62-509FFFCF6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CRR Performance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B22A9-A6E7-2A0B-9AE5-82B8627A5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3">
            <a:extLst>
              <a:ext uri="{FF2B5EF4-FFF2-40B4-BE49-F238E27FC236}">
                <a16:creationId xmlns:a16="http://schemas.microsoft.com/office/drawing/2014/main" id="{EA2D286B-F79F-3F28-980E-10E891D83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604963"/>
            <a:ext cx="9017789" cy="464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473169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17250</TotalTime>
  <Words>82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Agenda</vt:lpstr>
      <vt:lpstr>Historical LTAS transactions and solution times</vt:lpstr>
      <vt:lpstr>CRR auction transaction limits – no updates</vt:lpstr>
      <vt:lpstr>Counts of CRRAHs and CPs</vt:lpstr>
      <vt:lpstr>CRR Performance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Findley, Samantha</dc:creator>
  <cp:lastModifiedBy>Findley, Samantha</cp:lastModifiedBy>
  <cp:revision>8</cp:revision>
  <dcterms:created xsi:type="dcterms:W3CDTF">2016-10-07T18:07:55Z</dcterms:created>
  <dcterms:modified xsi:type="dcterms:W3CDTF">2025-09-18T15:20:43Z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2024-01-22T22:35:43Z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354487cd-844f-485b-a665-d1e5a4197d8b</vt:lpwstr>
  </property>
  <property fmtid="{D5CDD505-2E9C-101B-9397-08002B2CF9AE}" pid="8" name="MSIP_Label_7084cbda-52b8-46fb-a7b7-cb5bd465ed85_ContentBits">
    <vt:lpwstr>0</vt:lpwstr>
  </property>
</Properties>
</file>