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omments/modernComment_9E1_F13BEA73.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31" r:id="rId5"/>
    <p:sldId id="261" r:id="rId6"/>
    <p:sldId id="2466" r:id="rId7"/>
    <p:sldId id="2507" r:id="rId8"/>
    <p:sldId id="2529" r:id="rId9"/>
    <p:sldId id="2527" r:id="rId10"/>
    <p:sldId id="2471" r:id="rId11"/>
    <p:sldId id="2530" r:id="rId12"/>
    <p:sldId id="2526" r:id="rId13"/>
    <p:sldId id="2501" r:id="rId14"/>
    <p:sldId id="252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userDrawn="1">
          <p15:clr>
            <a:srgbClr val="A4A3A4"/>
          </p15:clr>
        </p15:guide>
        <p15:guide id="2" pos="3840" userDrawn="1">
          <p15:clr>
            <a:srgbClr val="A4A3A4"/>
          </p15:clr>
        </p15:guide>
        <p15:guide id="3" pos="1968" userDrawn="1">
          <p15:clr>
            <a:srgbClr val="A4A3A4"/>
          </p15:clr>
        </p15:guide>
        <p15:guide id="4" pos="96" userDrawn="1">
          <p15:clr>
            <a:srgbClr val="A4A3A4"/>
          </p15:clr>
        </p15:guide>
        <p15:guide id="5" orient="horz" pos="3744" userDrawn="1">
          <p15:clr>
            <a:srgbClr val="A4A3A4"/>
          </p15:clr>
        </p15:guide>
        <p15:guide id="6" pos="5712" userDrawn="1">
          <p15:clr>
            <a:srgbClr val="A4A3A4"/>
          </p15:clr>
        </p15:guide>
        <p15:guide id="7" orient="horz" pos="187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78E845-2776-A6A7-61F3-B895911DC872}" name="Arushi Sharma Frank,  Luminary Strategies" initials="AS" userId="e00fcc04fadaf584" providerId="Windows Live"/>
  <p188:author id="{09C495C3-4AA4-B0D7-B7A4-1C620A5E4763}" name="Samuel Brandin" initials="SB" userId="S::sbrandin@agenticinfra.com::2b1cf364-272e-4de8-9d67-e361c17e42a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1D8C"/>
    <a:srgbClr val="E7E3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2EDFA8-A42A-4661-84A0-61992D87C1AE}" v="3" dt="2025-09-19T03:21:53.1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showGuides="1">
      <p:cViewPr varScale="1">
        <p:scale>
          <a:sx n="144" d="100"/>
          <a:sy n="144" d="100"/>
        </p:scale>
        <p:origin x="128" y="200"/>
      </p:cViewPr>
      <p:guideLst>
        <p:guide orient="horz" pos="2304"/>
        <p:guide pos="3840"/>
        <p:guide pos="1968"/>
        <p:guide pos="96"/>
        <p:guide orient="horz" pos="3744"/>
        <p:guide pos="5712"/>
        <p:guide orient="horz" pos="18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uel Brandin" userId="2b1cf364-272e-4de8-9d67-e361c17e42a7" providerId="ADAL" clId="{7ABBC679-BA59-4350-A9A7-44F0FD47C8AA}"/>
    <pc:docChg chg="modSld">
      <pc:chgData name="Samuel Brandin" userId="2b1cf364-272e-4de8-9d67-e361c17e42a7" providerId="ADAL" clId="{7ABBC679-BA59-4350-A9A7-44F0FD47C8AA}" dt="2025-09-19T03:25:12.895" v="21" actId="20577"/>
      <pc:docMkLst>
        <pc:docMk/>
      </pc:docMkLst>
      <pc:sldChg chg="modSp mod">
        <pc:chgData name="Samuel Brandin" userId="2b1cf364-272e-4de8-9d67-e361c17e42a7" providerId="ADAL" clId="{7ABBC679-BA59-4350-A9A7-44F0FD47C8AA}" dt="2025-09-19T03:25:12.895" v="21" actId="20577"/>
        <pc:sldMkLst>
          <pc:docMk/>
          <pc:sldMk cId="2367503537" sldId="2466"/>
        </pc:sldMkLst>
        <pc:spChg chg="mod">
          <ac:chgData name="Samuel Brandin" userId="2b1cf364-272e-4de8-9d67-e361c17e42a7" providerId="ADAL" clId="{7ABBC679-BA59-4350-A9A7-44F0FD47C8AA}" dt="2025-09-19T03:25:12.895" v="21" actId="20577"/>
          <ac:spMkLst>
            <pc:docMk/>
            <pc:sldMk cId="2367503537" sldId="2466"/>
            <ac:spMk id="7" creationId="{26BC4AF5-59CD-32FB-D78A-86FC94FD1B0A}"/>
          </ac:spMkLst>
        </pc:spChg>
      </pc:sldChg>
      <pc:sldChg chg="modSp mod">
        <pc:chgData name="Samuel Brandin" userId="2b1cf364-272e-4de8-9d67-e361c17e42a7" providerId="ADAL" clId="{7ABBC679-BA59-4350-A9A7-44F0FD47C8AA}" dt="2025-09-19T03:22:11.321" v="5" actId="113"/>
        <pc:sldMkLst>
          <pc:docMk/>
          <pc:sldMk cId="4047235699" sldId="2529"/>
        </pc:sldMkLst>
        <pc:spChg chg="mod">
          <ac:chgData name="Samuel Brandin" userId="2b1cf364-272e-4de8-9d67-e361c17e42a7" providerId="ADAL" clId="{7ABBC679-BA59-4350-A9A7-44F0FD47C8AA}" dt="2025-09-19T03:22:11.321" v="5" actId="113"/>
          <ac:spMkLst>
            <pc:docMk/>
            <pc:sldMk cId="4047235699" sldId="2529"/>
            <ac:spMk id="9" creationId="{B3BAD347-E480-EF13-43EB-601F6B6DDBFD}"/>
          </ac:spMkLst>
        </pc:spChg>
        <pc:spChg chg="mod">
          <ac:chgData name="Samuel Brandin" userId="2b1cf364-272e-4de8-9d67-e361c17e42a7" providerId="ADAL" clId="{7ABBC679-BA59-4350-A9A7-44F0FD47C8AA}" dt="2025-09-19T03:21:53.173" v="2" actId="20577"/>
          <ac:spMkLst>
            <pc:docMk/>
            <pc:sldMk cId="4047235699" sldId="2529"/>
            <ac:spMk id="11" creationId="{A15CE8AC-4637-0ADF-DF35-D902E64DC267}"/>
          </ac:spMkLst>
        </pc:spChg>
      </pc:sldChg>
      <pc:sldChg chg="modSp mod">
        <pc:chgData name="Samuel Brandin" userId="2b1cf364-272e-4de8-9d67-e361c17e42a7" providerId="ADAL" clId="{7ABBC679-BA59-4350-A9A7-44F0FD47C8AA}" dt="2025-09-19T03:23:08.625" v="6" actId="20577"/>
        <pc:sldMkLst>
          <pc:docMk/>
          <pc:sldMk cId="3593439339" sldId="2531"/>
        </pc:sldMkLst>
        <pc:spChg chg="mod">
          <ac:chgData name="Samuel Brandin" userId="2b1cf364-272e-4de8-9d67-e361c17e42a7" providerId="ADAL" clId="{7ABBC679-BA59-4350-A9A7-44F0FD47C8AA}" dt="2025-09-19T03:23:08.625" v="6" actId="20577"/>
          <ac:spMkLst>
            <pc:docMk/>
            <pc:sldMk cId="3593439339" sldId="2531"/>
            <ac:spMk id="6" creationId="{C329DF3A-40A1-9612-0E5C-AD46762C688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macrogrid.sharepoint.com/sites/MacroGridSolutions/Shared%20Documents/General/Markets/ERCOT/Zonal%20Load/ERCOT%20Load%20Analysis%208.1.2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macrogrid.sharepoint.com/sites/MacroGridSolutions/Shared%20Documents/General/Markets/ERCOT/Zonal%20Load/ERCOT%20Load%20Analysis%208.1.2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macrogrid.sharepoint.com/sites/MacroGridSolutions/Shared%20Documents/General/Markets/ERCOT/Zonal%20Load/ERCOT%20Load%20Analysis%208.1.25.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macrogrid.sharepoint.com/sites/MacroGridSolutions/Shared%20Documents/General/Markets/ERCOT/Zonal%20Load/ERCOT%20Load%20Analysis%208.1.25.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Load Profile and Local N-1 Transmission Limit </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tx>
            <c:strRef>
              <c:f>Sheet4!$G$3</c:f>
              <c:strCache>
                <c:ptCount val="1"/>
                <c:pt idx="0">
                  <c:v>Firm Existing Load</c:v>
                </c:pt>
              </c:strCache>
            </c:strRef>
          </c:tx>
          <c:spPr>
            <a:ln w="28575" cap="rnd">
              <a:solidFill>
                <a:srgbClr val="002060"/>
              </a:solidFill>
              <a:round/>
            </a:ln>
            <a:effectLst/>
          </c:spPr>
          <c:marker>
            <c:symbol val="none"/>
          </c:marker>
          <c:val>
            <c:numRef>
              <c:f>Sheet4!$G$4:$G$27</c:f>
              <c:numCache>
                <c:formatCode>_(* #,##0_);_(* \(#,##0\);_(* "-"??_);_(@_)</c:formatCode>
                <c:ptCount val="24"/>
                <c:pt idx="0">
                  <c:v>16785.368064516126</c:v>
                </c:pt>
                <c:pt idx="1">
                  <c:v>15809.683548387095</c:v>
                </c:pt>
                <c:pt idx="2">
                  <c:v>15095.319677419355</c:v>
                </c:pt>
                <c:pt idx="3">
                  <c:v>14615.21612903226</c:v>
                </c:pt>
                <c:pt idx="4">
                  <c:v>14425.15161290323</c:v>
                </c:pt>
                <c:pt idx="5">
                  <c:v>14586.049354838711</c:v>
                </c:pt>
                <c:pt idx="6">
                  <c:v>14989.36516129032</c:v>
                </c:pt>
                <c:pt idx="7">
                  <c:v>15147.103548387102</c:v>
                </c:pt>
                <c:pt idx="8">
                  <c:v>15915.222258064514</c:v>
                </c:pt>
                <c:pt idx="9">
                  <c:v>17074.881935483874</c:v>
                </c:pt>
                <c:pt idx="10">
                  <c:v>18343.570000000003</c:v>
                </c:pt>
                <c:pt idx="11">
                  <c:v>19640.849032258066</c:v>
                </c:pt>
                <c:pt idx="12">
                  <c:v>20913.299032258063</c:v>
                </c:pt>
                <c:pt idx="13">
                  <c:v>22033.795483870963</c:v>
                </c:pt>
                <c:pt idx="14">
                  <c:v>22982.416774193545</c:v>
                </c:pt>
                <c:pt idx="15">
                  <c:v>23563.807419354838</c:v>
                </c:pt>
                <c:pt idx="16">
                  <c:v>23926.218709677421</c:v>
                </c:pt>
                <c:pt idx="17">
                  <c:v>23950.669032258065</c:v>
                </c:pt>
                <c:pt idx="18">
                  <c:v>23520.449354838711</c:v>
                </c:pt>
                <c:pt idx="19">
                  <c:v>22562.336129032261</c:v>
                </c:pt>
                <c:pt idx="20">
                  <c:v>21644.831935483875</c:v>
                </c:pt>
                <c:pt idx="21">
                  <c:v>20693.132258064514</c:v>
                </c:pt>
                <c:pt idx="22">
                  <c:v>19314.461612903226</c:v>
                </c:pt>
                <c:pt idx="23">
                  <c:v>17891.279677419352</c:v>
                </c:pt>
              </c:numCache>
            </c:numRef>
          </c:val>
          <c:smooth val="0"/>
          <c:extLst>
            <c:ext xmlns:c16="http://schemas.microsoft.com/office/drawing/2014/chart" uri="{C3380CC4-5D6E-409C-BE32-E72D297353CC}">
              <c16:uniqueId val="{00000000-FE40-4578-BE4A-D552ADE43CC8}"/>
            </c:ext>
          </c:extLst>
        </c:ser>
        <c:ser>
          <c:idx val="2"/>
          <c:order val="2"/>
          <c:tx>
            <c:strRef>
              <c:f>Sheet4!$I$3</c:f>
              <c:strCache>
                <c:ptCount val="1"/>
                <c:pt idx="0">
                  <c:v>New Load 1</c:v>
                </c:pt>
              </c:strCache>
            </c:strRef>
          </c:tx>
          <c:spPr>
            <a:ln w="28575" cap="rnd">
              <a:solidFill>
                <a:schemeClr val="bg1">
                  <a:lumMod val="75000"/>
                </a:schemeClr>
              </a:solidFill>
              <a:round/>
            </a:ln>
            <a:effectLst/>
          </c:spPr>
          <c:marker>
            <c:symbol val="none"/>
          </c:marker>
          <c:val>
            <c:numRef>
              <c:f>Sheet4!$I$4:$I$27</c:f>
              <c:numCache>
                <c:formatCode>General</c:formatCode>
                <c:ptCount val="24"/>
                <c:pt idx="0">
                  <c:v>500</c:v>
                </c:pt>
                <c:pt idx="1">
                  <c:v>500</c:v>
                </c:pt>
                <c:pt idx="2">
                  <c:v>500</c:v>
                </c:pt>
                <c:pt idx="3">
                  <c:v>500</c:v>
                </c:pt>
                <c:pt idx="4">
                  <c:v>500</c:v>
                </c:pt>
                <c:pt idx="5">
                  <c:v>500</c:v>
                </c:pt>
                <c:pt idx="6">
                  <c:v>500</c:v>
                </c:pt>
                <c:pt idx="7">
                  <c:v>500</c:v>
                </c:pt>
                <c:pt idx="8">
                  <c:v>500</c:v>
                </c:pt>
                <c:pt idx="9">
                  <c:v>500</c:v>
                </c:pt>
                <c:pt idx="10">
                  <c:v>500</c:v>
                </c:pt>
                <c:pt idx="11">
                  <c:v>500</c:v>
                </c:pt>
                <c:pt idx="12">
                  <c:v>500</c:v>
                </c:pt>
                <c:pt idx="13">
                  <c:v>500</c:v>
                </c:pt>
                <c:pt idx="14">
                  <c:v>500</c:v>
                </c:pt>
                <c:pt idx="15">
                  <c:v>500</c:v>
                </c:pt>
                <c:pt idx="16">
                  <c:v>500</c:v>
                </c:pt>
                <c:pt idx="17">
                  <c:v>500</c:v>
                </c:pt>
                <c:pt idx="18">
                  <c:v>500</c:v>
                </c:pt>
                <c:pt idx="19">
                  <c:v>500</c:v>
                </c:pt>
                <c:pt idx="20">
                  <c:v>500</c:v>
                </c:pt>
                <c:pt idx="21">
                  <c:v>500</c:v>
                </c:pt>
                <c:pt idx="22">
                  <c:v>500</c:v>
                </c:pt>
                <c:pt idx="23">
                  <c:v>500</c:v>
                </c:pt>
              </c:numCache>
            </c:numRef>
          </c:val>
          <c:smooth val="0"/>
          <c:extLst>
            <c:ext xmlns:c16="http://schemas.microsoft.com/office/drawing/2014/chart" uri="{C3380CC4-5D6E-409C-BE32-E72D297353CC}">
              <c16:uniqueId val="{00000001-FE40-4578-BE4A-D552ADE43CC8}"/>
            </c:ext>
          </c:extLst>
        </c:ser>
        <c:ser>
          <c:idx val="3"/>
          <c:order val="3"/>
          <c:tx>
            <c:strRef>
              <c:f>Sheet4!$J$3</c:f>
              <c:strCache>
                <c:ptCount val="1"/>
                <c:pt idx="0">
                  <c:v>New Load 2</c:v>
                </c:pt>
              </c:strCache>
            </c:strRef>
          </c:tx>
          <c:spPr>
            <a:ln w="28575" cap="rnd">
              <a:solidFill>
                <a:schemeClr val="bg1">
                  <a:lumMod val="65000"/>
                </a:schemeClr>
              </a:solidFill>
              <a:round/>
            </a:ln>
            <a:effectLst/>
          </c:spPr>
          <c:marker>
            <c:symbol val="none"/>
          </c:marker>
          <c:val>
            <c:numRef>
              <c:f>Sheet4!$J$4:$J$27</c:f>
              <c:numCache>
                <c:formatCode>General</c:formatCode>
                <c:ptCount val="24"/>
                <c:pt idx="0">
                  <c:v>500</c:v>
                </c:pt>
                <c:pt idx="1">
                  <c:v>500</c:v>
                </c:pt>
                <c:pt idx="2">
                  <c:v>500</c:v>
                </c:pt>
                <c:pt idx="3">
                  <c:v>500</c:v>
                </c:pt>
                <c:pt idx="4">
                  <c:v>500</c:v>
                </c:pt>
                <c:pt idx="5">
                  <c:v>500</c:v>
                </c:pt>
                <c:pt idx="6">
                  <c:v>500</c:v>
                </c:pt>
                <c:pt idx="7">
                  <c:v>500</c:v>
                </c:pt>
                <c:pt idx="8">
                  <c:v>500</c:v>
                </c:pt>
                <c:pt idx="9">
                  <c:v>500</c:v>
                </c:pt>
                <c:pt idx="10">
                  <c:v>500</c:v>
                </c:pt>
                <c:pt idx="11">
                  <c:v>500</c:v>
                </c:pt>
                <c:pt idx="12">
                  <c:v>500</c:v>
                </c:pt>
                <c:pt idx="13">
                  <c:v>500</c:v>
                </c:pt>
                <c:pt idx="14">
                  <c:v>500</c:v>
                </c:pt>
                <c:pt idx="15">
                  <c:v>500</c:v>
                </c:pt>
                <c:pt idx="16">
                  <c:v>500</c:v>
                </c:pt>
                <c:pt idx="17">
                  <c:v>500</c:v>
                </c:pt>
                <c:pt idx="18">
                  <c:v>500</c:v>
                </c:pt>
                <c:pt idx="19">
                  <c:v>500</c:v>
                </c:pt>
                <c:pt idx="20">
                  <c:v>500</c:v>
                </c:pt>
                <c:pt idx="21">
                  <c:v>500</c:v>
                </c:pt>
                <c:pt idx="22">
                  <c:v>500</c:v>
                </c:pt>
                <c:pt idx="23">
                  <c:v>500</c:v>
                </c:pt>
              </c:numCache>
            </c:numRef>
          </c:val>
          <c:smooth val="0"/>
          <c:extLst>
            <c:ext xmlns:c16="http://schemas.microsoft.com/office/drawing/2014/chart" uri="{C3380CC4-5D6E-409C-BE32-E72D297353CC}">
              <c16:uniqueId val="{00000002-FE40-4578-BE4A-D552ADE43CC8}"/>
            </c:ext>
          </c:extLst>
        </c:ser>
        <c:ser>
          <c:idx val="4"/>
          <c:order val="4"/>
          <c:tx>
            <c:strRef>
              <c:f>Sheet4!$K$3</c:f>
              <c:strCache>
                <c:ptCount val="1"/>
                <c:pt idx="0">
                  <c:v>New Load 3</c:v>
                </c:pt>
              </c:strCache>
            </c:strRef>
          </c:tx>
          <c:spPr>
            <a:ln w="28575" cap="rnd">
              <a:solidFill>
                <a:schemeClr val="bg1">
                  <a:lumMod val="50000"/>
                </a:schemeClr>
              </a:solidFill>
              <a:round/>
            </a:ln>
            <a:effectLst/>
          </c:spPr>
          <c:marker>
            <c:symbol val="none"/>
          </c:marker>
          <c:val>
            <c:numRef>
              <c:f>Sheet4!$K$4:$K$27</c:f>
              <c:numCache>
                <c:formatCode>General</c:formatCode>
                <c:ptCount val="24"/>
                <c:pt idx="0">
                  <c:v>500</c:v>
                </c:pt>
                <c:pt idx="1">
                  <c:v>500</c:v>
                </c:pt>
                <c:pt idx="2">
                  <c:v>500</c:v>
                </c:pt>
                <c:pt idx="3">
                  <c:v>500</c:v>
                </c:pt>
                <c:pt idx="4">
                  <c:v>500</c:v>
                </c:pt>
                <c:pt idx="5">
                  <c:v>500</c:v>
                </c:pt>
                <c:pt idx="6">
                  <c:v>500</c:v>
                </c:pt>
                <c:pt idx="7">
                  <c:v>500</c:v>
                </c:pt>
                <c:pt idx="8">
                  <c:v>500</c:v>
                </c:pt>
                <c:pt idx="9">
                  <c:v>500</c:v>
                </c:pt>
                <c:pt idx="10">
                  <c:v>500</c:v>
                </c:pt>
                <c:pt idx="11">
                  <c:v>500</c:v>
                </c:pt>
                <c:pt idx="12">
                  <c:v>500</c:v>
                </c:pt>
                <c:pt idx="13">
                  <c:v>500</c:v>
                </c:pt>
                <c:pt idx="14">
                  <c:v>500</c:v>
                </c:pt>
                <c:pt idx="15">
                  <c:v>500</c:v>
                </c:pt>
                <c:pt idx="16">
                  <c:v>500</c:v>
                </c:pt>
                <c:pt idx="17">
                  <c:v>500</c:v>
                </c:pt>
                <c:pt idx="18">
                  <c:v>500</c:v>
                </c:pt>
                <c:pt idx="19">
                  <c:v>500</c:v>
                </c:pt>
                <c:pt idx="20">
                  <c:v>500</c:v>
                </c:pt>
                <c:pt idx="21">
                  <c:v>500</c:v>
                </c:pt>
                <c:pt idx="22">
                  <c:v>500</c:v>
                </c:pt>
                <c:pt idx="23">
                  <c:v>500</c:v>
                </c:pt>
              </c:numCache>
            </c:numRef>
          </c:val>
          <c:smooth val="0"/>
          <c:extLst>
            <c:ext xmlns:c16="http://schemas.microsoft.com/office/drawing/2014/chart" uri="{C3380CC4-5D6E-409C-BE32-E72D297353CC}">
              <c16:uniqueId val="{00000003-FE40-4578-BE4A-D552ADE43CC8}"/>
            </c:ext>
          </c:extLst>
        </c:ser>
        <c:dLbls>
          <c:showLegendKey val="0"/>
          <c:showVal val="0"/>
          <c:showCatName val="0"/>
          <c:showSerName val="0"/>
          <c:showPercent val="0"/>
          <c:showBubbleSize val="0"/>
        </c:dLbls>
        <c:marker val="1"/>
        <c:smooth val="0"/>
        <c:axId val="1042949199"/>
        <c:axId val="1042949679"/>
      </c:lineChart>
      <c:lineChart>
        <c:grouping val="stacked"/>
        <c:varyColors val="0"/>
        <c:ser>
          <c:idx val="1"/>
          <c:order val="1"/>
          <c:tx>
            <c:strRef>
              <c:f>Sheet4!$H$3</c:f>
              <c:strCache>
                <c:ptCount val="1"/>
                <c:pt idx="0">
                  <c:v>N-1 Limit</c:v>
                </c:pt>
              </c:strCache>
            </c:strRef>
          </c:tx>
          <c:spPr>
            <a:ln w="28575" cap="rnd">
              <a:solidFill>
                <a:srgbClr val="C00000"/>
              </a:solidFill>
              <a:prstDash val="sysDot"/>
              <a:round/>
            </a:ln>
            <a:effectLst/>
          </c:spPr>
          <c:marker>
            <c:symbol val="none"/>
          </c:marker>
          <c:val>
            <c:numRef>
              <c:f>Sheet4!$H$4:$H$27</c:f>
              <c:numCache>
                <c:formatCode>_(* #,##0_);_(* \(#,##0\);_(* "-"??_);_(@_)</c:formatCode>
                <c:ptCount val="24"/>
                <c:pt idx="0">
                  <c:v>25500</c:v>
                </c:pt>
                <c:pt idx="1">
                  <c:v>25500</c:v>
                </c:pt>
                <c:pt idx="2">
                  <c:v>25500</c:v>
                </c:pt>
                <c:pt idx="3">
                  <c:v>25500</c:v>
                </c:pt>
                <c:pt idx="4">
                  <c:v>25500</c:v>
                </c:pt>
                <c:pt idx="5">
                  <c:v>25500</c:v>
                </c:pt>
                <c:pt idx="6">
                  <c:v>25500</c:v>
                </c:pt>
                <c:pt idx="7">
                  <c:v>25500</c:v>
                </c:pt>
                <c:pt idx="8">
                  <c:v>25500</c:v>
                </c:pt>
                <c:pt idx="9">
                  <c:v>25500</c:v>
                </c:pt>
                <c:pt idx="10">
                  <c:v>25500</c:v>
                </c:pt>
                <c:pt idx="11">
                  <c:v>25500</c:v>
                </c:pt>
                <c:pt idx="12">
                  <c:v>25500</c:v>
                </c:pt>
                <c:pt idx="13">
                  <c:v>25500</c:v>
                </c:pt>
                <c:pt idx="14">
                  <c:v>25500</c:v>
                </c:pt>
                <c:pt idx="15">
                  <c:v>25500</c:v>
                </c:pt>
                <c:pt idx="16">
                  <c:v>25500</c:v>
                </c:pt>
                <c:pt idx="17">
                  <c:v>25500</c:v>
                </c:pt>
                <c:pt idx="18">
                  <c:v>25500</c:v>
                </c:pt>
                <c:pt idx="19">
                  <c:v>25500</c:v>
                </c:pt>
                <c:pt idx="20">
                  <c:v>25500</c:v>
                </c:pt>
                <c:pt idx="21">
                  <c:v>25500</c:v>
                </c:pt>
                <c:pt idx="22">
                  <c:v>25500</c:v>
                </c:pt>
                <c:pt idx="23">
                  <c:v>25500</c:v>
                </c:pt>
              </c:numCache>
            </c:numRef>
          </c:val>
          <c:smooth val="0"/>
          <c:extLst>
            <c:ext xmlns:c16="http://schemas.microsoft.com/office/drawing/2014/chart" uri="{C3380CC4-5D6E-409C-BE32-E72D297353CC}">
              <c16:uniqueId val="{00000004-FE40-4578-BE4A-D552ADE43CC8}"/>
            </c:ext>
          </c:extLst>
        </c:ser>
        <c:dLbls>
          <c:showLegendKey val="0"/>
          <c:showVal val="0"/>
          <c:showCatName val="0"/>
          <c:showSerName val="0"/>
          <c:showPercent val="0"/>
          <c:showBubbleSize val="0"/>
        </c:dLbls>
        <c:marker val="1"/>
        <c:smooth val="0"/>
        <c:axId val="126172623"/>
        <c:axId val="126171663"/>
      </c:lineChart>
      <c:catAx>
        <c:axId val="104294919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Hour of Day</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2949679"/>
        <c:crosses val="autoZero"/>
        <c:auto val="1"/>
        <c:lblAlgn val="ctr"/>
        <c:lblOffset val="100"/>
        <c:noMultiLvlLbl val="0"/>
      </c:catAx>
      <c:valAx>
        <c:axId val="1042949679"/>
        <c:scaling>
          <c:orientation val="minMax"/>
          <c:min val="12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MW</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2949199"/>
        <c:crosses val="autoZero"/>
        <c:crossBetween val="between"/>
      </c:valAx>
      <c:valAx>
        <c:axId val="126171663"/>
        <c:scaling>
          <c:orientation val="minMax"/>
        </c:scaling>
        <c:delete val="0"/>
        <c:axPos val="r"/>
        <c:numFmt formatCode="_(* #,##0_);_(* \(#,##0\);_(* &quot;-&quot;??_);_(@_)"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172623"/>
        <c:crosses val="max"/>
        <c:crossBetween val="between"/>
      </c:valAx>
      <c:catAx>
        <c:axId val="126172623"/>
        <c:scaling>
          <c:orientation val="minMax"/>
        </c:scaling>
        <c:delete val="1"/>
        <c:axPos val="b"/>
        <c:majorTickMark val="out"/>
        <c:minorTickMark val="none"/>
        <c:tickLblPos val="nextTo"/>
        <c:crossAx val="126171663"/>
        <c:crosses val="autoZero"/>
        <c:auto val="1"/>
        <c:lblAlgn val="ctr"/>
        <c:lblOffset val="100"/>
        <c:noMultiLvlLbl val="0"/>
      </c:cat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New Loads Requested Capacity and Awarded Firm Service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Sheet4!$N$4</c:f>
              <c:strCache>
                <c:ptCount val="1"/>
                <c:pt idx="0">
                  <c:v>Total Load Request</c:v>
                </c:pt>
              </c:strCache>
            </c:strRef>
          </c:tx>
          <c:spPr>
            <a:solidFill>
              <a:schemeClr val="accent4">
                <a:lumMod val="75000"/>
              </a:schemeClr>
            </a:solidFill>
            <a:ln>
              <a:noFill/>
            </a:ln>
            <a:effectLst/>
          </c:spPr>
          <c:invertIfNegative val="0"/>
          <c:cat>
            <c:strRef>
              <c:f>Sheet4!$M$5:$M$7</c:f>
              <c:strCache>
                <c:ptCount val="3"/>
                <c:pt idx="0">
                  <c:v>New Load 1</c:v>
                </c:pt>
                <c:pt idx="1">
                  <c:v>New Load 2</c:v>
                </c:pt>
                <c:pt idx="2">
                  <c:v>New Load 3</c:v>
                </c:pt>
              </c:strCache>
            </c:strRef>
          </c:cat>
          <c:val>
            <c:numRef>
              <c:f>Sheet4!$N$5:$N$7</c:f>
              <c:numCache>
                <c:formatCode>General</c:formatCode>
                <c:ptCount val="3"/>
                <c:pt idx="0">
                  <c:v>1000</c:v>
                </c:pt>
                <c:pt idx="1">
                  <c:v>1000</c:v>
                </c:pt>
                <c:pt idx="2">
                  <c:v>1000</c:v>
                </c:pt>
              </c:numCache>
            </c:numRef>
          </c:val>
          <c:extLst>
            <c:ext xmlns:c16="http://schemas.microsoft.com/office/drawing/2014/chart" uri="{C3380CC4-5D6E-409C-BE32-E72D297353CC}">
              <c16:uniqueId val="{00000000-540C-4375-AD37-23286BDCA591}"/>
            </c:ext>
          </c:extLst>
        </c:ser>
        <c:ser>
          <c:idx val="1"/>
          <c:order val="1"/>
          <c:tx>
            <c:strRef>
              <c:f>Sheet4!$O$4</c:f>
              <c:strCache>
                <c:ptCount val="1"/>
                <c:pt idx="0">
                  <c:v>Firm Capacity Awarded</c:v>
                </c:pt>
              </c:strCache>
            </c:strRef>
          </c:tx>
          <c:spPr>
            <a:solidFill>
              <a:schemeClr val="bg1">
                <a:lumMod val="75000"/>
              </a:schemeClr>
            </a:solidFill>
            <a:ln>
              <a:noFill/>
            </a:ln>
            <a:effectLst/>
          </c:spPr>
          <c:invertIfNegative val="0"/>
          <c:dPt>
            <c:idx val="1"/>
            <c:invertIfNegative val="0"/>
            <c:bubble3D val="0"/>
            <c:spPr>
              <a:solidFill>
                <a:schemeClr val="bg1">
                  <a:lumMod val="65000"/>
                </a:schemeClr>
              </a:solidFill>
              <a:ln>
                <a:noFill/>
              </a:ln>
              <a:effectLst/>
            </c:spPr>
            <c:extLst>
              <c:ext xmlns:c16="http://schemas.microsoft.com/office/drawing/2014/chart" uri="{C3380CC4-5D6E-409C-BE32-E72D297353CC}">
                <c16:uniqueId val="{00000002-540C-4375-AD37-23286BDCA591}"/>
              </c:ext>
            </c:extLst>
          </c:dPt>
          <c:dPt>
            <c:idx val="2"/>
            <c:invertIfNegative val="0"/>
            <c:bubble3D val="0"/>
            <c:spPr>
              <a:solidFill>
                <a:schemeClr val="bg1">
                  <a:lumMod val="50000"/>
                </a:schemeClr>
              </a:solidFill>
              <a:ln>
                <a:noFill/>
              </a:ln>
              <a:effectLst/>
            </c:spPr>
            <c:extLst>
              <c:ext xmlns:c16="http://schemas.microsoft.com/office/drawing/2014/chart" uri="{C3380CC4-5D6E-409C-BE32-E72D297353CC}">
                <c16:uniqueId val="{00000003-540C-4375-AD37-23286BDCA591}"/>
              </c:ext>
            </c:extLst>
          </c:dPt>
          <c:cat>
            <c:strRef>
              <c:f>Sheet4!$M$5:$M$7</c:f>
              <c:strCache>
                <c:ptCount val="3"/>
                <c:pt idx="0">
                  <c:v>New Load 1</c:v>
                </c:pt>
                <c:pt idx="1">
                  <c:v>New Load 2</c:v>
                </c:pt>
                <c:pt idx="2">
                  <c:v>New Load 3</c:v>
                </c:pt>
              </c:strCache>
            </c:strRef>
          </c:cat>
          <c:val>
            <c:numRef>
              <c:f>Sheet4!$O$5:$O$7</c:f>
              <c:numCache>
                <c:formatCode>General</c:formatCode>
                <c:ptCount val="3"/>
                <c:pt idx="0">
                  <c:v>500</c:v>
                </c:pt>
                <c:pt idx="1">
                  <c:v>500</c:v>
                </c:pt>
                <c:pt idx="2">
                  <c:v>500</c:v>
                </c:pt>
              </c:numCache>
            </c:numRef>
          </c:val>
          <c:extLst>
            <c:ext xmlns:c16="http://schemas.microsoft.com/office/drawing/2014/chart" uri="{C3380CC4-5D6E-409C-BE32-E72D297353CC}">
              <c16:uniqueId val="{00000001-540C-4375-AD37-23286BDCA591}"/>
            </c:ext>
          </c:extLst>
        </c:ser>
        <c:dLbls>
          <c:showLegendKey val="0"/>
          <c:showVal val="0"/>
          <c:showCatName val="0"/>
          <c:showSerName val="0"/>
          <c:showPercent val="0"/>
          <c:showBubbleSize val="0"/>
        </c:dLbls>
        <c:gapWidth val="219"/>
        <c:overlap val="-27"/>
        <c:axId val="372040575"/>
        <c:axId val="372033375"/>
      </c:barChart>
      <c:catAx>
        <c:axId val="37204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2033375"/>
        <c:crosses val="autoZero"/>
        <c:auto val="1"/>
        <c:lblAlgn val="ctr"/>
        <c:lblOffset val="100"/>
        <c:noMultiLvlLbl val="0"/>
      </c:catAx>
      <c:valAx>
        <c:axId val="372033375"/>
        <c:scaling>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MW</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204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Scenario 2: Load 3 energizes extra 500MW as CLR but curtailed at peak </a:t>
            </a:r>
          </a:p>
        </c:rich>
      </c:tx>
      <c:layout>
        <c:manualLayout>
          <c:xMode val="edge"/>
          <c:yMode val="edge"/>
          <c:x val="0.1112231831252411"/>
          <c:y val="1.17073911802599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360625607481259"/>
          <c:y val="0.18858265713162645"/>
          <c:w val="0.55216157752230588"/>
          <c:h val="0.70752595353474712"/>
        </c:manualLayout>
      </c:layout>
      <c:lineChart>
        <c:grouping val="stacked"/>
        <c:varyColors val="0"/>
        <c:ser>
          <c:idx val="0"/>
          <c:order val="0"/>
          <c:tx>
            <c:strRef>
              <c:f>Sheet4!$G$3</c:f>
              <c:strCache>
                <c:ptCount val="1"/>
                <c:pt idx="0">
                  <c:v>Firm Existing Load</c:v>
                </c:pt>
              </c:strCache>
            </c:strRef>
          </c:tx>
          <c:spPr>
            <a:ln w="28575" cap="rnd">
              <a:solidFill>
                <a:srgbClr val="002060"/>
              </a:solidFill>
              <a:round/>
            </a:ln>
            <a:effectLst/>
          </c:spPr>
          <c:marker>
            <c:symbol val="none"/>
          </c:marker>
          <c:val>
            <c:numRef>
              <c:f>Sheet4!$G$4:$G$27</c:f>
              <c:numCache>
                <c:formatCode>_(* #,##0_);_(* \(#,##0\);_(* "-"??_);_(@_)</c:formatCode>
                <c:ptCount val="24"/>
                <c:pt idx="0">
                  <c:v>16785.368064516126</c:v>
                </c:pt>
                <c:pt idx="1">
                  <c:v>15809.683548387095</c:v>
                </c:pt>
                <c:pt idx="2">
                  <c:v>15095.319677419355</c:v>
                </c:pt>
                <c:pt idx="3">
                  <c:v>14615.21612903226</c:v>
                </c:pt>
                <c:pt idx="4">
                  <c:v>14425.15161290323</c:v>
                </c:pt>
                <c:pt idx="5">
                  <c:v>14586.049354838711</c:v>
                </c:pt>
                <c:pt idx="6">
                  <c:v>14989.36516129032</c:v>
                </c:pt>
                <c:pt idx="7">
                  <c:v>15147.103548387102</c:v>
                </c:pt>
                <c:pt idx="8">
                  <c:v>15915.222258064514</c:v>
                </c:pt>
                <c:pt idx="9">
                  <c:v>17074.881935483874</c:v>
                </c:pt>
                <c:pt idx="10">
                  <c:v>18343.570000000003</c:v>
                </c:pt>
                <c:pt idx="11">
                  <c:v>19640.849032258066</c:v>
                </c:pt>
                <c:pt idx="12">
                  <c:v>20913.299032258063</c:v>
                </c:pt>
                <c:pt idx="13">
                  <c:v>22033.795483870963</c:v>
                </c:pt>
                <c:pt idx="14">
                  <c:v>22982.416774193545</c:v>
                </c:pt>
                <c:pt idx="15">
                  <c:v>23563.807419354838</c:v>
                </c:pt>
                <c:pt idx="16">
                  <c:v>23926.218709677421</c:v>
                </c:pt>
                <c:pt idx="17">
                  <c:v>23950.669032258065</c:v>
                </c:pt>
                <c:pt idx="18">
                  <c:v>23520.449354838711</c:v>
                </c:pt>
                <c:pt idx="19">
                  <c:v>22562.336129032261</c:v>
                </c:pt>
                <c:pt idx="20">
                  <c:v>21644.831935483875</c:v>
                </c:pt>
                <c:pt idx="21">
                  <c:v>20693.132258064514</c:v>
                </c:pt>
                <c:pt idx="22">
                  <c:v>19314.461612903226</c:v>
                </c:pt>
                <c:pt idx="23">
                  <c:v>17891.279677419352</c:v>
                </c:pt>
              </c:numCache>
            </c:numRef>
          </c:val>
          <c:smooth val="0"/>
          <c:extLst>
            <c:ext xmlns:c16="http://schemas.microsoft.com/office/drawing/2014/chart" uri="{C3380CC4-5D6E-409C-BE32-E72D297353CC}">
              <c16:uniqueId val="{00000000-F890-43A3-BE53-F88F2B7CDE26}"/>
            </c:ext>
          </c:extLst>
        </c:ser>
        <c:ser>
          <c:idx val="2"/>
          <c:order val="2"/>
          <c:tx>
            <c:strRef>
              <c:f>Sheet4!$I$3</c:f>
              <c:strCache>
                <c:ptCount val="1"/>
                <c:pt idx="0">
                  <c:v>New Load 1</c:v>
                </c:pt>
              </c:strCache>
            </c:strRef>
          </c:tx>
          <c:spPr>
            <a:ln w="28575" cap="rnd">
              <a:solidFill>
                <a:schemeClr val="bg1">
                  <a:lumMod val="75000"/>
                </a:schemeClr>
              </a:solidFill>
              <a:round/>
            </a:ln>
            <a:effectLst/>
          </c:spPr>
          <c:marker>
            <c:symbol val="none"/>
          </c:marker>
          <c:val>
            <c:numRef>
              <c:f>Sheet4!$I$4:$I$27</c:f>
              <c:numCache>
                <c:formatCode>General</c:formatCode>
                <c:ptCount val="24"/>
                <c:pt idx="0">
                  <c:v>500</c:v>
                </c:pt>
                <c:pt idx="1">
                  <c:v>500</c:v>
                </c:pt>
                <c:pt idx="2">
                  <c:v>500</c:v>
                </c:pt>
                <c:pt idx="3">
                  <c:v>500</c:v>
                </c:pt>
                <c:pt idx="4">
                  <c:v>500</c:v>
                </c:pt>
                <c:pt idx="5">
                  <c:v>500</c:v>
                </c:pt>
                <c:pt idx="6">
                  <c:v>500</c:v>
                </c:pt>
                <c:pt idx="7">
                  <c:v>500</c:v>
                </c:pt>
                <c:pt idx="8">
                  <c:v>500</c:v>
                </c:pt>
                <c:pt idx="9">
                  <c:v>500</c:v>
                </c:pt>
                <c:pt idx="10">
                  <c:v>500</c:v>
                </c:pt>
                <c:pt idx="11">
                  <c:v>500</c:v>
                </c:pt>
                <c:pt idx="12">
                  <c:v>500</c:v>
                </c:pt>
                <c:pt idx="13">
                  <c:v>500</c:v>
                </c:pt>
                <c:pt idx="14">
                  <c:v>500</c:v>
                </c:pt>
                <c:pt idx="15">
                  <c:v>500</c:v>
                </c:pt>
                <c:pt idx="16">
                  <c:v>500</c:v>
                </c:pt>
                <c:pt idx="17">
                  <c:v>500</c:v>
                </c:pt>
                <c:pt idx="18">
                  <c:v>500</c:v>
                </c:pt>
                <c:pt idx="19">
                  <c:v>500</c:v>
                </c:pt>
                <c:pt idx="20">
                  <c:v>500</c:v>
                </c:pt>
                <c:pt idx="21">
                  <c:v>500</c:v>
                </c:pt>
                <c:pt idx="22">
                  <c:v>500</c:v>
                </c:pt>
                <c:pt idx="23">
                  <c:v>500</c:v>
                </c:pt>
              </c:numCache>
            </c:numRef>
          </c:val>
          <c:smooth val="0"/>
          <c:extLst>
            <c:ext xmlns:c16="http://schemas.microsoft.com/office/drawing/2014/chart" uri="{C3380CC4-5D6E-409C-BE32-E72D297353CC}">
              <c16:uniqueId val="{00000001-F890-43A3-BE53-F88F2B7CDE26}"/>
            </c:ext>
          </c:extLst>
        </c:ser>
        <c:ser>
          <c:idx val="3"/>
          <c:order val="3"/>
          <c:tx>
            <c:strRef>
              <c:f>Sheet4!$J$3</c:f>
              <c:strCache>
                <c:ptCount val="1"/>
                <c:pt idx="0">
                  <c:v>New Load 2</c:v>
                </c:pt>
              </c:strCache>
            </c:strRef>
          </c:tx>
          <c:spPr>
            <a:ln w="28575" cap="rnd">
              <a:solidFill>
                <a:schemeClr val="bg1">
                  <a:lumMod val="75000"/>
                </a:schemeClr>
              </a:solidFill>
              <a:round/>
            </a:ln>
            <a:effectLst/>
          </c:spPr>
          <c:marker>
            <c:symbol val="none"/>
          </c:marker>
          <c:val>
            <c:numRef>
              <c:f>Sheet4!$J$4:$J$27</c:f>
              <c:numCache>
                <c:formatCode>General</c:formatCode>
                <c:ptCount val="24"/>
                <c:pt idx="0">
                  <c:v>500</c:v>
                </c:pt>
                <c:pt idx="1">
                  <c:v>500</c:v>
                </c:pt>
                <c:pt idx="2">
                  <c:v>500</c:v>
                </c:pt>
                <c:pt idx="3">
                  <c:v>500</c:v>
                </c:pt>
                <c:pt idx="4">
                  <c:v>500</c:v>
                </c:pt>
                <c:pt idx="5">
                  <c:v>500</c:v>
                </c:pt>
                <c:pt idx="6">
                  <c:v>500</c:v>
                </c:pt>
                <c:pt idx="7">
                  <c:v>500</c:v>
                </c:pt>
                <c:pt idx="8">
                  <c:v>500</c:v>
                </c:pt>
                <c:pt idx="9">
                  <c:v>500</c:v>
                </c:pt>
                <c:pt idx="10">
                  <c:v>500</c:v>
                </c:pt>
                <c:pt idx="11">
                  <c:v>500</c:v>
                </c:pt>
                <c:pt idx="12">
                  <c:v>500</c:v>
                </c:pt>
                <c:pt idx="13">
                  <c:v>500</c:v>
                </c:pt>
                <c:pt idx="14">
                  <c:v>500</c:v>
                </c:pt>
                <c:pt idx="15">
                  <c:v>500</c:v>
                </c:pt>
                <c:pt idx="16">
                  <c:v>500</c:v>
                </c:pt>
                <c:pt idx="17">
                  <c:v>500</c:v>
                </c:pt>
                <c:pt idx="18">
                  <c:v>500</c:v>
                </c:pt>
                <c:pt idx="19">
                  <c:v>500</c:v>
                </c:pt>
                <c:pt idx="20">
                  <c:v>500</c:v>
                </c:pt>
                <c:pt idx="21">
                  <c:v>500</c:v>
                </c:pt>
                <c:pt idx="22">
                  <c:v>500</c:v>
                </c:pt>
                <c:pt idx="23">
                  <c:v>500</c:v>
                </c:pt>
              </c:numCache>
            </c:numRef>
          </c:val>
          <c:smooth val="0"/>
          <c:extLst>
            <c:ext xmlns:c16="http://schemas.microsoft.com/office/drawing/2014/chart" uri="{C3380CC4-5D6E-409C-BE32-E72D297353CC}">
              <c16:uniqueId val="{00000002-F890-43A3-BE53-F88F2B7CDE26}"/>
            </c:ext>
          </c:extLst>
        </c:ser>
        <c:ser>
          <c:idx val="4"/>
          <c:order val="4"/>
          <c:tx>
            <c:strRef>
              <c:f>Sheet4!$K$3</c:f>
              <c:strCache>
                <c:ptCount val="1"/>
                <c:pt idx="0">
                  <c:v>New Load 3</c:v>
                </c:pt>
              </c:strCache>
            </c:strRef>
          </c:tx>
          <c:spPr>
            <a:ln w="28575" cap="rnd">
              <a:solidFill>
                <a:schemeClr val="bg1">
                  <a:lumMod val="75000"/>
                </a:schemeClr>
              </a:solidFill>
              <a:round/>
            </a:ln>
            <a:effectLst/>
          </c:spPr>
          <c:marker>
            <c:symbol val="none"/>
          </c:marker>
          <c:val>
            <c:numRef>
              <c:f>Sheet4!$K$4:$K$27</c:f>
              <c:numCache>
                <c:formatCode>General</c:formatCode>
                <c:ptCount val="24"/>
                <c:pt idx="0">
                  <c:v>500</c:v>
                </c:pt>
                <c:pt idx="1">
                  <c:v>500</c:v>
                </c:pt>
                <c:pt idx="2">
                  <c:v>500</c:v>
                </c:pt>
                <c:pt idx="3">
                  <c:v>500</c:v>
                </c:pt>
                <c:pt idx="4">
                  <c:v>500</c:v>
                </c:pt>
                <c:pt idx="5">
                  <c:v>500</c:v>
                </c:pt>
                <c:pt idx="6">
                  <c:v>500</c:v>
                </c:pt>
                <c:pt idx="7">
                  <c:v>500</c:v>
                </c:pt>
                <c:pt idx="8">
                  <c:v>500</c:v>
                </c:pt>
                <c:pt idx="9">
                  <c:v>500</c:v>
                </c:pt>
                <c:pt idx="10">
                  <c:v>500</c:v>
                </c:pt>
                <c:pt idx="11">
                  <c:v>500</c:v>
                </c:pt>
                <c:pt idx="12">
                  <c:v>500</c:v>
                </c:pt>
                <c:pt idx="13">
                  <c:v>500</c:v>
                </c:pt>
                <c:pt idx="14">
                  <c:v>500</c:v>
                </c:pt>
                <c:pt idx="15">
                  <c:v>500</c:v>
                </c:pt>
                <c:pt idx="16">
                  <c:v>500</c:v>
                </c:pt>
                <c:pt idx="17">
                  <c:v>500</c:v>
                </c:pt>
                <c:pt idx="18">
                  <c:v>500</c:v>
                </c:pt>
                <c:pt idx="19">
                  <c:v>500</c:v>
                </c:pt>
                <c:pt idx="20">
                  <c:v>500</c:v>
                </c:pt>
                <c:pt idx="21">
                  <c:v>500</c:v>
                </c:pt>
                <c:pt idx="22">
                  <c:v>500</c:v>
                </c:pt>
                <c:pt idx="23">
                  <c:v>500</c:v>
                </c:pt>
              </c:numCache>
            </c:numRef>
          </c:val>
          <c:smooth val="0"/>
          <c:extLst>
            <c:ext xmlns:c16="http://schemas.microsoft.com/office/drawing/2014/chart" uri="{C3380CC4-5D6E-409C-BE32-E72D297353CC}">
              <c16:uniqueId val="{00000003-F890-43A3-BE53-F88F2B7CDE26}"/>
            </c:ext>
          </c:extLst>
        </c:ser>
        <c:ser>
          <c:idx val="5"/>
          <c:order val="5"/>
          <c:tx>
            <c:strRef>
              <c:f>Sheet4!$L$3</c:f>
              <c:strCache>
                <c:ptCount val="1"/>
                <c:pt idx="0">
                  <c:v>Load 3 CLR Capacity </c:v>
                </c:pt>
              </c:strCache>
            </c:strRef>
          </c:tx>
          <c:spPr>
            <a:ln w="28575" cap="rnd">
              <a:solidFill>
                <a:schemeClr val="accent5">
                  <a:lumMod val="75000"/>
                </a:schemeClr>
              </a:solidFill>
              <a:round/>
            </a:ln>
            <a:effectLst/>
          </c:spPr>
          <c:marker>
            <c:symbol val="none"/>
          </c:marker>
          <c:val>
            <c:numRef>
              <c:f>Sheet4!$L$4:$L$27</c:f>
              <c:numCache>
                <c:formatCode>_(* #,##0_);_(* \(#,##0\);_(* "-"??_);_(@_)</c:formatCode>
                <c:ptCount val="24"/>
                <c:pt idx="0">
                  <c:v>500</c:v>
                </c:pt>
                <c:pt idx="1">
                  <c:v>500</c:v>
                </c:pt>
                <c:pt idx="2">
                  <c:v>500</c:v>
                </c:pt>
                <c:pt idx="3">
                  <c:v>500</c:v>
                </c:pt>
                <c:pt idx="4">
                  <c:v>500</c:v>
                </c:pt>
                <c:pt idx="5">
                  <c:v>500</c:v>
                </c:pt>
                <c:pt idx="6">
                  <c:v>500</c:v>
                </c:pt>
                <c:pt idx="7">
                  <c:v>500</c:v>
                </c:pt>
                <c:pt idx="8">
                  <c:v>500</c:v>
                </c:pt>
                <c:pt idx="9">
                  <c:v>500</c:v>
                </c:pt>
                <c:pt idx="10">
                  <c:v>500</c:v>
                </c:pt>
                <c:pt idx="11">
                  <c:v>500</c:v>
                </c:pt>
                <c:pt idx="12">
                  <c:v>500</c:v>
                </c:pt>
                <c:pt idx="13">
                  <c:v>500</c:v>
                </c:pt>
                <c:pt idx="14">
                  <c:v>500</c:v>
                </c:pt>
                <c:pt idx="15">
                  <c:v>436.1925806451618</c:v>
                </c:pt>
                <c:pt idx="16">
                  <c:v>73.78129032257857</c:v>
                </c:pt>
                <c:pt idx="17">
                  <c:v>49.330967741934728</c:v>
                </c:pt>
                <c:pt idx="18">
                  <c:v>479.55064516128914</c:v>
                </c:pt>
                <c:pt idx="19">
                  <c:v>500</c:v>
                </c:pt>
                <c:pt idx="20">
                  <c:v>500</c:v>
                </c:pt>
                <c:pt idx="21">
                  <c:v>500</c:v>
                </c:pt>
                <c:pt idx="22">
                  <c:v>500</c:v>
                </c:pt>
                <c:pt idx="23">
                  <c:v>500</c:v>
                </c:pt>
              </c:numCache>
            </c:numRef>
          </c:val>
          <c:smooth val="0"/>
          <c:extLst>
            <c:ext xmlns:c16="http://schemas.microsoft.com/office/drawing/2014/chart" uri="{C3380CC4-5D6E-409C-BE32-E72D297353CC}">
              <c16:uniqueId val="{00000004-F890-43A3-BE53-F88F2B7CDE26}"/>
            </c:ext>
          </c:extLst>
        </c:ser>
        <c:dLbls>
          <c:showLegendKey val="0"/>
          <c:showVal val="0"/>
          <c:showCatName val="0"/>
          <c:showSerName val="0"/>
          <c:showPercent val="0"/>
          <c:showBubbleSize val="0"/>
        </c:dLbls>
        <c:marker val="1"/>
        <c:smooth val="0"/>
        <c:axId val="1042949199"/>
        <c:axId val="1042949679"/>
      </c:lineChart>
      <c:lineChart>
        <c:grouping val="stacked"/>
        <c:varyColors val="0"/>
        <c:ser>
          <c:idx val="1"/>
          <c:order val="1"/>
          <c:tx>
            <c:strRef>
              <c:f>Sheet4!$H$3</c:f>
              <c:strCache>
                <c:ptCount val="1"/>
                <c:pt idx="0">
                  <c:v>N-1 Limit</c:v>
                </c:pt>
              </c:strCache>
            </c:strRef>
          </c:tx>
          <c:spPr>
            <a:ln w="28575" cap="rnd">
              <a:solidFill>
                <a:srgbClr val="C00000"/>
              </a:solidFill>
              <a:prstDash val="sysDot"/>
              <a:round/>
            </a:ln>
            <a:effectLst/>
          </c:spPr>
          <c:marker>
            <c:symbol val="none"/>
          </c:marker>
          <c:val>
            <c:numRef>
              <c:f>Sheet4!$H$4:$H$27</c:f>
              <c:numCache>
                <c:formatCode>_(* #,##0_);_(* \(#,##0\);_(* "-"??_);_(@_)</c:formatCode>
                <c:ptCount val="24"/>
                <c:pt idx="0">
                  <c:v>25500</c:v>
                </c:pt>
                <c:pt idx="1">
                  <c:v>25500</c:v>
                </c:pt>
                <c:pt idx="2">
                  <c:v>25500</c:v>
                </c:pt>
                <c:pt idx="3">
                  <c:v>25500</c:v>
                </c:pt>
                <c:pt idx="4">
                  <c:v>25500</c:v>
                </c:pt>
                <c:pt idx="5">
                  <c:v>25500</c:v>
                </c:pt>
                <c:pt idx="6">
                  <c:v>25500</c:v>
                </c:pt>
                <c:pt idx="7">
                  <c:v>25500</c:v>
                </c:pt>
                <c:pt idx="8">
                  <c:v>25500</c:v>
                </c:pt>
                <c:pt idx="9">
                  <c:v>25500</c:v>
                </c:pt>
                <c:pt idx="10">
                  <c:v>25500</c:v>
                </c:pt>
                <c:pt idx="11">
                  <c:v>25500</c:v>
                </c:pt>
                <c:pt idx="12">
                  <c:v>25500</c:v>
                </c:pt>
                <c:pt idx="13">
                  <c:v>25500</c:v>
                </c:pt>
                <c:pt idx="14">
                  <c:v>25500</c:v>
                </c:pt>
                <c:pt idx="15">
                  <c:v>25500</c:v>
                </c:pt>
                <c:pt idx="16">
                  <c:v>25500</c:v>
                </c:pt>
                <c:pt idx="17">
                  <c:v>25500</c:v>
                </c:pt>
                <c:pt idx="18">
                  <c:v>25500</c:v>
                </c:pt>
                <c:pt idx="19">
                  <c:v>25500</c:v>
                </c:pt>
                <c:pt idx="20">
                  <c:v>25500</c:v>
                </c:pt>
                <c:pt idx="21">
                  <c:v>25500</c:v>
                </c:pt>
                <c:pt idx="22">
                  <c:v>25500</c:v>
                </c:pt>
                <c:pt idx="23">
                  <c:v>25500</c:v>
                </c:pt>
              </c:numCache>
            </c:numRef>
          </c:val>
          <c:smooth val="0"/>
          <c:extLst>
            <c:ext xmlns:c16="http://schemas.microsoft.com/office/drawing/2014/chart" uri="{C3380CC4-5D6E-409C-BE32-E72D297353CC}">
              <c16:uniqueId val="{00000005-F890-43A3-BE53-F88F2B7CDE26}"/>
            </c:ext>
          </c:extLst>
        </c:ser>
        <c:dLbls>
          <c:showLegendKey val="0"/>
          <c:showVal val="0"/>
          <c:showCatName val="0"/>
          <c:showSerName val="0"/>
          <c:showPercent val="0"/>
          <c:showBubbleSize val="0"/>
        </c:dLbls>
        <c:marker val="1"/>
        <c:smooth val="0"/>
        <c:axId val="126172623"/>
        <c:axId val="126171663"/>
      </c:lineChart>
      <c:catAx>
        <c:axId val="104294919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Hour of Day</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2949679"/>
        <c:crosses val="autoZero"/>
        <c:auto val="1"/>
        <c:lblAlgn val="ctr"/>
        <c:lblOffset val="100"/>
        <c:noMultiLvlLbl val="0"/>
      </c:catAx>
      <c:valAx>
        <c:axId val="1042949679"/>
        <c:scaling>
          <c:orientation val="minMax"/>
          <c:min val="12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MW</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2949199"/>
        <c:crosses val="autoZero"/>
        <c:crossBetween val="between"/>
      </c:valAx>
      <c:valAx>
        <c:axId val="126171663"/>
        <c:scaling>
          <c:orientation val="minMax"/>
        </c:scaling>
        <c:delete val="0"/>
        <c:axPos val="r"/>
        <c:numFmt formatCode="_(* #,##0_);_(* \(#,##0\);_(* &quot;-&quot;??_);_(@_)"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172623"/>
        <c:crosses val="max"/>
        <c:crossBetween val="between"/>
      </c:valAx>
      <c:catAx>
        <c:axId val="126172623"/>
        <c:scaling>
          <c:orientation val="minMax"/>
        </c:scaling>
        <c:delete val="1"/>
        <c:axPos val="b"/>
        <c:majorTickMark val="out"/>
        <c:minorTickMark val="none"/>
        <c:tickLblPos val="nextTo"/>
        <c:crossAx val="126171663"/>
        <c:crosses val="autoZero"/>
        <c:auto val="1"/>
        <c:lblAlgn val="ctr"/>
        <c:lblOffset val="100"/>
        <c:noMultiLvlLbl val="0"/>
      </c:cat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3 New 1GW loads requesting service in the same region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1"/>
          <c:order val="0"/>
          <c:tx>
            <c:strRef>
              <c:f>Sheet4!$O$4</c:f>
              <c:strCache>
                <c:ptCount val="1"/>
                <c:pt idx="0">
                  <c:v>Firm Capacity Awarded</c:v>
                </c:pt>
              </c:strCache>
            </c:strRef>
          </c:tx>
          <c:spPr>
            <a:solidFill>
              <a:schemeClr val="bg1">
                <a:lumMod val="75000"/>
              </a:schemeClr>
            </a:solidFill>
            <a:ln>
              <a:noFill/>
            </a:ln>
            <a:effectLst/>
          </c:spPr>
          <c:invertIfNegative val="0"/>
          <c:cat>
            <c:strRef>
              <c:f>Sheet4!$M$5:$M$7</c:f>
              <c:strCache>
                <c:ptCount val="3"/>
                <c:pt idx="0">
                  <c:v>New Load 1</c:v>
                </c:pt>
                <c:pt idx="1">
                  <c:v>New Load 2</c:v>
                </c:pt>
                <c:pt idx="2">
                  <c:v>New Load 3</c:v>
                </c:pt>
              </c:strCache>
            </c:strRef>
          </c:cat>
          <c:val>
            <c:numRef>
              <c:f>Sheet4!$O$5:$O$7</c:f>
              <c:numCache>
                <c:formatCode>General</c:formatCode>
                <c:ptCount val="3"/>
                <c:pt idx="0">
                  <c:v>500</c:v>
                </c:pt>
                <c:pt idx="1">
                  <c:v>500</c:v>
                </c:pt>
                <c:pt idx="2">
                  <c:v>500</c:v>
                </c:pt>
              </c:numCache>
            </c:numRef>
          </c:val>
          <c:extLst>
            <c:ext xmlns:c16="http://schemas.microsoft.com/office/drawing/2014/chart" uri="{C3380CC4-5D6E-409C-BE32-E72D297353CC}">
              <c16:uniqueId val="{00000000-B415-4DD2-9682-048D6FE104A3}"/>
            </c:ext>
          </c:extLst>
        </c:ser>
        <c:ser>
          <c:idx val="2"/>
          <c:order val="1"/>
          <c:tx>
            <c:strRef>
              <c:f>Sheet4!$P$4</c:f>
              <c:strCache>
                <c:ptCount val="1"/>
                <c:pt idx="0">
                  <c:v>CLR Capacity</c:v>
                </c:pt>
              </c:strCache>
            </c:strRef>
          </c:tx>
          <c:spPr>
            <a:solidFill>
              <a:schemeClr val="accent5">
                <a:lumMod val="75000"/>
              </a:schemeClr>
            </a:solidFill>
            <a:ln>
              <a:noFill/>
            </a:ln>
            <a:effectLst/>
          </c:spPr>
          <c:invertIfNegative val="0"/>
          <c:cat>
            <c:strRef>
              <c:f>Sheet4!$M$5:$M$7</c:f>
              <c:strCache>
                <c:ptCount val="3"/>
                <c:pt idx="0">
                  <c:v>New Load 1</c:v>
                </c:pt>
                <c:pt idx="1">
                  <c:v>New Load 2</c:v>
                </c:pt>
                <c:pt idx="2">
                  <c:v>New Load 3</c:v>
                </c:pt>
              </c:strCache>
            </c:strRef>
          </c:cat>
          <c:val>
            <c:numRef>
              <c:f>Sheet4!$P$5:$P$7</c:f>
              <c:numCache>
                <c:formatCode>General</c:formatCode>
                <c:ptCount val="3"/>
                <c:pt idx="2">
                  <c:v>500</c:v>
                </c:pt>
              </c:numCache>
            </c:numRef>
          </c:val>
          <c:extLst>
            <c:ext xmlns:c16="http://schemas.microsoft.com/office/drawing/2014/chart" uri="{C3380CC4-5D6E-409C-BE32-E72D297353CC}">
              <c16:uniqueId val="{00000001-B415-4DD2-9682-048D6FE104A3}"/>
            </c:ext>
          </c:extLst>
        </c:ser>
        <c:dLbls>
          <c:showLegendKey val="0"/>
          <c:showVal val="0"/>
          <c:showCatName val="0"/>
          <c:showSerName val="0"/>
          <c:showPercent val="0"/>
          <c:showBubbleSize val="0"/>
        </c:dLbls>
        <c:gapWidth val="219"/>
        <c:overlap val="100"/>
        <c:axId val="372040575"/>
        <c:axId val="372033375"/>
      </c:barChart>
      <c:catAx>
        <c:axId val="37204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2033375"/>
        <c:crosses val="autoZero"/>
        <c:auto val="1"/>
        <c:lblAlgn val="ctr"/>
        <c:lblOffset val="100"/>
        <c:noMultiLvlLbl val="0"/>
      </c:catAx>
      <c:valAx>
        <c:axId val="3720333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204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9E1_F13BEA73.xml><?xml version="1.0" encoding="utf-8"?>
<p188:cmLst xmlns:a="http://schemas.openxmlformats.org/drawingml/2006/main" xmlns:r="http://schemas.openxmlformats.org/officeDocument/2006/relationships" xmlns:p188="http://schemas.microsoft.com/office/powerpoint/2018/8/main">
  <p188:cm id="{FDC1F685-CED8-4B2F-97C9-7DD84D73F223}" authorId="{BA78E845-2776-A6A7-61F3-B895911DC872}" status="resolved" created="2025-09-19T00:24:58.972" complete="100000">
    <pc:sldMkLst xmlns:pc="http://schemas.microsoft.com/office/powerpoint/2013/main/command">
      <pc:docMk/>
      <pc:sldMk cId="4047235699" sldId="2529"/>
    </pc:sldMkLst>
    <p188:txBody>
      <a:bodyPr/>
      <a:lstStyle/>
      <a:p>
        <a:r>
          <a:rPr lang="en-US"/>
          <a:t>Add citation to the powerpoint origin. </a:t>
        </a:r>
      </a:p>
    </p188:txBody>
  </p188:cm>
</p188:cmLst>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5E653E-8B53-10F9-2711-C3AD7687AE20}"/>
              </a:ext>
            </a:extLst>
          </p:cNvPr>
          <p:cNvSpPr/>
          <p:nvPr userDrawn="1"/>
        </p:nvSpPr>
        <p:spPr>
          <a:xfrm>
            <a:off x="7318248" y="-4763"/>
            <a:ext cx="4873752" cy="6858000"/>
          </a:xfrm>
          <a:prstGeom prst="rect">
            <a:avLst/>
          </a:prstGeom>
          <a:solidFill>
            <a:schemeClr val="accent5">
              <a:lumMod val="50000"/>
            </a:schemeClr>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lumMod val="75000"/>
                  <a:lumOff val="25000"/>
                </a:schemeClr>
              </a:solidFill>
              <a:latin typeface="Arial Nova" panose="020B0504020202020204" pitchFamily="34" charset="0"/>
            </a:endParaRPr>
          </a:p>
        </p:txBody>
      </p:sp>
      <p:pic>
        <p:nvPicPr>
          <p:cNvPr id="11" name="Graphic 10">
            <a:extLst>
              <a:ext uri="{FF2B5EF4-FFF2-40B4-BE49-F238E27FC236}">
                <a16:creationId xmlns:a16="http://schemas.microsoft.com/office/drawing/2014/main" id="{291F0EE5-5EE6-215A-A1E7-62240A703E8F}"/>
              </a:ext>
            </a:extLst>
          </p:cNvPr>
          <p:cNvPicPr>
            <a:picLocks noChangeAspect="1"/>
          </p:cNvPicPr>
          <p:nvPr userDrawn="1"/>
        </p:nvPicPr>
        <p:blipFill>
          <a:blip r:embed="rId2">
            <a:extLst>
              <a:ext uri="{96DAC541-7B7A-43D3-8B79-37D633B846F1}">
                <asvg:svgBlip xmlns:asvg="http://schemas.microsoft.com/office/drawing/2016/SVG/main" r:embed="rId3"/>
              </a:ext>
            </a:extLst>
          </a:blip>
          <a:srcRect l="1964" t="10156" r="19517" b="10177"/>
          <a:stretch/>
        </p:blipFill>
        <p:spPr>
          <a:xfrm>
            <a:off x="740365" y="2468217"/>
            <a:ext cx="5865530" cy="1921565"/>
          </a:xfrm>
          <a:prstGeom prst="rect">
            <a:avLst/>
          </a:prstGeom>
        </p:spPr>
      </p:pic>
      <p:sp>
        <p:nvSpPr>
          <p:cNvPr id="20" name="Text Placeholder 19">
            <a:extLst>
              <a:ext uri="{FF2B5EF4-FFF2-40B4-BE49-F238E27FC236}">
                <a16:creationId xmlns:a16="http://schemas.microsoft.com/office/drawing/2014/main" id="{D219EFFE-2C08-52C4-F943-C52041BD545C}"/>
              </a:ext>
            </a:extLst>
          </p:cNvPr>
          <p:cNvSpPr>
            <a:spLocks noGrp="1"/>
          </p:cNvSpPr>
          <p:nvPr>
            <p:ph type="body" sz="quarter" idx="10" hasCustomPrompt="1"/>
          </p:nvPr>
        </p:nvSpPr>
        <p:spPr>
          <a:xfrm>
            <a:off x="7467600" y="3429000"/>
            <a:ext cx="4572000" cy="307527"/>
          </a:xfrm>
        </p:spPr>
        <p:txBody>
          <a:bodyPr anchor="ctr">
            <a:normAutofit/>
          </a:bodyPr>
          <a:lstStyle>
            <a:lvl1pPr marL="0" indent="0">
              <a:buNone/>
              <a:defRPr sz="1600" i="1">
                <a:solidFill>
                  <a:schemeClr val="bg1">
                    <a:lumMod val="75000"/>
                  </a:schemeClr>
                </a:solidFill>
              </a:defRPr>
            </a:lvl1pPr>
          </a:lstStyle>
          <a:p>
            <a:pPr lvl="0"/>
            <a:r>
              <a:rPr lang="en-US" dirty="0"/>
              <a:t>Date</a:t>
            </a:r>
          </a:p>
        </p:txBody>
      </p:sp>
      <p:sp>
        <p:nvSpPr>
          <p:cNvPr id="22" name="Text Placeholder 21">
            <a:extLst>
              <a:ext uri="{FF2B5EF4-FFF2-40B4-BE49-F238E27FC236}">
                <a16:creationId xmlns:a16="http://schemas.microsoft.com/office/drawing/2014/main" id="{375BD521-0F20-3DA0-7506-451C85CE054C}"/>
              </a:ext>
            </a:extLst>
          </p:cNvPr>
          <p:cNvSpPr>
            <a:spLocks noGrp="1"/>
          </p:cNvSpPr>
          <p:nvPr>
            <p:ph type="body" sz="quarter" idx="11" hasCustomPrompt="1"/>
          </p:nvPr>
        </p:nvSpPr>
        <p:spPr>
          <a:xfrm>
            <a:off x="7467600" y="5877060"/>
            <a:ext cx="4572000" cy="307526"/>
          </a:xfrm>
        </p:spPr>
        <p:txBody>
          <a:bodyPr anchor="ctr">
            <a:normAutofit/>
          </a:bodyPr>
          <a:lstStyle>
            <a:lvl1pPr marL="0" indent="0">
              <a:buNone/>
              <a:defRPr sz="1400" i="0">
                <a:solidFill>
                  <a:schemeClr val="bg1"/>
                </a:solidFill>
              </a:defRPr>
            </a:lvl1pPr>
          </a:lstStyle>
          <a:p>
            <a:pPr lvl="0"/>
            <a:r>
              <a:rPr lang="en-US" dirty="0"/>
              <a:t>Name</a:t>
            </a:r>
          </a:p>
        </p:txBody>
      </p:sp>
      <p:sp>
        <p:nvSpPr>
          <p:cNvPr id="24" name="Text Placeholder 23">
            <a:extLst>
              <a:ext uri="{FF2B5EF4-FFF2-40B4-BE49-F238E27FC236}">
                <a16:creationId xmlns:a16="http://schemas.microsoft.com/office/drawing/2014/main" id="{E0ABE700-CCB9-AB1E-F58F-442F6B4DBF6F}"/>
              </a:ext>
            </a:extLst>
          </p:cNvPr>
          <p:cNvSpPr>
            <a:spLocks noGrp="1"/>
          </p:cNvSpPr>
          <p:nvPr>
            <p:ph type="body" sz="quarter" idx="12" hasCustomPrompt="1"/>
          </p:nvPr>
        </p:nvSpPr>
        <p:spPr>
          <a:xfrm>
            <a:off x="7467600" y="6187060"/>
            <a:ext cx="4572000" cy="213740"/>
          </a:xfrm>
        </p:spPr>
        <p:txBody>
          <a:bodyPr anchor="ctr">
            <a:noAutofit/>
          </a:bodyPr>
          <a:lstStyle>
            <a:lvl1pPr marL="0" indent="0">
              <a:buNone/>
              <a:defRPr sz="1400" i="1">
                <a:solidFill>
                  <a:schemeClr val="bg1"/>
                </a:solidFill>
              </a:defRPr>
            </a:lvl1pPr>
          </a:lstStyle>
          <a:p>
            <a:pPr lvl="0"/>
            <a:r>
              <a:rPr lang="en-US" dirty="0"/>
              <a:t>Contact Information</a:t>
            </a:r>
          </a:p>
        </p:txBody>
      </p:sp>
      <p:sp>
        <p:nvSpPr>
          <p:cNvPr id="26" name="Text Placeholder 25">
            <a:extLst>
              <a:ext uri="{FF2B5EF4-FFF2-40B4-BE49-F238E27FC236}">
                <a16:creationId xmlns:a16="http://schemas.microsoft.com/office/drawing/2014/main" id="{C0E5EF32-9485-C9A4-F763-B011E9A5E8A3}"/>
              </a:ext>
            </a:extLst>
          </p:cNvPr>
          <p:cNvSpPr>
            <a:spLocks noGrp="1"/>
          </p:cNvSpPr>
          <p:nvPr>
            <p:ph type="body" sz="quarter" idx="13" hasCustomPrompt="1"/>
          </p:nvPr>
        </p:nvSpPr>
        <p:spPr>
          <a:xfrm>
            <a:off x="7467600" y="2984242"/>
            <a:ext cx="4572000" cy="444753"/>
          </a:xfrm>
        </p:spPr>
        <p:txBody>
          <a:bodyPr>
            <a:normAutofit/>
          </a:bodyPr>
          <a:lstStyle>
            <a:lvl1pPr marL="0" indent="0">
              <a:buNone/>
              <a:defRPr sz="2400" b="1">
                <a:solidFill>
                  <a:schemeClr val="bg1"/>
                </a:solidFill>
              </a:defRPr>
            </a:lvl1pPr>
          </a:lstStyle>
          <a:p>
            <a:pPr lvl="0"/>
            <a:r>
              <a:rPr lang="en-US" dirty="0"/>
              <a:t>Title</a:t>
            </a:r>
          </a:p>
        </p:txBody>
      </p:sp>
    </p:spTree>
    <p:extLst>
      <p:ext uri="{BB962C8B-B14F-4D97-AF65-F5344CB8AC3E}">
        <p14:creationId xmlns:p14="http://schemas.microsoft.com/office/powerpoint/2010/main" val="25825439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704">
          <p15:clr>
            <a:srgbClr val="FBAE40"/>
          </p15:clr>
        </p15:guide>
        <p15:guide id="4" pos="7584">
          <p15:clr>
            <a:srgbClr val="FBAE40"/>
          </p15:clr>
        </p15:guide>
        <p15:guide id="5" orient="horz" pos="40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21426-0011-87B6-5BAB-C58AE29A06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B4CBEC-9C8D-B1BB-3128-97A9EE6D1F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9CDE649-EA4C-2A29-1D04-815E74096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F52190-D45A-20DB-AEBA-F2E80ED81B6D}"/>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205C09F7-C3D1-2DAD-0091-F32F84FB41AA}"/>
              </a:ext>
            </a:extLst>
          </p:cNvPr>
          <p:cNvSpPr>
            <a:spLocks noGrp="1"/>
          </p:cNvSpPr>
          <p:nvPr>
            <p:ph type="ftr" sz="quarter" idx="11"/>
          </p:nvPr>
        </p:nvSpPr>
        <p:spPr/>
        <p:txBody>
          <a:bodyPr/>
          <a:lstStyle/>
          <a:p>
            <a:r>
              <a:rPr lang="en-US"/>
              <a:t>Proprietary &amp; Confidential. Property of Agentic Infrastructure LLC.</a:t>
            </a:r>
          </a:p>
        </p:txBody>
      </p:sp>
      <p:sp>
        <p:nvSpPr>
          <p:cNvPr id="7" name="Slide Number Placeholder 6">
            <a:extLst>
              <a:ext uri="{FF2B5EF4-FFF2-40B4-BE49-F238E27FC236}">
                <a16:creationId xmlns:a16="http://schemas.microsoft.com/office/drawing/2014/main" id="{A2E5651F-0FE6-3BBA-2C05-A56AE8D37888}"/>
              </a:ext>
            </a:extLst>
          </p:cNvPr>
          <p:cNvSpPr>
            <a:spLocks noGrp="1"/>
          </p:cNvSpPr>
          <p:nvPr>
            <p:ph type="sldNum" sz="quarter" idx="12"/>
          </p:nvPr>
        </p:nvSpPr>
        <p:spPr/>
        <p:txBody>
          <a:bodyPr/>
          <a:lstStyle/>
          <a:p>
            <a:fld id="{87AAE8AF-FFA8-4EC7-8045-DF648C9D2C8F}" type="slidenum">
              <a:rPr lang="en-US" smtClean="0"/>
              <a:t>‹#›</a:t>
            </a:fld>
            <a:endParaRPr lang="en-US"/>
          </a:p>
        </p:txBody>
      </p:sp>
    </p:spTree>
    <p:extLst>
      <p:ext uri="{BB962C8B-B14F-4D97-AF65-F5344CB8AC3E}">
        <p14:creationId xmlns:p14="http://schemas.microsoft.com/office/powerpoint/2010/main" val="2708523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C5004-1028-1C04-3B84-88C0EB0687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9A11D2-B179-6F0D-8830-AA36A5B7BA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DE6409-7B63-E97D-63EA-EA2DF8A7A27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8F1BFAC3-4FE1-0170-8140-0C1D2385E223}"/>
              </a:ext>
            </a:extLst>
          </p:cNvPr>
          <p:cNvSpPr>
            <a:spLocks noGrp="1"/>
          </p:cNvSpPr>
          <p:nvPr>
            <p:ph type="ftr" sz="quarter" idx="11"/>
          </p:nvPr>
        </p:nvSpPr>
        <p:spPr/>
        <p:txBody>
          <a:bodyPr/>
          <a:lstStyle/>
          <a:p>
            <a:r>
              <a:rPr lang="en-US"/>
              <a:t>Proprietary &amp; Confidential. Property of Agentic Infrastructure LLC.</a:t>
            </a:r>
          </a:p>
        </p:txBody>
      </p:sp>
      <p:sp>
        <p:nvSpPr>
          <p:cNvPr id="6" name="Slide Number Placeholder 5">
            <a:extLst>
              <a:ext uri="{FF2B5EF4-FFF2-40B4-BE49-F238E27FC236}">
                <a16:creationId xmlns:a16="http://schemas.microsoft.com/office/drawing/2014/main" id="{4C8A14C5-A634-029B-5DDF-5231D7A4B0EB}"/>
              </a:ext>
            </a:extLst>
          </p:cNvPr>
          <p:cNvSpPr>
            <a:spLocks noGrp="1"/>
          </p:cNvSpPr>
          <p:nvPr>
            <p:ph type="sldNum" sz="quarter" idx="12"/>
          </p:nvPr>
        </p:nvSpPr>
        <p:spPr/>
        <p:txBody>
          <a:bodyPr/>
          <a:lstStyle/>
          <a:p>
            <a:fld id="{87AAE8AF-FFA8-4EC7-8045-DF648C9D2C8F}" type="slidenum">
              <a:rPr lang="en-US" smtClean="0"/>
              <a:t>‹#›</a:t>
            </a:fld>
            <a:endParaRPr lang="en-US"/>
          </a:p>
        </p:txBody>
      </p:sp>
    </p:spTree>
    <p:extLst>
      <p:ext uri="{BB962C8B-B14F-4D97-AF65-F5344CB8AC3E}">
        <p14:creationId xmlns:p14="http://schemas.microsoft.com/office/powerpoint/2010/main" val="2628028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F21672-9592-DDE7-C18F-D0A240B6F4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DAE947-22E6-8561-F15D-4B04605107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7283FF-1406-44E2-599A-9A94DC386B2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C5A86FA9-7702-312D-89DF-4059A51EA5F8}"/>
              </a:ext>
            </a:extLst>
          </p:cNvPr>
          <p:cNvSpPr>
            <a:spLocks noGrp="1"/>
          </p:cNvSpPr>
          <p:nvPr>
            <p:ph type="ftr" sz="quarter" idx="11"/>
          </p:nvPr>
        </p:nvSpPr>
        <p:spPr/>
        <p:txBody>
          <a:bodyPr/>
          <a:lstStyle/>
          <a:p>
            <a:r>
              <a:rPr lang="en-US"/>
              <a:t>Proprietary &amp; Confidential. Property of Agentic Infrastructure LLC.</a:t>
            </a:r>
          </a:p>
        </p:txBody>
      </p:sp>
      <p:sp>
        <p:nvSpPr>
          <p:cNvPr id="6" name="Slide Number Placeholder 5">
            <a:extLst>
              <a:ext uri="{FF2B5EF4-FFF2-40B4-BE49-F238E27FC236}">
                <a16:creationId xmlns:a16="http://schemas.microsoft.com/office/drawing/2014/main" id="{FB566D00-F291-0836-5BC2-67B4EE2DAEB0}"/>
              </a:ext>
            </a:extLst>
          </p:cNvPr>
          <p:cNvSpPr>
            <a:spLocks noGrp="1"/>
          </p:cNvSpPr>
          <p:nvPr>
            <p:ph type="sldNum" sz="quarter" idx="12"/>
          </p:nvPr>
        </p:nvSpPr>
        <p:spPr/>
        <p:txBody>
          <a:bodyPr/>
          <a:lstStyle/>
          <a:p>
            <a:fld id="{87AAE8AF-FFA8-4EC7-8045-DF648C9D2C8F}" type="slidenum">
              <a:rPr lang="en-US" smtClean="0"/>
              <a:t>‹#›</a:t>
            </a:fld>
            <a:endParaRPr lang="en-US"/>
          </a:p>
        </p:txBody>
      </p:sp>
    </p:spTree>
    <p:extLst>
      <p:ext uri="{BB962C8B-B14F-4D97-AF65-F5344CB8AC3E}">
        <p14:creationId xmlns:p14="http://schemas.microsoft.com/office/powerpoint/2010/main" val="655664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D36C8-E122-F9E0-1C5D-EEF055626F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7A02FD-F453-7FA7-134B-091075EF526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26106220-6EA4-970C-54E4-52F71FB33627}"/>
              </a:ext>
            </a:extLst>
          </p:cNvPr>
          <p:cNvSpPr>
            <a:spLocks noGrp="1"/>
          </p:cNvSpPr>
          <p:nvPr>
            <p:ph type="ftr" sz="quarter" idx="11"/>
          </p:nvPr>
        </p:nvSpPr>
        <p:spPr/>
        <p:txBody>
          <a:bodyPr/>
          <a:lstStyle/>
          <a:p>
            <a:r>
              <a:rPr lang="en-US"/>
              <a:t>Proprietary &amp; Confidential. Property of Agentic Infrastructure LLC.</a:t>
            </a:r>
          </a:p>
        </p:txBody>
      </p:sp>
      <p:sp>
        <p:nvSpPr>
          <p:cNvPr id="5" name="Slide Number Placeholder 4">
            <a:extLst>
              <a:ext uri="{FF2B5EF4-FFF2-40B4-BE49-F238E27FC236}">
                <a16:creationId xmlns:a16="http://schemas.microsoft.com/office/drawing/2014/main" id="{D00894DC-5F66-5C37-7496-78079725C8E1}"/>
              </a:ext>
            </a:extLst>
          </p:cNvPr>
          <p:cNvSpPr>
            <a:spLocks noGrp="1"/>
          </p:cNvSpPr>
          <p:nvPr>
            <p:ph type="sldNum" sz="quarter" idx="12"/>
          </p:nvPr>
        </p:nvSpPr>
        <p:spPr/>
        <p:txBody>
          <a:bodyPr/>
          <a:lstStyle/>
          <a:p>
            <a:fld id="{87AAE8AF-FFA8-4EC7-8045-DF648C9D2C8F}" type="slidenum">
              <a:rPr lang="en-US" smtClean="0"/>
              <a:t>‹#›</a:t>
            </a:fld>
            <a:endParaRPr lang="en-US"/>
          </a:p>
        </p:txBody>
      </p:sp>
    </p:spTree>
    <p:extLst>
      <p:ext uri="{BB962C8B-B14F-4D97-AF65-F5344CB8AC3E}">
        <p14:creationId xmlns:p14="http://schemas.microsoft.com/office/powerpoint/2010/main" val="3126095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7D907-FBA9-F6DD-2765-29C0F71517FE}"/>
              </a:ext>
            </a:extLst>
          </p:cNvPr>
          <p:cNvSpPr>
            <a:spLocks noGrp="1"/>
          </p:cNvSpPr>
          <p:nvPr>
            <p:ph type="title"/>
          </p:nvPr>
        </p:nvSpPr>
        <p:spPr>
          <a:xfrm>
            <a:off x="1" y="0"/>
            <a:ext cx="11276210" cy="914400"/>
          </a:xfrm>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A5056E07-E98D-8E87-389F-B78707B75922}"/>
              </a:ext>
            </a:extLst>
          </p:cNvPr>
          <p:cNvSpPr>
            <a:spLocks noGrp="1"/>
          </p:cNvSpPr>
          <p:nvPr>
            <p:ph type="ftr" sz="quarter" idx="11"/>
          </p:nvPr>
        </p:nvSpPr>
        <p:spPr>
          <a:xfrm>
            <a:off x="4038600" y="6400803"/>
            <a:ext cx="4114800" cy="320672"/>
          </a:xfrm>
        </p:spPr>
        <p:txBody>
          <a:bodyPr/>
          <a:lstStyle>
            <a:lvl1pPr>
              <a:defRPr sz="1000"/>
            </a:lvl1pPr>
          </a:lstStyle>
          <a:p>
            <a:r>
              <a:rPr lang="en-US" dirty="0"/>
              <a:t>Proprietary &amp; Confidential. Property of Agentic Infrastructure LLC.</a:t>
            </a:r>
          </a:p>
        </p:txBody>
      </p:sp>
      <p:sp>
        <p:nvSpPr>
          <p:cNvPr id="5" name="Slide Number Placeholder 4">
            <a:extLst>
              <a:ext uri="{FF2B5EF4-FFF2-40B4-BE49-F238E27FC236}">
                <a16:creationId xmlns:a16="http://schemas.microsoft.com/office/drawing/2014/main" id="{3B40924F-2BE5-9AAF-3063-8444F0941010}"/>
              </a:ext>
            </a:extLst>
          </p:cNvPr>
          <p:cNvSpPr>
            <a:spLocks noGrp="1"/>
          </p:cNvSpPr>
          <p:nvPr>
            <p:ph type="sldNum" sz="quarter" idx="12"/>
          </p:nvPr>
        </p:nvSpPr>
        <p:spPr>
          <a:xfrm>
            <a:off x="11123810" y="6400800"/>
            <a:ext cx="915789" cy="320675"/>
          </a:xfrm>
        </p:spPr>
        <p:txBody>
          <a:bodyPr/>
          <a:lstStyle/>
          <a:p>
            <a:fld id="{87AAE8AF-FFA8-4EC7-8045-DF648C9D2C8F}" type="slidenum">
              <a:rPr lang="en-US" smtClean="0"/>
              <a:t>‹#›</a:t>
            </a:fld>
            <a:endParaRPr lang="en-US"/>
          </a:p>
        </p:txBody>
      </p:sp>
      <p:cxnSp>
        <p:nvCxnSpPr>
          <p:cNvPr id="6" name="Straight Connector 5">
            <a:extLst>
              <a:ext uri="{FF2B5EF4-FFF2-40B4-BE49-F238E27FC236}">
                <a16:creationId xmlns:a16="http://schemas.microsoft.com/office/drawing/2014/main" id="{FB96F836-AD19-FC25-3190-9A57B19B3486}"/>
              </a:ext>
            </a:extLst>
          </p:cNvPr>
          <p:cNvCxnSpPr>
            <a:cxnSpLocks/>
          </p:cNvCxnSpPr>
          <p:nvPr userDrawn="1"/>
        </p:nvCxnSpPr>
        <p:spPr>
          <a:xfrm>
            <a:off x="0" y="914400"/>
            <a:ext cx="91440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63A6693C-FC4F-5934-4474-9935E0ECDC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76210" y="-1"/>
            <a:ext cx="915789" cy="914401"/>
          </a:xfrm>
          <a:prstGeom prst="rect">
            <a:avLst/>
          </a:prstGeom>
        </p:spPr>
      </p:pic>
    </p:spTree>
    <p:extLst>
      <p:ext uri="{BB962C8B-B14F-4D97-AF65-F5344CB8AC3E}">
        <p14:creationId xmlns:p14="http://schemas.microsoft.com/office/powerpoint/2010/main" val="3960484159"/>
      </p:ext>
    </p:extLst>
  </p:cSld>
  <p:clrMapOvr>
    <a:masterClrMapping/>
  </p:clrMapOvr>
  <p:extLst>
    <p:ext uri="{DCECCB84-F9BA-43D5-87BE-67443E8EF086}">
      <p15:sldGuideLst xmlns:p15="http://schemas.microsoft.com/office/powerpoint/2012/main">
        <p15:guide id="1" orient="horz" pos="4032">
          <p15:clr>
            <a:srgbClr val="FBAE40"/>
          </p15:clr>
        </p15:guide>
        <p15:guide id="2" pos="75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E609C-5585-412A-ABFE-C5EF25F20F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02657A-7337-C753-EC5C-3ABDDFF910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7D0F01-CCCC-CB89-46CD-1351278EF80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6FC76FE-78AB-C63E-B4A8-B87BD31CCFEC}"/>
              </a:ext>
            </a:extLst>
          </p:cNvPr>
          <p:cNvSpPr>
            <a:spLocks noGrp="1"/>
          </p:cNvSpPr>
          <p:nvPr>
            <p:ph type="ftr" sz="quarter" idx="11"/>
          </p:nvPr>
        </p:nvSpPr>
        <p:spPr/>
        <p:txBody>
          <a:bodyPr/>
          <a:lstStyle/>
          <a:p>
            <a:r>
              <a:rPr lang="en-US"/>
              <a:t>Proprietary &amp; Confidential. Property of Agentic Infrastructure LLC.</a:t>
            </a:r>
          </a:p>
        </p:txBody>
      </p:sp>
      <p:sp>
        <p:nvSpPr>
          <p:cNvPr id="6" name="Slide Number Placeholder 5">
            <a:extLst>
              <a:ext uri="{FF2B5EF4-FFF2-40B4-BE49-F238E27FC236}">
                <a16:creationId xmlns:a16="http://schemas.microsoft.com/office/drawing/2014/main" id="{4EB2E660-DD2C-7718-AB9B-3A74CCB0BFC5}"/>
              </a:ext>
            </a:extLst>
          </p:cNvPr>
          <p:cNvSpPr>
            <a:spLocks noGrp="1"/>
          </p:cNvSpPr>
          <p:nvPr>
            <p:ph type="sldNum" sz="quarter" idx="12"/>
          </p:nvPr>
        </p:nvSpPr>
        <p:spPr/>
        <p:txBody>
          <a:bodyPr/>
          <a:lstStyle/>
          <a:p>
            <a:fld id="{87AAE8AF-FFA8-4EC7-8045-DF648C9D2C8F}" type="slidenum">
              <a:rPr lang="en-US" smtClean="0"/>
              <a:t>‹#›</a:t>
            </a:fld>
            <a:endParaRPr lang="en-US"/>
          </a:p>
        </p:txBody>
      </p:sp>
    </p:spTree>
    <p:extLst>
      <p:ext uri="{BB962C8B-B14F-4D97-AF65-F5344CB8AC3E}">
        <p14:creationId xmlns:p14="http://schemas.microsoft.com/office/powerpoint/2010/main" val="865577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9AC21-C972-EBF5-FA2F-A2CAF91DB6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385B29-8D1A-B092-C306-D4DC12A0C96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751685-2933-233E-E40D-BA1806F1E9CF}"/>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6C594BA1-0D32-5773-D377-891A5EF816E5}"/>
              </a:ext>
            </a:extLst>
          </p:cNvPr>
          <p:cNvSpPr>
            <a:spLocks noGrp="1"/>
          </p:cNvSpPr>
          <p:nvPr>
            <p:ph type="ftr" sz="quarter" idx="11"/>
          </p:nvPr>
        </p:nvSpPr>
        <p:spPr/>
        <p:txBody>
          <a:bodyPr/>
          <a:lstStyle/>
          <a:p>
            <a:r>
              <a:rPr lang="en-US"/>
              <a:t>Proprietary &amp; Confidential. Property of Agentic Infrastructure LLC.</a:t>
            </a:r>
          </a:p>
        </p:txBody>
      </p:sp>
      <p:sp>
        <p:nvSpPr>
          <p:cNvPr id="6" name="Slide Number Placeholder 5">
            <a:extLst>
              <a:ext uri="{FF2B5EF4-FFF2-40B4-BE49-F238E27FC236}">
                <a16:creationId xmlns:a16="http://schemas.microsoft.com/office/drawing/2014/main" id="{7AE78960-1991-16AD-E51E-D1E799819049}"/>
              </a:ext>
            </a:extLst>
          </p:cNvPr>
          <p:cNvSpPr>
            <a:spLocks noGrp="1"/>
          </p:cNvSpPr>
          <p:nvPr>
            <p:ph type="sldNum" sz="quarter" idx="12"/>
          </p:nvPr>
        </p:nvSpPr>
        <p:spPr/>
        <p:txBody>
          <a:bodyPr/>
          <a:lstStyle/>
          <a:p>
            <a:fld id="{87AAE8AF-FFA8-4EC7-8045-DF648C9D2C8F}" type="slidenum">
              <a:rPr lang="en-US" smtClean="0"/>
              <a:t>‹#›</a:t>
            </a:fld>
            <a:endParaRPr lang="en-US"/>
          </a:p>
        </p:txBody>
      </p:sp>
    </p:spTree>
    <p:extLst>
      <p:ext uri="{BB962C8B-B14F-4D97-AF65-F5344CB8AC3E}">
        <p14:creationId xmlns:p14="http://schemas.microsoft.com/office/powerpoint/2010/main" val="1308696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7027B-DCAE-3264-51E9-A71A1AA410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2415A4-910B-3FBC-0E45-134215808A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6745C8-94A5-6268-AB83-DC916B7758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0D06E0-E4CD-C9A9-6488-88AAC77CE35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899B856D-DE73-799F-885A-9C2A54CBC7CB}"/>
              </a:ext>
            </a:extLst>
          </p:cNvPr>
          <p:cNvSpPr>
            <a:spLocks noGrp="1"/>
          </p:cNvSpPr>
          <p:nvPr>
            <p:ph type="ftr" sz="quarter" idx="11"/>
          </p:nvPr>
        </p:nvSpPr>
        <p:spPr/>
        <p:txBody>
          <a:bodyPr/>
          <a:lstStyle/>
          <a:p>
            <a:r>
              <a:rPr lang="en-US"/>
              <a:t>Proprietary &amp; Confidential. Property of Agentic Infrastructure LLC.</a:t>
            </a:r>
          </a:p>
        </p:txBody>
      </p:sp>
      <p:sp>
        <p:nvSpPr>
          <p:cNvPr id="7" name="Slide Number Placeholder 6">
            <a:extLst>
              <a:ext uri="{FF2B5EF4-FFF2-40B4-BE49-F238E27FC236}">
                <a16:creationId xmlns:a16="http://schemas.microsoft.com/office/drawing/2014/main" id="{8BA18F8E-B380-1BE1-E004-B65BD6B236F8}"/>
              </a:ext>
            </a:extLst>
          </p:cNvPr>
          <p:cNvSpPr>
            <a:spLocks noGrp="1"/>
          </p:cNvSpPr>
          <p:nvPr>
            <p:ph type="sldNum" sz="quarter" idx="12"/>
          </p:nvPr>
        </p:nvSpPr>
        <p:spPr/>
        <p:txBody>
          <a:bodyPr/>
          <a:lstStyle/>
          <a:p>
            <a:fld id="{87AAE8AF-FFA8-4EC7-8045-DF648C9D2C8F}" type="slidenum">
              <a:rPr lang="en-US" smtClean="0"/>
              <a:t>‹#›</a:t>
            </a:fld>
            <a:endParaRPr lang="en-US"/>
          </a:p>
        </p:txBody>
      </p:sp>
    </p:spTree>
    <p:extLst>
      <p:ext uri="{BB962C8B-B14F-4D97-AF65-F5344CB8AC3E}">
        <p14:creationId xmlns:p14="http://schemas.microsoft.com/office/powerpoint/2010/main" val="1935694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610AC-53D5-FEF4-6959-F9944C5373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FCAF8F-B2E8-1821-1B58-A19902A117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01CA18-AF70-F375-4138-D9ACD4E131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EEB5BA-9DDB-CDFB-C839-80DDE690A3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825E52-7EEC-C718-7D6B-0D2A8E4AB0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A8BC1A-393C-1B03-0EBC-F78241E0102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2692A60E-681F-47E1-95D8-3E65B6BE4C9E}"/>
              </a:ext>
            </a:extLst>
          </p:cNvPr>
          <p:cNvSpPr>
            <a:spLocks noGrp="1"/>
          </p:cNvSpPr>
          <p:nvPr>
            <p:ph type="ftr" sz="quarter" idx="11"/>
          </p:nvPr>
        </p:nvSpPr>
        <p:spPr/>
        <p:txBody>
          <a:bodyPr/>
          <a:lstStyle/>
          <a:p>
            <a:r>
              <a:rPr lang="en-US"/>
              <a:t>Proprietary &amp; Confidential. Property of Agentic Infrastructure LLC.</a:t>
            </a:r>
          </a:p>
        </p:txBody>
      </p:sp>
      <p:sp>
        <p:nvSpPr>
          <p:cNvPr id="9" name="Slide Number Placeholder 8">
            <a:extLst>
              <a:ext uri="{FF2B5EF4-FFF2-40B4-BE49-F238E27FC236}">
                <a16:creationId xmlns:a16="http://schemas.microsoft.com/office/drawing/2014/main" id="{7AA39BF4-92EE-9E4B-C5D8-FC23148B6FD3}"/>
              </a:ext>
            </a:extLst>
          </p:cNvPr>
          <p:cNvSpPr>
            <a:spLocks noGrp="1"/>
          </p:cNvSpPr>
          <p:nvPr>
            <p:ph type="sldNum" sz="quarter" idx="12"/>
          </p:nvPr>
        </p:nvSpPr>
        <p:spPr/>
        <p:txBody>
          <a:bodyPr/>
          <a:lstStyle/>
          <a:p>
            <a:fld id="{87AAE8AF-FFA8-4EC7-8045-DF648C9D2C8F}" type="slidenum">
              <a:rPr lang="en-US" smtClean="0"/>
              <a:t>‹#›</a:t>
            </a:fld>
            <a:endParaRPr lang="en-US"/>
          </a:p>
        </p:txBody>
      </p:sp>
    </p:spTree>
    <p:extLst>
      <p:ext uri="{BB962C8B-B14F-4D97-AF65-F5344CB8AC3E}">
        <p14:creationId xmlns:p14="http://schemas.microsoft.com/office/powerpoint/2010/main" val="134111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07E4-6E2F-368D-A488-281FACD0D2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2E8FAB-6698-11D3-10B1-FC1928A8FD9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740FEA57-90AB-9FB3-EE45-0318DDF2D75D}"/>
              </a:ext>
            </a:extLst>
          </p:cNvPr>
          <p:cNvSpPr>
            <a:spLocks noGrp="1"/>
          </p:cNvSpPr>
          <p:nvPr>
            <p:ph type="ftr" sz="quarter" idx="11"/>
          </p:nvPr>
        </p:nvSpPr>
        <p:spPr/>
        <p:txBody>
          <a:bodyPr/>
          <a:lstStyle/>
          <a:p>
            <a:r>
              <a:rPr lang="en-US"/>
              <a:t>Proprietary &amp; Confidential. Property of Agentic Infrastructure LLC.</a:t>
            </a:r>
          </a:p>
        </p:txBody>
      </p:sp>
      <p:sp>
        <p:nvSpPr>
          <p:cNvPr id="5" name="Slide Number Placeholder 4">
            <a:extLst>
              <a:ext uri="{FF2B5EF4-FFF2-40B4-BE49-F238E27FC236}">
                <a16:creationId xmlns:a16="http://schemas.microsoft.com/office/drawing/2014/main" id="{DCC80A37-AA19-EB5C-3F29-0772B0DEEBCF}"/>
              </a:ext>
            </a:extLst>
          </p:cNvPr>
          <p:cNvSpPr>
            <a:spLocks noGrp="1"/>
          </p:cNvSpPr>
          <p:nvPr>
            <p:ph type="sldNum" sz="quarter" idx="12"/>
          </p:nvPr>
        </p:nvSpPr>
        <p:spPr/>
        <p:txBody>
          <a:bodyPr/>
          <a:lstStyle/>
          <a:p>
            <a:fld id="{87AAE8AF-FFA8-4EC7-8045-DF648C9D2C8F}" type="slidenum">
              <a:rPr lang="en-US" smtClean="0"/>
              <a:t>‹#›</a:t>
            </a:fld>
            <a:endParaRPr lang="en-US"/>
          </a:p>
        </p:txBody>
      </p:sp>
    </p:spTree>
    <p:extLst>
      <p:ext uri="{BB962C8B-B14F-4D97-AF65-F5344CB8AC3E}">
        <p14:creationId xmlns:p14="http://schemas.microsoft.com/office/powerpoint/2010/main" val="2582425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9AF4B8-144D-FDC1-5614-4B2310C6298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70C3321A-1C1E-6C3D-93A3-DE56095A3E52}"/>
              </a:ext>
            </a:extLst>
          </p:cNvPr>
          <p:cNvSpPr>
            <a:spLocks noGrp="1"/>
          </p:cNvSpPr>
          <p:nvPr>
            <p:ph type="ftr" sz="quarter" idx="11"/>
          </p:nvPr>
        </p:nvSpPr>
        <p:spPr/>
        <p:txBody>
          <a:bodyPr/>
          <a:lstStyle/>
          <a:p>
            <a:r>
              <a:rPr lang="en-US"/>
              <a:t>Proprietary &amp; Confidential. Property of Agentic Infrastructure LLC.</a:t>
            </a:r>
          </a:p>
        </p:txBody>
      </p:sp>
      <p:sp>
        <p:nvSpPr>
          <p:cNvPr id="4" name="Slide Number Placeholder 3">
            <a:extLst>
              <a:ext uri="{FF2B5EF4-FFF2-40B4-BE49-F238E27FC236}">
                <a16:creationId xmlns:a16="http://schemas.microsoft.com/office/drawing/2014/main" id="{6CBBAC97-3954-F47A-5B2F-990D070A4BEC}"/>
              </a:ext>
            </a:extLst>
          </p:cNvPr>
          <p:cNvSpPr>
            <a:spLocks noGrp="1"/>
          </p:cNvSpPr>
          <p:nvPr>
            <p:ph type="sldNum" sz="quarter" idx="12"/>
          </p:nvPr>
        </p:nvSpPr>
        <p:spPr/>
        <p:txBody>
          <a:bodyPr/>
          <a:lstStyle/>
          <a:p>
            <a:fld id="{87AAE8AF-FFA8-4EC7-8045-DF648C9D2C8F}" type="slidenum">
              <a:rPr lang="en-US" smtClean="0"/>
              <a:t>‹#›</a:t>
            </a:fld>
            <a:endParaRPr lang="en-US"/>
          </a:p>
        </p:txBody>
      </p:sp>
    </p:spTree>
    <p:extLst>
      <p:ext uri="{BB962C8B-B14F-4D97-AF65-F5344CB8AC3E}">
        <p14:creationId xmlns:p14="http://schemas.microsoft.com/office/powerpoint/2010/main" val="583479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7BFF5-43E8-723B-8B67-0C5AFB54DF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543E8-2C98-8E96-92B4-BACA40514B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EA34D1-4877-F530-E4EC-BDE4B283B3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8B6F38-F285-705A-68BC-9D1634FC25A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A6794E99-3B39-3CDC-6E51-F02AB19392E0}"/>
              </a:ext>
            </a:extLst>
          </p:cNvPr>
          <p:cNvSpPr>
            <a:spLocks noGrp="1"/>
          </p:cNvSpPr>
          <p:nvPr>
            <p:ph type="ftr" sz="quarter" idx="11"/>
          </p:nvPr>
        </p:nvSpPr>
        <p:spPr/>
        <p:txBody>
          <a:bodyPr/>
          <a:lstStyle/>
          <a:p>
            <a:r>
              <a:rPr lang="en-US"/>
              <a:t>Proprietary &amp; Confidential. Property of Agentic Infrastructure LLC.</a:t>
            </a:r>
          </a:p>
        </p:txBody>
      </p:sp>
      <p:sp>
        <p:nvSpPr>
          <p:cNvPr id="7" name="Slide Number Placeholder 6">
            <a:extLst>
              <a:ext uri="{FF2B5EF4-FFF2-40B4-BE49-F238E27FC236}">
                <a16:creationId xmlns:a16="http://schemas.microsoft.com/office/drawing/2014/main" id="{5E4FB0D2-2211-7C9A-332C-A794AF59271E}"/>
              </a:ext>
            </a:extLst>
          </p:cNvPr>
          <p:cNvSpPr>
            <a:spLocks noGrp="1"/>
          </p:cNvSpPr>
          <p:nvPr>
            <p:ph type="sldNum" sz="quarter" idx="12"/>
          </p:nvPr>
        </p:nvSpPr>
        <p:spPr/>
        <p:txBody>
          <a:bodyPr/>
          <a:lstStyle/>
          <a:p>
            <a:fld id="{87AAE8AF-FFA8-4EC7-8045-DF648C9D2C8F}" type="slidenum">
              <a:rPr lang="en-US" smtClean="0"/>
              <a:t>‹#›</a:t>
            </a:fld>
            <a:endParaRPr lang="en-US"/>
          </a:p>
        </p:txBody>
      </p:sp>
    </p:spTree>
    <p:extLst>
      <p:ext uri="{BB962C8B-B14F-4D97-AF65-F5344CB8AC3E}">
        <p14:creationId xmlns:p14="http://schemas.microsoft.com/office/powerpoint/2010/main" val="3252347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88CA8D-C713-09E6-BCFE-6EBAE5058EB6}"/>
              </a:ext>
            </a:extLst>
          </p:cNvPr>
          <p:cNvSpPr>
            <a:spLocks noGrp="1"/>
          </p:cNvSpPr>
          <p:nvPr>
            <p:ph type="title"/>
          </p:nvPr>
        </p:nvSpPr>
        <p:spPr>
          <a:xfrm>
            <a:off x="0" y="0"/>
            <a:ext cx="11276213" cy="914400"/>
          </a:xfrm>
          <a:prstGeom prst="rect">
            <a:avLst/>
          </a:prstGeom>
        </p:spPr>
        <p:txBody>
          <a:bodyPr vert="horz" lIns="27432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12E2DD9-A7B2-7223-EA28-13EF3E8DD2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6F0B958-204B-2393-49E5-ACFDD9664F36}"/>
              </a:ext>
            </a:extLst>
          </p:cNvPr>
          <p:cNvSpPr>
            <a:spLocks noGrp="1"/>
          </p:cNvSpPr>
          <p:nvPr>
            <p:ph type="ftr" sz="quarter" idx="3"/>
          </p:nvPr>
        </p:nvSpPr>
        <p:spPr>
          <a:xfrm>
            <a:off x="4038600" y="6400800"/>
            <a:ext cx="4114800" cy="320675"/>
          </a:xfrm>
          <a:prstGeom prst="rect">
            <a:avLst/>
          </a:prstGeom>
        </p:spPr>
        <p:txBody>
          <a:bodyPr vert="horz" lIns="91440" tIns="45720" rIns="91440" bIns="45720" rtlCol="0" anchor="ctr"/>
          <a:lstStyle>
            <a:lvl1pPr algn="ctr">
              <a:defRPr sz="1000">
                <a:solidFill>
                  <a:schemeClr val="tx1">
                    <a:tint val="82000"/>
                  </a:schemeClr>
                </a:solidFill>
              </a:defRPr>
            </a:lvl1pPr>
          </a:lstStyle>
          <a:p>
            <a:r>
              <a:rPr lang="en-US" dirty="0"/>
              <a:t>Proprietary &amp; Confidential. Property of Agentic Infrastructure LLC.</a:t>
            </a:r>
          </a:p>
        </p:txBody>
      </p:sp>
      <p:sp>
        <p:nvSpPr>
          <p:cNvPr id="6" name="Slide Number Placeholder 5">
            <a:extLst>
              <a:ext uri="{FF2B5EF4-FFF2-40B4-BE49-F238E27FC236}">
                <a16:creationId xmlns:a16="http://schemas.microsoft.com/office/drawing/2014/main" id="{1F9A883C-5128-0D60-B0C5-00CBA6E1004B}"/>
              </a:ext>
            </a:extLst>
          </p:cNvPr>
          <p:cNvSpPr>
            <a:spLocks noGrp="1"/>
          </p:cNvSpPr>
          <p:nvPr>
            <p:ph type="sldNum" sz="quarter" idx="4"/>
          </p:nvPr>
        </p:nvSpPr>
        <p:spPr>
          <a:xfrm>
            <a:off x="8610600" y="6400800"/>
            <a:ext cx="3320988" cy="320675"/>
          </a:xfrm>
          <a:prstGeom prst="rect">
            <a:avLst/>
          </a:prstGeom>
        </p:spPr>
        <p:txBody>
          <a:bodyPr vert="horz" lIns="91440" tIns="45720" rIns="91440" bIns="45720" rtlCol="0" anchor="ctr"/>
          <a:lstStyle>
            <a:lvl1pPr algn="r">
              <a:defRPr sz="1200">
                <a:solidFill>
                  <a:schemeClr val="tx1">
                    <a:tint val="82000"/>
                  </a:schemeClr>
                </a:solidFill>
              </a:defRPr>
            </a:lvl1pPr>
          </a:lstStyle>
          <a:p>
            <a:fld id="{87AAE8AF-FFA8-4EC7-8045-DF648C9D2C8F}" type="slidenum">
              <a:rPr lang="en-US" smtClean="0"/>
              <a:pPr/>
              <a:t>‹#›</a:t>
            </a:fld>
            <a:endParaRPr lang="en-US"/>
          </a:p>
        </p:txBody>
      </p:sp>
    </p:spTree>
    <p:extLst>
      <p:ext uri="{BB962C8B-B14F-4D97-AF65-F5344CB8AC3E}">
        <p14:creationId xmlns:p14="http://schemas.microsoft.com/office/powerpoint/2010/main" val="2664422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p15:clr>
            <a:srgbClr val="F26B43"/>
          </p15:clr>
        </p15:guide>
        <p15:guide id="2" pos="3840">
          <p15:clr>
            <a:srgbClr val="F26B43"/>
          </p15:clr>
        </p15:guide>
        <p15:guide id="3" orient="horz" pos="57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hyperlink" Target="mailto:contact@luminarystrategiesllc.onmicrosoft.com?subject=LLWG%20Discussion_PGRR%20on%20CLRs%20in%20Interconnection%20"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hyperlink" Target="mailto:sbrandin@agenticinfra.com?subject=PGRR%20Presentation_LLWG%20Sept.%2019%2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8/10/relationships/comments" Target="../comments/modernComment_9E1_F13BEA73.xml"/><Relationship Id="rId1" Type="http://schemas.openxmlformats.org/officeDocument/2006/relationships/slideLayout" Target="../slideLayouts/slideLayout2.xml"/><Relationship Id="rId4" Type="http://schemas.openxmlformats.org/officeDocument/2006/relationships/hyperlink" Target="https://www.ercot.com/calendar/08162023-NPRR1191-and-Related-Revision"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5E5B0-F121-21D8-D8F9-042F3ACD0004}"/>
              </a:ext>
            </a:extLst>
          </p:cNvPr>
          <p:cNvSpPr>
            <a:spLocks noGrp="1"/>
          </p:cNvSpPr>
          <p:nvPr>
            <p:ph type="title"/>
          </p:nvPr>
        </p:nvSpPr>
        <p:spPr>
          <a:xfrm>
            <a:off x="305494" y="188389"/>
            <a:ext cx="11276210" cy="914400"/>
          </a:xfrm>
        </p:spPr>
        <p:txBody>
          <a:bodyPr/>
          <a:lstStyle/>
          <a:p>
            <a:r>
              <a:rPr lang="en-US" dirty="0"/>
              <a:t>Urgent Business Case </a:t>
            </a:r>
          </a:p>
        </p:txBody>
      </p:sp>
      <p:sp>
        <p:nvSpPr>
          <p:cNvPr id="4" name="Slide Number Placeholder 3">
            <a:extLst>
              <a:ext uri="{FF2B5EF4-FFF2-40B4-BE49-F238E27FC236}">
                <a16:creationId xmlns:a16="http://schemas.microsoft.com/office/drawing/2014/main" id="{88F6DA66-5463-D4C0-9E50-E2274B415529}"/>
              </a:ext>
            </a:extLst>
          </p:cNvPr>
          <p:cNvSpPr>
            <a:spLocks noGrp="1"/>
          </p:cNvSpPr>
          <p:nvPr>
            <p:ph type="sldNum" sz="quarter" idx="12"/>
          </p:nvPr>
        </p:nvSpPr>
        <p:spPr/>
        <p:txBody>
          <a:bodyPr/>
          <a:lstStyle/>
          <a:p>
            <a:fld id="{87AAE8AF-FFA8-4EC7-8045-DF648C9D2C8F}" type="slidenum">
              <a:rPr lang="en-US" smtClean="0"/>
              <a:t>1</a:t>
            </a:fld>
            <a:endParaRPr lang="en-US"/>
          </a:p>
        </p:txBody>
      </p:sp>
      <p:sp>
        <p:nvSpPr>
          <p:cNvPr id="6" name="TextBox 5">
            <a:extLst>
              <a:ext uri="{FF2B5EF4-FFF2-40B4-BE49-F238E27FC236}">
                <a16:creationId xmlns:a16="http://schemas.microsoft.com/office/drawing/2014/main" id="{C329DF3A-40A1-9612-0E5C-AD46762C6883}"/>
              </a:ext>
            </a:extLst>
          </p:cNvPr>
          <p:cNvSpPr txBox="1"/>
          <p:nvPr/>
        </p:nvSpPr>
        <p:spPr>
          <a:xfrm>
            <a:off x="200826" y="1277235"/>
            <a:ext cx="10194458" cy="4616648"/>
          </a:xfrm>
          <a:prstGeom prst="rect">
            <a:avLst/>
          </a:prstGeom>
          <a:noFill/>
        </p:spPr>
        <p:txBody>
          <a:bodyPr wrap="square">
            <a:spAutoFit/>
          </a:bodyPr>
          <a:lstStyle/>
          <a:p>
            <a:pPr lvl="0">
              <a:defRPr/>
            </a:pPr>
            <a:r>
              <a:rPr kumimoji="0" lang="en-US" sz="1400" u="none" strike="noStrike" kern="1200" cap="none" spc="0" normalizeH="0" baseline="0" noProof="0" dirty="0">
                <a:ln>
                  <a:noFill/>
                </a:ln>
                <a:solidFill>
                  <a:schemeClr val="accent4">
                    <a:lumMod val="50000"/>
                  </a:schemeClr>
                </a:solidFill>
                <a:effectLst/>
                <a:uLnTx/>
                <a:uFillTx/>
                <a:latin typeface="Arial Nova"/>
                <a:ea typeface="+mn-ea"/>
                <a:cs typeface="+mn-cs"/>
              </a:rPr>
              <a:t>Developers and investors in Texas need more options to energize sites in Texas that will carry large loads for economic growth activities. </a:t>
            </a:r>
          </a:p>
          <a:p>
            <a:pPr lvl="0">
              <a:defRPr/>
            </a:pPr>
            <a:endParaRPr lang="en-US" sz="1400" dirty="0">
              <a:solidFill>
                <a:schemeClr val="accent4">
                  <a:lumMod val="50000"/>
                </a:schemeClr>
              </a:solidFill>
              <a:latin typeface="Arial Nova"/>
            </a:endParaRPr>
          </a:p>
          <a:p>
            <a:pPr lvl="0">
              <a:defRPr/>
            </a:pPr>
            <a:r>
              <a:rPr kumimoji="0" lang="en-US" sz="1400" u="none" strike="noStrike" kern="1200" cap="none" spc="0" normalizeH="0" baseline="0" noProof="0" dirty="0">
                <a:ln>
                  <a:noFill/>
                </a:ln>
                <a:solidFill>
                  <a:schemeClr val="accent4">
                    <a:lumMod val="50000"/>
                  </a:schemeClr>
                </a:solidFill>
                <a:effectLst/>
                <a:uLnTx/>
                <a:uFillTx/>
                <a:latin typeface="Arial Nova"/>
                <a:ea typeface="+mn-ea"/>
                <a:cs typeface="+mn-cs"/>
              </a:rPr>
              <a:t>ERCOT needs capital to flow </a:t>
            </a:r>
            <a:r>
              <a:rPr kumimoji="0" lang="en-US" sz="1400" i="1" u="none" strike="noStrike" kern="1200" cap="none" spc="0" normalizeH="0" baseline="0" noProof="0" dirty="0">
                <a:ln>
                  <a:noFill/>
                </a:ln>
                <a:solidFill>
                  <a:schemeClr val="accent4">
                    <a:lumMod val="50000"/>
                  </a:schemeClr>
                </a:solidFill>
                <a:effectLst/>
                <a:uLnTx/>
                <a:uFillTx/>
                <a:latin typeface="Arial Nova"/>
                <a:ea typeface="+mn-ea"/>
                <a:cs typeface="+mn-cs"/>
              </a:rPr>
              <a:t>to </a:t>
            </a:r>
            <a:r>
              <a:rPr kumimoji="0" lang="en-US" sz="1400" u="none" strike="noStrike" kern="1200" cap="none" spc="0" normalizeH="0" baseline="0" noProof="0" dirty="0">
                <a:ln>
                  <a:noFill/>
                </a:ln>
                <a:solidFill>
                  <a:schemeClr val="accent4">
                    <a:lumMod val="50000"/>
                  </a:schemeClr>
                </a:solidFill>
                <a:effectLst/>
                <a:uLnTx/>
                <a:uFillTx/>
                <a:latin typeface="Arial Nova"/>
                <a:ea typeface="+mn-ea"/>
                <a:cs typeface="+mn-cs"/>
              </a:rPr>
              <a:t>the</a:t>
            </a:r>
            <a:r>
              <a:rPr kumimoji="0" lang="en-US" sz="1400" i="1" u="none" strike="noStrike" kern="1200" cap="none" spc="0" normalizeH="0" baseline="0" noProof="0" dirty="0">
                <a:ln>
                  <a:noFill/>
                </a:ln>
                <a:solidFill>
                  <a:schemeClr val="accent4">
                    <a:lumMod val="50000"/>
                  </a:schemeClr>
                </a:solidFill>
                <a:effectLst/>
                <a:uLnTx/>
                <a:uFillTx/>
                <a:latin typeface="Arial Nova"/>
                <a:ea typeface="+mn-ea"/>
                <a:cs typeface="+mn-cs"/>
              </a:rPr>
              <a:t> </a:t>
            </a:r>
            <a:r>
              <a:rPr kumimoji="0" lang="en-US" sz="1400" u="none" strike="noStrike" kern="1200" cap="none" spc="0" normalizeH="0" baseline="0" noProof="0" dirty="0">
                <a:ln>
                  <a:noFill/>
                </a:ln>
                <a:solidFill>
                  <a:schemeClr val="accent4">
                    <a:lumMod val="50000"/>
                  </a:schemeClr>
                </a:solidFill>
                <a:effectLst/>
                <a:uLnTx/>
                <a:uFillTx/>
                <a:latin typeface="Arial Nova"/>
                <a:ea typeface="+mn-ea"/>
                <a:cs typeface="+mn-cs"/>
              </a:rPr>
              <a:t>grid, fund transmission backbone infrastructure, and </a:t>
            </a:r>
            <a:r>
              <a:rPr lang="en-US" sz="1400" dirty="0">
                <a:solidFill>
                  <a:schemeClr val="accent4">
                    <a:lumMod val="50000"/>
                  </a:schemeClr>
                </a:solidFill>
                <a:latin typeface="Arial Nova"/>
              </a:rPr>
              <a:t>build power solutions visible to the grid.</a:t>
            </a:r>
          </a:p>
          <a:p>
            <a:pPr lvl="0">
              <a:defRPr/>
            </a:pPr>
            <a:endParaRPr lang="en-US" sz="1400" dirty="0">
              <a:solidFill>
                <a:schemeClr val="accent4">
                  <a:lumMod val="50000"/>
                </a:schemeClr>
              </a:solidFill>
              <a:latin typeface="Arial Nova"/>
            </a:endParaRPr>
          </a:p>
          <a:p>
            <a:pPr lvl="0">
              <a:defRPr/>
            </a:pPr>
            <a:r>
              <a:rPr kumimoji="0" lang="en-US" sz="1400" strike="noStrike" kern="1200" cap="none" spc="0" normalizeH="0" baseline="0" noProof="0" dirty="0">
                <a:ln>
                  <a:noFill/>
                </a:ln>
                <a:solidFill>
                  <a:schemeClr val="accent4">
                    <a:lumMod val="50000"/>
                  </a:schemeClr>
                </a:solidFill>
                <a:effectLst/>
                <a:uLnTx/>
                <a:uFillTx/>
                <a:latin typeface="Arial Nova"/>
                <a:ea typeface="+mn-ea"/>
                <a:cs typeface="+mn-cs"/>
              </a:rPr>
              <a:t>Utilities should know which load interconnection requests - and load commissioning plans-  come with intention for nodal resource dispatchability. Today, utility studies cannot credit dispatchability in N-1 or N-1-1 solution cases: a path to credible studies is a path for utilities to be business partners </a:t>
            </a:r>
            <a:r>
              <a:rPr kumimoji="0" lang="en-US" sz="1400" u="sng" strike="noStrike" kern="1200" cap="none" spc="0" normalizeH="0" baseline="0" noProof="0" dirty="0">
                <a:ln>
                  <a:noFill/>
                </a:ln>
                <a:solidFill>
                  <a:schemeClr val="accent4">
                    <a:lumMod val="50000"/>
                  </a:schemeClr>
                </a:solidFill>
                <a:effectLst/>
                <a:uLnTx/>
                <a:uFillTx/>
                <a:latin typeface="Arial Nova"/>
                <a:ea typeface="+mn-ea"/>
                <a:cs typeface="+mn-cs"/>
              </a:rPr>
              <a:t>and</a:t>
            </a:r>
            <a:r>
              <a:rPr kumimoji="0" lang="en-US" sz="1400" strike="noStrike" kern="1200" cap="none" spc="0" normalizeH="0" baseline="0" noProof="0" dirty="0">
                <a:ln>
                  <a:noFill/>
                </a:ln>
                <a:solidFill>
                  <a:schemeClr val="accent4">
                    <a:lumMod val="50000"/>
                  </a:schemeClr>
                </a:solidFill>
                <a:effectLst/>
                <a:uLnTx/>
                <a:uFillTx/>
                <a:latin typeface="Arial Nova"/>
                <a:ea typeface="+mn-ea"/>
                <a:cs typeface="+mn-cs"/>
              </a:rPr>
              <a:t> empowered reliability partners in ERCOT.    </a:t>
            </a:r>
            <a:endParaRPr kumimoji="0" lang="en-US" sz="1400" u="sng" strike="noStrike" kern="1200" cap="none" spc="0" normalizeH="0" baseline="0" noProof="0" dirty="0">
              <a:ln>
                <a:noFill/>
              </a:ln>
              <a:solidFill>
                <a:schemeClr val="accent4">
                  <a:lumMod val="50000"/>
                </a:schemeClr>
              </a:solidFill>
              <a:effectLst/>
              <a:uLnTx/>
              <a:uFillTx/>
              <a:latin typeface="Arial Nova"/>
              <a:ea typeface="+mn-ea"/>
              <a:cs typeface="+mn-cs"/>
            </a:endParaRPr>
          </a:p>
          <a:p>
            <a:pPr lvl="0">
              <a:defRPr/>
            </a:pPr>
            <a:endParaRPr kumimoji="0" lang="en-US" sz="1400" strike="noStrike" kern="1200" cap="none" spc="0" normalizeH="0" baseline="0" noProof="0" dirty="0">
              <a:ln>
                <a:noFill/>
              </a:ln>
              <a:solidFill>
                <a:schemeClr val="accent4">
                  <a:lumMod val="50000"/>
                </a:schemeClr>
              </a:solidFill>
              <a:effectLst/>
              <a:uLnTx/>
              <a:uFillTx/>
              <a:latin typeface="Arial Nova"/>
              <a:ea typeface="+mn-ea"/>
              <a:cs typeface="+mn-cs"/>
            </a:endParaRPr>
          </a:p>
          <a:p>
            <a:pPr lvl="0">
              <a:defRPr/>
            </a:pPr>
            <a:r>
              <a:rPr kumimoji="0" lang="en-US" sz="1400" strike="noStrike" kern="1200" cap="none" spc="0" normalizeH="0" baseline="0" noProof="0" dirty="0">
                <a:ln>
                  <a:noFill/>
                </a:ln>
                <a:solidFill>
                  <a:schemeClr val="accent4">
                    <a:lumMod val="50000"/>
                  </a:schemeClr>
                </a:solidFill>
                <a:effectLst/>
                <a:uLnTx/>
                <a:uFillTx/>
                <a:latin typeface="Arial Nova"/>
                <a:ea typeface="+mn-ea"/>
                <a:cs typeface="+mn-cs"/>
              </a:rPr>
              <a:t>The market needs to figure out what to build </a:t>
            </a:r>
            <a:r>
              <a:rPr kumimoji="0" lang="en-US" sz="1400" i="1" strike="noStrike" kern="1200" cap="none" spc="0" normalizeH="0" baseline="0" noProof="0" dirty="0">
                <a:ln>
                  <a:noFill/>
                </a:ln>
                <a:solidFill>
                  <a:schemeClr val="accent4">
                    <a:lumMod val="50000"/>
                  </a:schemeClr>
                </a:solidFill>
                <a:effectLst/>
                <a:uLnTx/>
                <a:uFillTx/>
                <a:latin typeface="Arial Nova"/>
                <a:ea typeface="+mn-ea"/>
                <a:cs typeface="+mn-cs"/>
              </a:rPr>
              <a:t>with</a:t>
            </a:r>
            <a:r>
              <a:rPr kumimoji="0" lang="en-US" sz="1400" strike="noStrike" kern="1200" cap="none" spc="0" normalizeH="0" baseline="0" noProof="0" dirty="0">
                <a:ln>
                  <a:noFill/>
                </a:ln>
                <a:solidFill>
                  <a:schemeClr val="accent4">
                    <a:lumMod val="50000"/>
                  </a:schemeClr>
                </a:solidFill>
                <a:effectLst/>
                <a:uLnTx/>
                <a:uFillTx/>
                <a:latin typeface="Arial Nova"/>
                <a:ea typeface="+mn-ea"/>
                <a:cs typeface="+mn-cs"/>
              </a:rPr>
              <a:t> AI loads, and why – and how to price what gets built.  If there is no interconnection study incentive to build for nodal dispatchability in exchange for earlier energization, ERCOT will</a:t>
            </a:r>
            <a:r>
              <a:rPr lang="en-US" sz="1400" dirty="0">
                <a:solidFill>
                  <a:schemeClr val="accent4">
                    <a:lumMod val="50000"/>
                  </a:schemeClr>
                </a:solidFill>
                <a:latin typeface="Arial Nova"/>
              </a:rPr>
              <a:t>l not get the nodal dispatchable resources it needs to solve critical load management issues. </a:t>
            </a:r>
          </a:p>
          <a:p>
            <a:pPr lvl="0">
              <a:defRPr/>
            </a:pPr>
            <a:endParaRPr kumimoji="0" lang="en-US" sz="1400" strike="noStrike" kern="1200" cap="none" spc="0" normalizeH="0" baseline="0" noProof="0" dirty="0">
              <a:ln>
                <a:noFill/>
              </a:ln>
              <a:solidFill>
                <a:schemeClr val="accent4">
                  <a:lumMod val="50000"/>
                </a:schemeClr>
              </a:solidFill>
              <a:effectLst/>
              <a:uLnTx/>
              <a:uFillTx/>
              <a:latin typeface="Arial Nova"/>
              <a:ea typeface="+mn-ea"/>
              <a:cs typeface="+mn-cs"/>
            </a:endParaRPr>
          </a:p>
          <a:p>
            <a:pPr lvl="0">
              <a:defRPr/>
            </a:pPr>
            <a:r>
              <a:rPr lang="en-US" sz="1400" dirty="0">
                <a:solidFill>
                  <a:schemeClr val="accent4">
                    <a:lumMod val="50000"/>
                  </a:schemeClr>
                </a:solidFill>
                <a:latin typeface="Arial Nova"/>
              </a:rPr>
              <a:t>For the grid to work for everyone in Texas ERCOT, more loads need to be in SCED: large load developers, site acquisition and tenant customers, cloud providers, generators, batteries, software, need a credible reason to bring their technology solutions and capital to the table. </a:t>
            </a:r>
          </a:p>
          <a:p>
            <a:pPr lvl="0">
              <a:defRPr/>
            </a:pPr>
            <a:endParaRPr kumimoji="0" lang="en-US" sz="1400" strike="noStrike" kern="1200" cap="none" spc="0" normalizeH="0" baseline="0" noProof="0" dirty="0">
              <a:ln>
                <a:noFill/>
              </a:ln>
              <a:solidFill>
                <a:schemeClr val="accent4">
                  <a:lumMod val="50000"/>
                </a:schemeClr>
              </a:solidFill>
              <a:effectLst/>
              <a:uLnTx/>
              <a:uFillTx/>
              <a:latin typeface="Arial Nova"/>
              <a:ea typeface="+mn-ea"/>
              <a:cs typeface="+mn-cs"/>
            </a:endParaRPr>
          </a:p>
          <a:p>
            <a:pPr lvl="0">
              <a:defRPr/>
            </a:pPr>
            <a:r>
              <a:rPr kumimoji="0" lang="en-US" sz="1400" strike="noStrike" kern="1200" cap="none" spc="0" normalizeH="0" baseline="0" noProof="0" dirty="0">
                <a:ln>
                  <a:noFill/>
                </a:ln>
                <a:solidFill>
                  <a:schemeClr val="accent4">
                    <a:lumMod val="50000"/>
                  </a:schemeClr>
                </a:solidFill>
                <a:effectLst/>
                <a:uLnTx/>
                <a:uFillTx/>
                <a:latin typeface="Arial Nova"/>
                <a:ea typeface="+mn-ea"/>
                <a:cs typeface="+mn-cs"/>
              </a:rPr>
              <a:t>For the </a:t>
            </a:r>
            <a:r>
              <a:rPr lang="en-US" sz="1400" dirty="0">
                <a:solidFill>
                  <a:schemeClr val="accent4">
                    <a:lumMod val="50000"/>
                  </a:schemeClr>
                </a:solidFill>
                <a:latin typeface="Arial Nova"/>
              </a:rPr>
              <a:t>grid to work for all customers, signals to Loads in SCED for economic management of grid problems are superior to out of market actions. </a:t>
            </a:r>
          </a:p>
          <a:p>
            <a:pPr lvl="0">
              <a:defRPr/>
            </a:pPr>
            <a:endParaRPr lang="en-US" sz="1400" dirty="0">
              <a:solidFill>
                <a:schemeClr val="accent4">
                  <a:lumMod val="50000"/>
                </a:schemeClr>
              </a:solidFill>
              <a:latin typeface="Arial Nova"/>
            </a:endParaRPr>
          </a:p>
          <a:p>
            <a:pPr lvl="0">
              <a:defRPr/>
            </a:pPr>
            <a:r>
              <a:rPr lang="en-US" sz="1400" dirty="0">
                <a:solidFill>
                  <a:schemeClr val="accent4">
                    <a:lumMod val="50000"/>
                  </a:schemeClr>
                </a:solidFill>
                <a:latin typeface="Arial Nova"/>
              </a:rPr>
              <a:t>The proposed Planning Guide Revision Request creates business choices, not regulatory mandates. </a:t>
            </a:r>
            <a:endParaRPr kumimoji="0" lang="en-US" sz="1400" strike="noStrike" kern="1200" cap="none" spc="0" normalizeH="0" baseline="0" noProof="0" dirty="0">
              <a:ln>
                <a:noFill/>
              </a:ln>
              <a:solidFill>
                <a:schemeClr val="accent4">
                  <a:lumMod val="50000"/>
                </a:schemeClr>
              </a:solidFill>
              <a:effectLst/>
              <a:uLnTx/>
              <a:uFillTx/>
              <a:latin typeface="Arial Nova"/>
              <a:ea typeface="+mn-ea"/>
              <a:cs typeface="+mn-cs"/>
            </a:endParaRPr>
          </a:p>
        </p:txBody>
      </p:sp>
      <p:pic>
        <p:nvPicPr>
          <p:cNvPr id="8" name="Picture 7">
            <a:extLst>
              <a:ext uri="{FF2B5EF4-FFF2-40B4-BE49-F238E27FC236}">
                <a16:creationId xmlns:a16="http://schemas.microsoft.com/office/drawing/2014/main" id="{8C0B104E-618D-63EB-811E-05E5C5773BFC}"/>
              </a:ext>
            </a:extLst>
          </p:cNvPr>
          <p:cNvPicPr>
            <a:picLocks noChangeAspect="1"/>
          </p:cNvPicPr>
          <p:nvPr/>
        </p:nvPicPr>
        <p:blipFill>
          <a:blip r:embed="rId2"/>
          <a:stretch>
            <a:fillRect/>
          </a:stretch>
        </p:blipFill>
        <p:spPr>
          <a:xfrm>
            <a:off x="10395284" y="48126"/>
            <a:ext cx="1644735" cy="1568531"/>
          </a:xfrm>
          <a:prstGeom prst="rect">
            <a:avLst/>
          </a:prstGeom>
        </p:spPr>
      </p:pic>
    </p:spTree>
    <p:extLst>
      <p:ext uri="{BB962C8B-B14F-4D97-AF65-F5344CB8AC3E}">
        <p14:creationId xmlns:p14="http://schemas.microsoft.com/office/powerpoint/2010/main" val="3593439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681FC-8BCE-49FE-B077-88529FD5FE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95F948-E66C-129E-3B52-D01973B22368}"/>
              </a:ext>
            </a:extLst>
          </p:cNvPr>
          <p:cNvSpPr>
            <a:spLocks noGrp="1"/>
          </p:cNvSpPr>
          <p:nvPr>
            <p:ph type="title"/>
          </p:nvPr>
        </p:nvSpPr>
        <p:spPr/>
        <p:txBody>
          <a:bodyPr/>
          <a:lstStyle/>
          <a:p>
            <a:r>
              <a:rPr lang="en-US" dirty="0"/>
              <a:t>SB6 Objectives</a:t>
            </a:r>
          </a:p>
        </p:txBody>
      </p:sp>
      <p:sp>
        <p:nvSpPr>
          <p:cNvPr id="4" name="Slide Number Placeholder 3">
            <a:extLst>
              <a:ext uri="{FF2B5EF4-FFF2-40B4-BE49-F238E27FC236}">
                <a16:creationId xmlns:a16="http://schemas.microsoft.com/office/drawing/2014/main" id="{7BC14024-297B-26B5-F811-768A90047E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AAE8AF-FFA8-4EC7-8045-DF648C9D2C8F}" type="slidenum">
              <a:rPr kumimoji="0" lang="en-US" sz="1200" b="0" i="0" u="none" strike="noStrike" kern="1200" cap="none" spc="0" normalizeH="0" baseline="0" noProof="0" smtClean="0">
                <a:ln>
                  <a:noFill/>
                </a:ln>
                <a:solidFill>
                  <a:prstClr val="black">
                    <a:tint val="82000"/>
                  </a:prstClr>
                </a:solidFill>
                <a:effectLst/>
                <a:uLnTx/>
                <a:uFillTx/>
                <a:latin typeface="Arial Nov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82000"/>
                </a:prstClr>
              </a:solidFill>
              <a:effectLst/>
              <a:uLnTx/>
              <a:uFillTx/>
              <a:latin typeface="Arial Nova"/>
              <a:ea typeface="+mn-ea"/>
              <a:cs typeface="+mn-cs"/>
            </a:endParaRPr>
          </a:p>
        </p:txBody>
      </p:sp>
      <p:grpSp>
        <p:nvGrpSpPr>
          <p:cNvPr id="5" name="Group 4">
            <a:extLst>
              <a:ext uri="{FF2B5EF4-FFF2-40B4-BE49-F238E27FC236}">
                <a16:creationId xmlns:a16="http://schemas.microsoft.com/office/drawing/2014/main" id="{71609A1F-C8DB-111B-9C51-F3293F536A4A}"/>
              </a:ext>
            </a:extLst>
          </p:cNvPr>
          <p:cNvGrpSpPr/>
          <p:nvPr/>
        </p:nvGrpSpPr>
        <p:grpSpPr>
          <a:xfrm>
            <a:off x="6096003" y="2017258"/>
            <a:ext cx="5943597" cy="3280682"/>
            <a:chOff x="6095999" y="3154757"/>
            <a:chExt cx="5943597" cy="3280682"/>
          </a:xfrm>
        </p:grpSpPr>
        <p:sp>
          <p:nvSpPr>
            <p:cNvPr id="24" name="TextBox 23">
              <a:extLst>
                <a:ext uri="{FF2B5EF4-FFF2-40B4-BE49-F238E27FC236}">
                  <a16:creationId xmlns:a16="http://schemas.microsoft.com/office/drawing/2014/main" id="{C0C07E6A-B09F-02C4-D38E-2DA5D6A585E4}"/>
                </a:ext>
              </a:extLst>
            </p:cNvPr>
            <p:cNvSpPr txBox="1"/>
            <p:nvPr/>
          </p:nvSpPr>
          <p:spPr>
            <a:xfrm>
              <a:off x="6095999" y="3154757"/>
              <a:ext cx="5943597" cy="286232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Arial Nov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Arial Nova"/>
                  <a:ea typeface="+mn-ea"/>
                  <a:cs typeface="+mn-cs"/>
                </a:rPr>
                <a:t>Support Business Development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Arial Nov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Arial Nov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Arial Nova"/>
                  <a:ea typeface="+mn-ea"/>
                  <a:cs typeface="+mn-cs"/>
                </a:rPr>
                <a:t>Minimize Stranded Costs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Arial Nov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Arial Nov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Arial Nova"/>
                  <a:ea typeface="+mn-ea"/>
                  <a:cs typeface="+mn-cs"/>
                </a:rPr>
                <a:t>Maintain System Reliability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Arial Nova"/>
                <a:ea typeface="+mn-ea"/>
                <a:cs typeface="+mn-cs"/>
              </a:endParaRPr>
            </a:p>
          </p:txBody>
        </p:sp>
        <p:pic>
          <p:nvPicPr>
            <p:cNvPr id="26" name="Graphic 25" descr="Checkbox Checked with solid fill">
              <a:extLst>
                <a:ext uri="{FF2B5EF4-FFF2-40B4-BE49-F238E27FC236}">
                  <a16:creationId xmlns:a16="http://schemas.microsoft.com/office/drawing/2014/main" id="{C2A79F6D-4F43-A5FF-8CF7-5388F8F546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10600" y="3662971"/>
              <a:ext cx="914400" cy="914400"/>
            </a:xfrm>
            <a:prstGeom prst="rect">
              <a:avLst/>
            </a:prstGeom>
          </p:spPr>
        </p:pic>
        <p:pic>
          <p:nvPicPr>
            <p:cNvPr id="27" name="Graphic 26" descr="Checkbox Checked with solid fill">
              <a:extLst>
                <a:ext uri="{FF2B5EF4-FFF2-40B4-BE49-F238E27FC236}">
                  <a16:creationId xmlns:a16="http://schemas.microsoft.com/office/drawing/2014/main" id="{106010EF-70F8-5788-4863-CB7569E26D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10600" y="4591289"/>
              <a:ext cx="914400" cy="914400"/>
            </a:xfrm>
            <a:prstGeom prst="rect">
              <a:avLst/>
            </a:prstGeom>
          </p:spPr>
        </p:pic>
        <p:pic>
          <p:nvPicPr>
            <p:cNvPr id="28" name="Graphic 27" descr="Checkbox Checked with solid fill">
              <a:extLst>
                <a:ext uri="{FF2B5EF4-FFF2-40B4-BE49-F238E27FC236}">
                  <a16:creationId xmlns:a16="http://schemas.microsoft.com/office/drawing/2014/main" id="{E7CB3767-BD27-EB4A-3BFA-2BEEE7D5E7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10600" y="5521039"/>
              <a:ext cx="914400" cy="914400"/>
            </a:xfrm>
            <a:prstGeom prst="rect">
              <a:avLst/>
            </a:prstGeom>
          </p:spPr>
        </p:pic>
      </p:grpSp>
      <p:sp>
        <p:nvSpPr>
          <p:cNvPr id="21" name="TextBox 20">
            <a:extLst>
              <a:ext uri="{FF2B5EF4-FFF2-40B4-BE49-F238E27FC236}">
                <a16:creationId xmlns:a16="http://schemas.microsoft.com/office/drawing/2014/main" id="{9E1A8EB1-9B5D-E42F-EFDA-F18A61CF1F33}"/>
              </a:ext>
            </a:extLst>
          </p:cNvPr>
          <p:cNvSpPr txBox="1"/>
          <p:nvPr/>
        </p:nvSpPr>
        <p:spPr>
          <a:xfrm>
            <a:off x="152402" y="2780438"/>
            <a:ext cx="5943598" cy="1754326"/>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lumMod val="75000"/>
                    <a:lumOff val="25000"/>
                  </a:prstClr>
                </a:solidFill>
                <a:effectLst/>
                <a:uLnTx/>
                <a:uFillTx/>
                <a:latin typeface="Arial Nova"/>
                <a:ea typeface="+mn-ea"/>
                <a:cs typeface="+mn-cs"/>
              </a:rPr>
              <a:t>“The commission by rule shall establish standards for interconnecting large load customers in the ERCOT power region in a manner designed to support business development in this state while minimizing the potential for stranded infrastructure costs and maintaining system reliability.”</a:t>
            </a:r>
          </a:p>
        </p:txBody>
      </p:sp>
      <p:sp>
        <p:nvSpPr>
          <p:cNvPr id="6" name="Footer Placeholder 2">
            <a:extLst>
              <a:ext uri="{FF2B5EF4-FFF2-40B4-BE49-F238E27FC236}">
                <a16:creationId xmlns:a16="http://schemas.microsoft.com/office/drawing/2014/main" id="{1D83569F-FBA4-05C0-4ACB-65DEE218858A}"/>
              </a:ext>
            </a:extLst>
          </p:cNvPr>
          <p:cNvSpPr>
            <a:spLocks noGrp="1"/>
          </p:cNvSpPr>
          <p:nvPr>
            <p:ph type="ftr" sz="quarter" idx="11"/>
          </p:nvPr>
        </p:nvSpPr>
        <p:spPr>
          <a:xfrm>
            <a:off x="3292741" y="6400803"/>
            <a:ext cx="5617028" cy="32067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tint val="82000"/>
                  </a:prstClr>
                </a:solidFill>
                <a:effectLst/>
                <a:uLnTx/>
                <a:uFillTx/>
                <a:latin typeface="Arial Nova"/>
                <a:ea typeface="+mn-ea"/>
                <a:cs typeface="+mn-cs"/>
              </a:rPr>
              <a:t>Agentic Infrastructure LLC</a:t>
            </a:r>
            <a:r>
              <a:rPr lang="en-US" i="1" dirty="0">
                <a:solidFill>
                  <a:prstClr val="black">
                    <a:tint val="82000"/>
                  </a:prstClr>
                </a:solidFill>
                <a:latin typeface="Arial Nova"/>
              </a:rPr>
              <a:t>, Presented to ERCOT Large Load Working Group 9.19.25</a:t>
            </a:r>
            <a:endParaRPr kumimoji="0" lang="en-US" sz="1000" b="0" i="1" u="none" strike="noStrike" kern="1200" cap="none" spc="0" normalizeH="0" baseline="0" noProof="0" dirty="0">
              <a:ln>
                <a:noFill/>
              </a:ln>
              <a:solidFill>
                <a:prstClr val="black">
                  <a:tint val="82000"/>
                </a:prstClr>
              </a:solidFill>
              <a:effectLst/>
              <a:uLnTx/>
              <a:uFillTx/>
              <a:latin typeface="Arial Nova"/>
              <a:ea typeface="+mn-ea"/>
              <a:cs typeface="+mn-cs"/>
            </a:endParaRPr>
          </a:p>
        </p:txBody>
      </p:sp>
    </p:spTree>
    <p:extLst>
      <p:ext uri="{BB962C8B-B14F-4D97-AF65-F5344CB8AC3E}">
        <p14:creationId xmlns:p14="http://schemas.microsoft.com/office/powerpoint/2010/main" val="2678262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3F454-5C17-CAC3-FE66-5ECE8F202F1D}"/>
              </a:ext>
            </a:extLst>
          </p:cNvPr>
          <p:cNvSpPr>
            <a:spLocks noGrp="1"/>
          </p:cNvSpPr>
          <p:nvPr>
            <p:ph type="title"/>
          </p:nvPr>
        </p:nvSpPr>
        <p:spPr/>
        <p:txBody>
          <a:bodyPr/>
          <a:lstStyle/>
          <a:p>
            <a:r>
              <a:rPr lang="en-US" dirty="0"/>
              <a:t>Thank You!</a:t>
            </a:r>
          </a:p>
        </p:txBody>
      </p:sp>
      <p:sp>
        <p:nvSpPr>
          <p:cNvPr id="4" name="Slide Number Placeholder 3">
            <a:extLst>
              <a:ext uri="{FF2B5EF4-FFF2-40B4-BE49-F238E27FC236}">
                <a16:creationId xmlns:a16="http://schemas.microsoft.com/office/drawing/2014/main" id="{BB6247CA-E367-89BD-5332-13148B680E18}"/>
              </a:ext>
            </a:extLst>
          </p:cNvPr>
          <p:cNvSpPr>
            <a:spLocks noGrp="1"/>
          </p:cNvSpPr>
          <p:nvPr>
            <p:ph type="sldNum" sz="quarter" idx="12"/>
          </p:nvPr>
        </p:nvSpPr>
        <p:spPr/>
        <p:txBody>
          <a:bodyPr/>
          <a:lstStyle/>
          <a:p>
            <a:fld id="{87AAE8AF-FFA8-4EC7-8045-DF648C9D2C8F}" type="slidenum">
              <a:rPr lang="en-US" smtClean="0"/>
              <a:t>11</a:t>
            </a:fld>
            <a:endParaRPr lang="en-US"/>
          </a:p>
        </p:txBody>
      </p:sp>
      <p:pic>
        <p:nvPicPr>
          <p:cNvPr id="5" name="Graphic 4">
            <a:extLst>
              <a:ext uri="{FF2B5EF4-FFF2-40B4-BE49-F238E27FC236}">
                <a16:creationId xmlns:a16="http://schemas.microsoft.com/office/drawing/2014/main" id="{DC9764C3-F141-933C-C66C-9BAD38ADC7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6038" y="1885426"/>
            <a:ext cx="5105400" cy="1648436"/>
          </a:xfrm>
          <a:prstGeom prst="rect">
            <a:avLst/>
          </a:prstGeom>
        </p:spPr>
      </p:pic>
      <p:sp>
        <p:nvSpPr>
          <p:cNvPr id="6" name="TextBox 5">
            <a:extLst>
              <a:ext uri="{FF2B5EF4-FFF2-40B4-BE49-F238E27FC236}">
                <a16:creationId xmlns:a16="http://schemas.microsoft.com/office/drawing/2014/main" id="{16A2D48E-ED42-C31F-FF9C-6FC73B9278F2}"/>
              </a:ext>
            </a:extLst>
          </p:cNvPr>
          <p:cNvSpPr txBox="1"/>
          <p:nvPr/>
        </p:nvSpPr>
        <p:spPr>
          <a:xfrm>
            <a:off x="2025920" y="3791761"/>
            <a:ext cx="2965636" cy="646331"/>
          </a:xfrm>
          <a:prstGeom prst="rect">
            <a:avLst/>
          </a:prstGeom>
          <a:noFill/>
        </p:spPr>
        <p:txBody>
          <a:bodyPr wrap="square" rtlCol="0">
            <a:spAutoFit/>
          </a:bodyPr>
          <a:lstStyle/>
          <a:p>
            <a:r>
              <a:rPr lang="en-US" b="1" dirty="0">
                <a:solidFill>
                  <a:schemeClr val="tx1">
                    <a:lumMod val="75000"/>
                    <a:lumOff val="25000"/>
                  </a:schemeClr>
                </a:solidFill>
                <a:hlinkClick r:id="rId4"/>
              </a:rPr>
              <a:t>Samuel Brandin</a:t>
            </a:r>
            <a:endParaRPr lang="en-US" b="1" dirty="0">
              <a:solidFill>
                <a:schemeClr val="tx1">
                  <a:lumMod val="75000"/>
                  <a:lumOff val="25000"/>
                </a:schemeClr>
              </a:solidFill>
            </a:endParaRPr>
          </a:p>
          <a:p>
            <a:r>
              <a:rPr lang="en-US" dirty="0">
                <a:solidFill>
                  <a:schemeClr val="tx1">
                    <a:lumMod val="75000"/>
                    <a:lumOff val="25000"/>
                  </a:schemeClr>
                </a:solidFill>
              </a:rPr>
              <a:t>(603) 315-2383</a:t>
            </a:r>
          </a:p>
        </p:txBody>
      </p:sp>
      <p:sp>
        <p:nvSpPr>
          <p:cNvPr id="7" name="TextBox 6">
            <a:extLst>
              <a:ext uri="{FF2B5EF4-FFF2-40B4-BE49-F238E27FC236}">
                <a16:creationId xmlns:a16="http://schemas.microsoft.com/office/drawing/2014/main" id="{16BF03B4-D68F-F905-B71C-FC85DFDAF9E0}"/>
              </a:ext>
            </a:extLst>
          </p:cNvPr>
          <p:cNvSpPr txBox="1"/>
          <p:nvPr/>
        </p:nvSpPr>
        <p:spPr>
          <a:xfrm>
            <a:off x="152400" y="1117166"/>
            <a:ext cx="11887200" cy="369332"/>
          </a:xfrm>
          <a:prstGeom prst="rect">
            <a:avLst/>
          </a:prstGeom>
          <a:noFill/>
        </p:spPr>
        <p:txBody>
          <a:bodyPr wrap="square" rtlCol="0">
            <a:spAutoFit/>
          </a:bodyPr>
          <a:lstStyle/>
          <a:p>
            <a:r>
              <a:rPr lang="en-US" i="1" dirty="0">
                <a:solidFill>
                  <a:schemeClr val="tx1">
                    <a:lumMod val="75000"/>
                    <a:lumOff val="25000"/>
                  </a:schemeClr>
                </a:solidFill>
              </a:rPr>
              <a:t>Please reach out with your comments, concerns, and questions </a:t>
            </a:r>
          </a:p>
        </p:txBody>
      </p:sp>
      <p:pic>
        <p:nvPicPr>
          <p:cNvPr id="9" name="Picture 8" descr="A logo with text on it&#10;&#10;AI-generated content may be incorrect.">
            <a:extLst>
              <a:ext uri="{FF2B5EF4-FFF2-40B4-BE49-F238E27FC236}">
                <a16:creationId xmlns:a16="http://schemas.microsoft.com/office/drawing/2014/main" id="{9B9A1062-84B3-7A00-2652-3F864151A616}"/>
              </a:ext>
            </a:extLst>
          </p:cNvPr>
          <p:cNvPicPr>
            <a:picLocks noChangeAspect="1"/>
          </p:cNvPicPr>
          <p:nvPr/>
        </p:nvPicPr>
        <p:blipFill>
          <a:blip r:embed="rId5">
            <a:duotone>
              <a:prstClr val="black"/>
              <a:schemeClr val="accent5">
                <a:tint val="45000"/>
                <a:satMod val="400000"/>
              </a:schemeClr>
            </a:duotone>
            <a:extLst>
              <a:ext uri="{BEBA8EAE-BF5A-486C-A8C5-ECC9F3942E4B}">
                <a14:imgProps xmlns:a14="http://schemas.microsoft.com/office/drawing/2010/main">
                  <a14:imgLayer r:embed="rId6">
                    <a14:imgEffect>
                      <a14:artisticPlasticWrap/>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629840" y="1689264"/>
            <a:ext cx="2083102" cy="2040760"/>
          </a:xfrm>
          <a:prstGeom prst="rect">
            <a:avLst/>
          </a:prstGeom>
        </p:spPr>
      </p:pic>
      <p:sp>
        <p:nvSpPr>
          <p:cNvPr id="10" name="TextBox 9">
            <a:extLst>
              <a:ext uri="{FF2B5EF4-FFF2-40B4-BE49-F238E27FC236}">
                <a16:creationId xmlns:a16="http://schemas.microsoft.com/office/drawing/2014/main" id="{736930A3-EDA6-1FC7-CDC3-4B79CD90F68B}"/>
              </a:ext>
            </a:extLst>
          </p:cNvPr>
          <p:cNvSpPr txBox="1"/>
          <p:nvPr/>
        </p:nvSpPr>
        <p:spPr>
          <a:xfrm>
            <a:off x="7575431" y="3791762"/>
            <a:ext cx="3181914" cy="646331"/>
          </a:xfrm>
          <a:prstGeom prst="rect">
            <a:avLst/>
          </a:prstGeom>
          <a:noFill/>
        </p:spPr>
        <p:txBody>
          <a:bodyPr wrap="square" rtlCol="0">
            <a:spAutoFit/>
          </a:bodyPr>
          <a:lstStyle/>
          <a:p>
            <a:r>
              <a:rPr lang="en-US" b="1" dirty="0">
                <a:solidFill>
                  <a:schemeClr val="tx1">
                    <a:lumMod val="75000"/>
                    <a:lumOff val="25000"/>
                  </a:schemeClr>
                </a:solidFill>
                <a:hlinkClick r:id="rId7"/>
              </a:rPr>
              <a:t>Arushi Sharma Frank</a:t>
            </a:r>
            <a:endParaRPr lang="en-US" b="1" dirty="0">
              <a:solidFill>
                <a:schemeClr val="tx1">
                  <a:lumMod val="75000"/>
                  <a:lumOff val="25000"/>
                </a:schemeClr>
              </a:solidFill>
            </a:endParaRPr>
          </a:p>
          <a:p>
            <a:r>
              <a:rPr lang="en-US" dirty="0">
                <a:solidFill>
                  <a:schemeClr val="tx1">
                    <a:lumMod val="75000"/>
                    <a:lumOff val="25000"/>
                  </a:schemeClr>
                </a:solidFill>
              </a:rPr>
              <a:t>(571) 572-9037</a:t>
            </a:r>
          </a:p>
        </p:txBody>
      </p:sp>
      <p:sp>
        <p:nvSpPr>
          <p:cNvPr id="11" name="Footer Placeholder 2">
            <a:extLst>
              <a:ext uri="{FF2B5EF4-FFF2-40B4-BE49-F238E27FC236}">
                <a16:creationId xmlns:a16="http://schemas.microsoft.com/office/drawing/2014/main" id="{6BB385B1-639E-D8A8-4AB7-471C53A6B5D3}"/>
              </a:ext>
            </a:extLst>
          </p:cNvPr>
          <p:cNvSpPr>
            <a:spLocks noGrp="1"/>
          </p:cNvSpPr>
          <p:nvPr>
            <p:ph type="ftr" sz="quarter" idx="11"/>
          </p:nvPr>
        </p:nvSpPr>
        <p:spPr>
          <a:xfrm>
            <a:off x="3292741" y="6400803"/>
            <a:ext cx="5617028" cy="32067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tint val="82000"/>
                  </a:prstClr>
                </a:solidFill>
                <a:effectLst/>
                <a:uLnTx/>
                <a:uFillTx/>
                <a:latin typeface="Arial Nova"/>
                <a:ea typeface="+mn-ea"/>
                <a:cs typeface="+mn-cs"/>
              </a:rPr>
              <a:t>Agentic Infrastructure LLC</a:t>
            </a:r>
            <a:r>
              <a:rPr lang="en-US" i="1" dirty="0">
                <a:solidFill>
                  <a:prstClr val="black">
                    <a:tint val="82000"/>
                  </a:prstClr>
                </a:solidFill>
                <a:latin typeface="Arial Nova"/>
              </a:rPr>
              <a:t>, Presented to ERCOT Large Load Working Group 9.19.25</a:t>
            </a:r>
            <a:endParaRPr kumimoji="0" lang="en-US" sz="1000" b="0" i="1" u="none" strike="noStrike" kern="1200" cap="none" spc="0" normalizeH="0" baseline="0" noProof="0" dirty="0">
              <a:ln>
                <a:noFill/>
              </a:ln>
              <a:solidFill>
                <a:prstClr val="black">
                  <a:tint val="82000"/>
                </a:prstClr>
              </a:solidFill>
              <a:effectLst/>
              <a:uLnTx/>
              <a:uFillTx/>
              <a:latin typeface="Arial Nova"/>
              <a:ea typeface="+mn-ea"/>
              <a:cs typeface="+mn-cs"/>
            </a:endParaRPr>
          </a:p>
        </p:txBody>
      </p:sp>
    </p:spTree>
    <p:extLst>
      <p:ext uri="{BB962C8B-B14F-4D97-AF65-F5344CB8AC3E}">
        <p14:creationId xmlns:p14="http://schemas.microsoft.com/office/powerpoint/2010/main" val="3624758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04E081-F62B-0FB6-4250-082552EABE06}"/>
              </a:ext>
            </a:extLst>
          </p:cNvPr>
          <p:cNvSpPr>
            <a:spLocks noGrp="1"/>
          </p:cNvSpPr>
          <p:nvPr>
            <p:ph type="body" sz="quarter" idx="10"/>
          </p:nvPr>
        </p:nvSpPr>
        <p:spPr>
          <a:xfrm>
            <a:off x="7467600" y="6088645"/>
            <a:ext cx="4572000" cy="312155"/>
          </a:xfrm>
        </p:spPr>
        <p:txBody>
          <a:bodyPr>
            <a:normAutofit/>
          </a:bodyPr>
          <a:lstStyle/>
          <a:p>
            <a:r>
              <a:rPr lang="en-US" dirty="0"/>
              <a:t>September 2025</a:t>
            </a:r>
          </a:p>
        </p:txBody>
      </p:sp>
      <p:sp>
        <p:nvSpPr>
          <p:cNvPr id="5" name="Text Placeholder 4">
            <a:extLst>
              <a:ext uri="{FF2B5EF4-FFF2-40B4-BE49-F238E27FC236}">
                <a16:creationId xmlns:a16="http://schemas.microsoft.com/office/drawing/2014/main" id="{85A483FA-7AF9-0923-C668-55DF035AC62A}"/>
              </a:ext>
            </a:extLst>
          </p:cNvPr>
          <p:cNvSpPr>
            <a:spLocks noGrp="1"/>
          </p:cNvSpPr>
          <p:nvPr>
            <p:ph type="body" sz="quarter" idx="13"/>
          </p:nvPr>
        </p:nvSpPr>
        <p:spPr>
          <a:xfrm>
            <a:off x="7467600" y="2886793"/>
            <a:ext cx="4572000" cy="1084413"/>
          </a:xfrm>
        </p:spPr>
        <p:txBody>
          <a:bodyPr anchor="ctr">
            <a:noAutofit/>
          </a:bodyPr>
          <a:lstStyle/>
          <a:p>
            <a:r>
              <a:rPr lang="en-US" sz="2000" dirty="0"/>
              <a:t>CLR Planning Benefits PGRR</a:t>
            </a:r>
          </a:p>
          <a:p>
            <a:r>
              <a:rPr lang="en-US" sz="1600" b="0" i="1" dirty="0"/>
              <a:t>Prepared for 9/19 LLWG</a:t>
            </a:r>
          </a:p>
        </p:txBody>
      </p:sp>
    </p:spTree>
    <p:extLst>
      <p:ext uri="{BB962C8B-B14F-4D97-AF65-F5344CB8AC3E}">
        <p14:creationId xmlns:p14="http://schemas.microsoft.com/office/powerpoint/2010/main" val="2324497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B0AE3-0516-B5F0-29F4-5836765EB2B8}"/>
              </a:ext>
            </a:extLst>
          </p:cNvPr>
          <p:cNvSpPr>
            <a:spLocks noGrp="1"/>
          </p:cNvSpPr>
          <p:nvPr>
            <p:ph type="title"/>
          </p:nvPr>
        </p:nvSpPr>
        <p:spPr/>
        <p:txBody>
          <a:bodyPr/>
          <a:lstStyle/>
          <a:p>
            <a:r>
              <a:rPr lang="en-US" dirty="0"/>
              <a:t>Load Integration Bottleneck: Transmission</a:t>
            </a:r>
          </a:p>
        </p:txBody>
      </p:sp>
      <p:sp>
        <p:nvSpPr>
          <p:cNvPr id="3" name="Footer Placeholder 2">
            <a:extLst>
              <a:ext uri="{FF2B5EF4-FFF2-40B4-BE49-F238E27FC236}">
                <a16:creationId xmlns:a16="http://schemas.microsoft.com/office/drawing/2014/main" id="{69013513-E5A5-9952-3568-62EDE8E7160B}"/>
              </a:ext>
            </a:extLst>
          </p:cNvPr>
          <p:cNvSpPr>
            <a:spLocks noGrp="1"/>
          </p:cNvSpPr>
          <p:nvPr>
            <p:ph type="ftr" sz="quarter" idx="11"/>
          </p:nvPr>
        </p:nvSpPr>
        <p:spPr/>
        <p:txBody>
          <a:bodyPr/>
          <a:lstStyle/>
          <a:p>
            <a:r>
              <a:rPr lang="en-US"/>
              <a:t>Proprietary &amp; Confidential. Property of Agentic Infrastructure LLC.</a:t>
            </a:r>
          </a:p>
        </p:txBody>
      </p:sp>
      <p:sp>
        <p:nvSpPr>
          <p:cNvPr id="4" name="Slide Number Placeholder 3">
            <a:extLst>
              <a:ext uri="{FF2B5EF4-FFF2-40B4-BE49-F238E27FC236}">
                <a16:creationId xmlns:a16="http://schemas.microsoft.com/office/drawing/2014/main" id="{4B1C061A-D6BC-17DE-2D8C-16034882EDA5}"/>
              </a:ext>
            </a:extLst>
          </p:cNvPr>
          <p:cNvSpPr>
            <a:spLocks noGrp="1"/>
          </p:cNvSpPr>
          <p:nvPr>
            <p:ph type="sldNum" sz="quarter" idx="12"/>
          </p:nvPr>
        </p:nvSpPr>
        <p:spPr/>
        <p:txBody>
          <a:bodyPr/>
          <a:lstStyle/>
          <a:p>
            <a:fld id="{87AAE8AF-FFA8-4EC7-8045-DF648C9D2C8F}" type="slidenum">
              <a:rPr lang="en-US" smtClean="0"/>
              <a:t>3</a:t>
            </a:fld>
            <a:endParaRPr lang="en-US"/>
          </a:p>
        </p:txBody>
      </p:sp>
      <p:pic>
        <p:nvPicPr>
          <p:cNvPr id="1026" name="Picture 2">
            <a:extLst>
              <a:ext uri="{FF2B5EF4-FFF2-40B4-BE49-F238E27FC236}">
                <a16:creationId xmlns:a16="http://schemas.microsoft.com/office/drawing/2014/main" id="{63650029-7446-18FC-5A15-9E4B8E9E6F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2373" y="3660476"/>
            <a:ext cx="3913246" cy="274032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6BC4AF5-59CD-32FB-D78A-86FC94FD1B0A}"/>
              </a:ext>
            </a:extLst>
          </p:cNvPr>
          <p:cNvSpPr txBox="1"/>
          <p:nvPr/>
        </p:nvSpPr>
        <p:spPr>
          <a:xfrm>
            <a:off x="152400" y="1074535"/>
            <a:ext cx="6841633" cy="5078313"/>
          </a:xfrm>
          <a:prstGeom prst="rect">
            <a:avLst/>
          </a:prstGeom>
          <a:noFill/>
        </p:spPr>
        <p:txBody>
          <a:bodyPr wrap="square" rtlCol="0">
            <a:spAutoFit/>
          </a:bodyPr>
          <a:lstStyle/>
          <a:p>
            <a:r>
              <a:rPr lang="en-US" b="1" dirty="0">
                <a:solidFill>
                  <a:schemeClr val="tx1">
                    <a:lumMod val="75000"/>
                    <a:lumOff val="25000"/>
                  </a:schemeClr>
                </a:solidFill>
              </a:rPr>
              <a:t>Load growth from hyperscale/AI data centers is a </a:t>
            </a:r>
            <a:r>
              <a:rPr lang="en-US" b="1">
                <a:solidFill>
                  <a:schemeClr val="tx1">
                    <a:lumMod val="75000"/>
                    <a:lumOff val="25000"/>
                  </a:schemeClr>
                </a:solidFill>
              </a:rPr>
              <a:t>$100B+ </a:t>
            </a:r>
            <a:r>
              <a:rPr lang="en-US" b="1" dirty="0">
                <a:solidFill>
                  <a:schemeClr val="tx1">
                    <a:lumMod val="75000"/>
                    <a:lumOff val="25000"/>
                  </a:schemeClr>
                </a:solidFill>
              </a:rPr>
              <a:t>economic opportunity for the state of Texas… </a:t>
            </a:r>
          </a:p>
          <a:p>
            <a:r>
              <a:rPr lang="en-US" b="1" dirty="0">
                <a:solidFill>
                  <a:schemeClr val="tx1">
                    <a:lumMod val="75000"/>
                    <a:lumOff val="25000"/>
                  </a:schemeClr>
                </a:solidFill>
              </a:rPr>
              <a:t>but capital planning timelines are out-of-phase with the timeline required to plan transmission network upgrades</a:t>
            </a:r>
            <a:r>
              <a:rPr lang="en-US" dirty="0">
                <a:solidFill>
                  <a:schemeClr val="tx1">
                    <a:lumMod val="75000"/>
                    <a:lumOff val="25000"/>
                  </a:schemeClr>
                </a:solidFill>
              </a:rPr>
              <a:t>. </a:t>
            </a:r>
          </a:p>
          <a:p>
            <a:endParaRPr lang="en-US" dirty="0">
              <a:solidFill>
                <a:schemeClr val="tx1">
                  <a:lumMod val="75000"/>
                  <a:lumOff val="25000"/>
                </a:schemeClr>
              </a:solidFill>
            </a:endParaRPr>
          </a:p>
          <a:p>
            <a:r>
              <a:rPr lang="en-US" dirty="0">
                <a:solidFill>
                  <a:schemeClr val="tx1">
                    <a:lumMod val="75000"/>
                    <a:lumOff val="25000"/>
                  </a:schemeClr>
                </a:solidFill>
              </a:rPr>
              <a:t>Even if developers commit to waiting for transmission network upgrades, hyperscale tenants may go elsewhere in the meantime should a faster opportunity to deploy capital become available.</a:t>
            </a:r>
          </a:p>
          <a:p>
            <a:endParaRPr lang="en-US" dirty="0">
              <a:solidFill>
                <a:schemeClr val="tx1">
                  <a:lumMod val="75000"/>
                  <a:lumOff val="25000"/>
                </a:schemeClr>
              </a:solidFill>
            </a:endParaRPr>
          </a:p>
          <a:p>
            <a:r>
              <a:rPr lang="en-US" dirty="0">
                <a:solidFill>
                  <a:schemeClr val="tx1">
                    <a:lumMod val="75000"/>
                    <a:lumOff val="25000"/>
                  </a:schemeClr>
                </a:solidFill>
              </a:rPr>
              <a:t>This presents risks for stranded/inefficient transmission expansion and jeopardizes Texas’ ability to capture this economic opportunity </a:t>
            </a:r>
          </a:p>
          <a:p>
            <a:endParaRPr lang="en-US" dirty="0">
              <a:solidFill>
                <a:schemeClr val="tx1">
                  <a:lumMod val="75000"/>
                  <a:lumOff val="25000"/>
                </a:schemeClr>
              </a:solidFill>
            </a:endParaRPr>
          </a:p>
          <a:p>
            <a:r>
              <a:rPr lang="en-US" b="1" dirty="0">
                <a:solidFill>
                  <a:schemeClr val="tx1">
                    <a:lumMod val="75000"/>
                    <a:lumOff val="25000"/>
                  </a:schemeClr>
                </a:solidFill>
              </a:rPr>
              <a:t>The solution is to efficiently transfer interim delivery risk to private developers </a:t>
            </a:r>
            <a:r>
              <a:rPr lang="en-US" dirty="0">
                <a:solidFill>
                  <a:schemeClr val="tx1">
                    <a:lumMod val="75000"/>
                    <a:lumOff val="25000"/>
                  </a:schemeClr>
                </a:solidFill>
              </a:rPr>
              <a:t>in a manner which ensures capital is committed to load energization today, </a:t>
            </a:r>
            <a:r>
              <a:rPr lang="en-US" i="1" dirty="0">
                <a:solidFill>
                  <a:schemeClr val="tx1">
                    <a:lumMod val="75000"/>
                    <a:lumOff val="25000"/>
                  </a:schemeClr>
                </a:solidFill>
              </a:rPr>
              <a:t>while</a:t>
            </a:r>
            <a:r>
              <a:rPr lang="en-US" dirty="0">
                <a:solidFill>
                  <a:schemeClr val="tx1">
                    <a:lumMod val="75000"/>
                    <a:lumOff val="25000"/>
                  </a:schemeClr>
                </a:solidFill>
              </a:rPr>
              <a:t> also affording the appropriate time to expand the network and deliver firm service to all loads eventually. </a:t>
            </a:r>
            <a:r>
              <a:rPr lang="en-US" b="1" dirty="0">
                <a:solidFill>
                  <a:schemeClr val="tx1">
                    <a:lumMod val="75000"/>
                    <a:lumOff val="25000"/>
                  </a:schemeClr>
                </a:solidFill>
              </a:rPr>
              <a:t>Controllable Loads unlock this potential.</a:t>
            </a:r>
          </a:p>
        </p:txBody>
      </p:sp>
      <p:pic>
        <p:nvPicPr>
          <p:cNvPr id="6" name="Picture 5">
            <a:extLst>
              <a:ext uri="{FF2B5EF4-FFF2-40B4-BE49-F238E27FC236}">
                <a16:creationId xmlns:a16="http://schemas.microsoft.com/office/drawing/2014/main" id="{B4F148B8-7D6F-6E3A-E3B0-347021966B02}"/>
              </a:ext>
            </a:extLst>
          </p:cNvPr>
          <p:cNvPicPr>
            <a:picLocks noChangeAspect="1"/>
          </p:cNvPicPr>
          <p:nvPr/>
        </p:nvPicPr>
        <p:blipFill>
          <a:blip r:embed="rId3"/>
          <a:stretch>
            <a:fillRect/>
          </a:stretch>
        </p:blipFill>
        <p:spPr>
          <a:xfrm>
            <a:off x="7150712" y="977452"/>
            <a:ext cx="3756567" cy="2680149"/>
          </a:xfrm>
          <a:prstGeom prst="rect">
            <a:avLst/>
          </a:prstGeom>
        </p:spPr>
      </p:pic>
      <p:sp>
        <p:nvSpPr>
          <p:cNvPr id="8" name="TextBox 7">
            <a:extLst>
              <a:ext uri="{FF2B5EF4-FFF2-40B4-BE49-F238E27FC236}">
                <a16:creationId xmlns:a16="http://schemas.microsoft.com/office/drawing/2014/main" id="{EE186085-CC96-82A5-9599-278523A325C5}"/>
              </a:ext>
            </a:extLst>
          </p:cNvPr>
          <p:cNvSpPr txBox="1"/>
          <p:nvPr/>
        </p:nvSpPr>
        <p:spPr>
          <a:xfrm>
            <a:off x="9563653" y="1810941"/>
            <a:ext cx="2055159" cy="830997"/>
          </a:xfrm>
          <a:prstGeom prst="rect">
            <a:avLst/>
          </a:prstGeom>
          <a:solidFill>
            <a:srgbClr val="FFFFFF"/>
          </a:solidFill>
          <a:ln w="19050">
            <a:solidFill>
              <a:schemeClr val="accent5">
                <a:lumMod val="75000"/>
              </a:schemeClr>
            </a:solidFill>
          </a:ln>
        </p:spPr>
        <p:txBody>
          <a:bodyPr wrap="square" rtlCol="0">
            <a:spAutoFit/>
          </a:bodyPr>
          <a:lstStyle/>
          <a:p>
            <a:pPr algn="ctr"/>
            <a:r>
              <a:rPr lang="en-US" sz="1200" b="1" i="1" dirty="0"/>
              <a:t>Time required to build new transmission can be 4-10yrs slower than new load capital planning</a:t>
            </a:r>
          </a:p>
        </p:txBody>
      </p:sp>
    </p:spTree>
    <p:extLst>
      <p:ext uri="{BB962C8B-B14F-4D97-AF65-F5344CB8AC3E}">
        <p14:creationId xmlns:p14="http://schemas.microsoft.com/office/powerpoint/2010/main" val="2367503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B8B1A-4ED6-157A-FCC9-C48EB2CF5B4E}"/>
              </a:ext>
            </a:extLst>
          </p:cNvPr>
          <p:cNvSpPr>
            <a:spLocks noGrp="1"/>
          </p:cNvSpPr>
          <p:nvPr>
            <p:ph type="title"/>
          </p:nvPr>
        </p:nvSpPr>
        <p:spPr/>
        <p:txBody>
          <a:bodyPr/>
          <a:lstStyle/>
          <a:p>
            <a:r>
              <a:rPr lang="en-US" dirty="0"/>
              <a:t>Controllable Load Resources</a:t>
            </a:r>
          </a:p>
        </p:txBody>
      </p:sp>
      <p:sp>
        <p:nvSpPr>
          <p:cNvPr id="3" name="Footer Placeholder 2">
            <a:extLst>
              <a:ext uri="{FF2B5EF4-FFF2-40B4-BE49-F238E27FC236}">
                <a16:creationId xmlns:a16="http://schemas.microsoft.com/office/drawing/2014/main" id="{2DCF7DEF-DB01-5376-474C-CB17A073A1CF}"/>
              </a:ext>
            </a:extLst>
          </p:cNvPr>
          <p:cNvSpPr>
            <a:spLocks noGrp="1"/>
          </p:cNvSpPr>
          <p:nvPr>
            <p:ph type="ftr" sz="quarter" idx="11"/>
          </p:nvPr>
        </p:nvSpPr>
        <p:spPr>
          <a:xfrm>
            <a:off x="3292741" y="6400803"/>
            <a:ext cx="5617028" cy="32067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tint val="82000"/>
                  </a:prstClr>
                </a:solidFill>
                <a:effectLst/>
                <a:uLnTx/>
                <a:uFillTx/>
                <a:latin typeface="Arial Nova"/>
                <a:ea typeface="+mn-ea"/>
                <a:cs typeface="+mn-cs"/>
              </a:rPr>
              <a:t>Agentic Infrastructure LLC</a:t>
            </a:r>
            <a:r>
              <a:rPr lang="en-US" i="1" dirty="0">
                <a:solidFill>
                  <a:prstClr val="black">
                    <a:tint val="82000"/>
                  </a:prstClr>
                </a:solidFill>
                <a:latin typeface="Arial Nova"/>
              </a:rPr>
              <a:t>, Presented to ERCOT Large Load Working Group 9.19.25</a:t>
            </a:r>
            <a:endParaRPr kumimoji="0" lang="en-US" sz="1000" b="0" i="1" u="none" strike="noStrike" kern="1200" cap="none" spc="0" normalizeH="0" baseline="0" noProof="0" dirty="0">
              <a:ln>
                <a:noFill/>
              </a:ln>
              <a:solidFill>
                <a:prstClr val="black">
                  <a:tint val="82000"/>
                </a:prstClr>
              </a:solidFill>
              <a:effectLst/>
              <a:uLnTx/>
              <a:uFillTx/>
              <a:latin typeface="Arial Nova"/>
              <a:ea typeface="+mn-ea"/>
              <a:cs typeface="+mn-cs"/>
            </a:endParaRPr>
          </a:p>
        </p:txBody>
      </p:sp>
      <p:sp>
        <p:nvSpPr>
          <p:cNvPr id="4" name="Slide Number Placeholder 3">
            <a:extLst>
              <a:ext uri="{FF2B5EF4-FFF2-40B4-BE49-F238E27FC236}">
                <a16:creationId xmlns:a16="http://schemas.microsoft.com/office/drawing/2014/main" id="{71756CE1-41CB-9DE3-8044-CD6AEAE9B5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AAE8AF-FFA8-4EC7-8045-DF648C9D2C8F}" type="slidenum">
              <a:rPr kumimoji="0" lang="en-US" sz="1200" b="0" i="0" u="none" strike="noStrike" kern="1200" cap="none" spc="0" normalizeH="0" baseline="0" noProof="0" smtClean="0">
                <a:ln>
                  <a:noFill/>
                </a:ln>
                <a:solidFill>
                  <a:prstClr val="black">
                    <a:tint val="82000"/>
                  </a:prstClr>
                </a:solidFill>
                <a:effectLst/>
                <a:uLnTx/>
                <a:uFillTx/>
                <a:latin typeface="Arial Nov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82000"/>
                </a:prstClr>
              </a:solidFill>
              <a:effectLst/>
              <a:uLnTx/>
              <a:uFillTx/>
              <a:latin typeface="Arial Nova"/>
              <a:ea typeface="+mn-ea"/>
              <a:cs typeface="+mn-cs"/>
            </a:endParaRPr>
          </a:p>
        </p:txBody>
      </p:sp>
      <p:sp>
        <p:nvSpPr>
          <p:cNvPr id="6" name="TextBox 5">
            <a:extLst>
              <a:ext uri="{FF2B5EF4-FFF2-40B4-BE49-F238E27FC236}">
                <a16:creationId xmlns:a16="http://schemas.microsoft.com/office/drawing/2014/main" id="{67B85B49-8B2F-7493-3299-4BCE22059BE6}"/>
              </a:ext>
            </a:extLst>
          </p:cNvPr>
          <p:cNvSpPr txBox="1"/>
          <p:nvPr/>
        </p:nvSpPr>
        <p:spPr>
          <a:xfrm>
            <a:off x="152401" y="992537"/>
            <a:ext cx="6436406" cy="5262979"/>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75000"/>
                    <a:lumOff val="25000"/>
                  </a:prstClr>
                </a:solidFill>
                <a:effectLst/>
                <a:uLnTx/>
                <a:uFillTx/>
                <a:latin typeface="Arial Nova"/>
                <a:ea typeface="+mn-ea"/>
                <a:cs typeface="+mn-cs"/>
              </a:rPr>
              <a:t>Controllable Load Resource (CLR)</a:t>
            </a:r>
            <a:endParaRPr kumimoji="0" lang="en-US" sz="1400" b="0" i="0" u="none" strike="noStrike" kern="1200" cap="none" spc="0" normalizeH="0" baseline="0" noProof="0" dirty="0">
              <a:ln>
                <a:noFill/>
              </a:ln>
              <a:solidFill>
                <a:prstClr val="black">
                  <a:lumMod val="75000"/>
                  <a:lumOff val="25000"/>
                </a:prstClr>
              </a:solidFill>
              <a:effectLst/>
              <a:uLnTx/>
              <a:uFillTx/>
              <a:latin typeface="Arial Nov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Arial Nova"/>
                <a:ea typeface="+mn-ea"/>
                <a:cs typeface="+mn-cs"/>
              </a:rPr>
              <a:t>A Load Resource capable of controllably reducing or increasing consumption under </a:t>
            </a:r>
            <a:r>
              <a:rPr kumimoji="0" lang="en-US" sz="1400" b="1" i="1" u="none" strike="noStrike" kern="1200" cap="none" spc="0" normalizeH="0" baseline="0" noProof="0" dirty="0">
                <a:ln>
                  <a:noFill/>
                </a:ln>
                <a:solidFill>
                  <a:prstClr val="black">
                    <a:lumMod val="75000"/>
                    <a:lumOff val="25000"/>
                  </a:prstClr>
                </a:solidFill>
                <a:effectLst/>
                <a:uLnTx/>
                <a:uFillTx/>
                <a:latin typeface="Arial Nova"/>
                <a:ea typeface="+mn-ea"/>
                <a:cs typeface="+mn-cs"/>
              </a:rPr>
              <a:t>Dispatch control by ERCOT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1" u="none" strike="noStrike" kern="1200" cap="none" spc="0" normalizeH="0" baseline="0" noProof="0" dirty="0">
              <a:ln>
                <a:noFill/>
              </a:ln>
              <a:solidFill>
                <a:prstClr val="black">
                  <a:lumMod val="75000"/>
                  <a:lumOff val="25000"/>
                </a:prstClr>
              </a:solidFill>
              <a:effectLst/>
              <a:uLnTx/>
              <a:uFillTx/>
              <a:latin typeface="Arial Nov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lumMod val="75000"/>
                    <a:lumOff val="25000"/>
                  </a:prstClr>
                </a:solidFill>
                <a:effectLst/>
                <a:uLnTx/>
                <a:uFillTx/>
                <a:latin typeface="Arial Nova"/>
                <a:ea typeface="+mn-ea"/>
                <a:cs typeface="+mn-cs"/>
              </a:rPr>
              <a:t>Usually, dispatchable resources (Generation) benefit in planning studies from the assumption that N-1 transmission constraints will be managed in RT operations via SCED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u="none" strike="noStrike" kern="1200" cap="none" spc="0" normalizeH="0" baseline="0" noProof="0" dirty="0">
                <a:ln>
                  <a:noFill/>
                </a:ln>
                <a:solidFill>
                  <a:prstClr val="black">
                    <a:lumMod val="75000"/>
                    <a:lumOff val="25000"/>
                  </a:prstClr>
                </a:solidFill>
                <a:effectLst/>
                <a:uLnTx/>
                <a:uFillTx/>
                <a:latin typeface="Arial Nova"/>
                <a:ea typeface="+mn-ea"/>
                <a:cs typeface="+mn-cs"/>
              </a:rPr>
              <a:t>“Connect and Manage”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prstClr val="black">
                    <a:lumMod val="75000"/>
                    <a:lumOff val="25000"/>
                  </a:prstClr>
                </a:solidFill>
                <a:effectLst/>
                <a:uLnTx/>
                <a:uFillTx/>
                <a:latin typeface="Arial Nova"/>
                <a:ea typeface="+mn-ea"/>
                <a:cs typeface="+mn-cs"/>
              </a:rPr>
              <a:t>This treatment is not given to CLRs today due to zonal dispatch and CLR load ability to telemeter on outage while maintaining consumption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1" u="none" strike="noStrike" kern="1200" cap="none" spc="0" normalizeH="0" baseline="0" noProof="0" dirty="0">
              <a:ln>
                <a:noFill/>
              </a:ln>
              <a:solidFill>
                <a:prstClr val="black">
                  <a:lumMod val="75000"/>
                  <a:lumOff val="25000"/>
                </a:prstClr>
              </a:solidFill>
              <a:effectLst/>
              <a:uLnTx/>
              <a:uFillTx/>
              <a:latin typeface="Arial Nov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black">
                    <a:lumMod val="75000"/>
                    <a:lumOff val="25000"/>
                  </a:prstClr>
                </a:solidFill>
                <a:effectLst/>
                <a:uLnTx/>
                <a:uFillTx/>
                <a:latin typeface="Arial Nova"/>
                <a:ea typeface="+mn-ea"/>
                <a:cs typeface="+mn-cs"/>
              </a:rPr>
              <a:t>NPRR 1188/OBDRR046: Makes CLRs settled and dispatched at the resource node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prstClr val="black">
                    <a:lumMod val="75000"/>
                    <a:lumOff val="25000"/>
                  </a:prstClr>
                </a:solidFill>
                <a:effectLst/>
                <a:uLnTx/>
                <a:uFillTx/>
                <a:latin typeface="Arial Nova"/>
                <a:ea typeface="+mn-ea"/>
                <a:cs typeface="+mn-cs"/>
              </a:rPr>
              <a:t>A CLR must participate in SCED when consuming energy.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prstClr val="black">
                    <a:lumMod val="75000"/>
                    <a:lumOff val="25000"/>
                  </a:prstClr>
                </a:solidFill>
                <a:effectLst/>
                <a:uLnTx/>
                <a:uFillTx/>
                <a:latin typeface="Arial Nova"/>
                <a:ea typeface="+mn-ea"/>
                <a:cs typeface="+mn-cs"/>
              </a:rPr>
              <a:t>A CLR will be dispatched according to Nodal Shift Factors (same as Generation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prstClr val="black">
                    <a:lumMod val="75000"/>
                    <a:lumOff val="25000"/>
                  </a:prstClr>
                </a:solidFill>
                <a:effectLst/>
                <a:uLnTx/>
                <a:uFillTx/>
                <a:latin typeface="Arial Nova"/>
                <a:ea typeface="+mn-ea"/>
                <a:cs typeface="+mn-cs"/>
              </a:rPr>
              <a:t>CLR Ancillary Service bids will be co-optimized in the Day Ahead Market.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prstClr val="black">
                    <a:lumMod val="75000"/>
                    <a:lumOff val="25000"/>
                  </a:prstClr>
                </a:solidFill>
                <a:effectLst/>
                <a:uLnTx/>
                <a:uFillTx/>
                <a:latin typeface="Arial Nova"/>
                <a:ea typeface="+mn-ea"/>
                <a:cs typeface="+mn-cs"/>
              </a:rPr>
              <a:t>CLRs will receive Nodal settlement instead of Zonal settlement.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prstClr val="black">
                    <a:lumMod val="75000"/>
                    <a:lumOff val="25000"/>
                  </a:prstClr>
                </a:solidFill>
                <a:effectLst/>
                <a:uLnTx/>
                <a:uFillTx/>
                <a:latin typeface="Arial Nova"/>
                <a:ea typeface="+mn-ea"/>
                <a:cs typeface="+mn-cs"/>
              </a:rPr>
              <a:t>Currently awaiting implementation post Real Time Co-optimization (RTC) estimated </a:t>
            </a:r>
            <a:r>
              <a:rPr kumimoji="0" lang="en-US" sz="1400" b="1" i="1" u="none" strike="noStrike" kern="1200" cap="none" spc="0" normalizeH="0" baseline="0" noProof="0" dirty="0">
                <a:ln>
                  <a:noFill/>
                </a:ln>
                <a:solidFill>
                  <a:prstClr val="black">
                    <a:lumMod val="75000"/>
                    <a:lumOff val="25000"/>
                  </a:prstClr>
                </a:solidFill>
                <a:effectLst/>
                <a:uLnTx/>
                <a:uFillTx/>
                <a:latin typeface="Arial Nova"/>
                <a:ea typeface="+mn-ea"/>
                <a:cs typeface="+mn-cs"/>
              </a:rPr>
              <a:t>Q3 2026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lumMod val="75000"/>
                  <a:lumOff val="25000"/>
                </a:prstClr>
              </a:solidFill>
              <a:effectLst/>
              <a:uLnTx/>
              <a:uFillTx/>
              <a:latin typeface="Arial Nova"/>
              <a:ea typeface="+mn-ea"/>
              <a:cs typeface="+mn-cs"/>
            </a:endParaRPr>
          </a:p>
          <a:p>
            <a:pPr lvl="0">
              <a:defRPr/>
            </a:pPr>
            <a:r>
              <a:rPr kumimoji="0" lang="en-US" sz="1400" b="1" i="1" u="none" strike="noStrike" kern="1200" cap="none" spc="0" normalizeH="0" baseline="0" noProof="0" dirty="0">
                <a:ln>
                  <a:noFill/>
                </a:ln>
                <a:solidFill>
                  <a:srgbClr val="8971E1">
                    <a:lumMod val="75000"/>
                  </a:srgbClr>
                </a:solidFill>
                <a:effectLst/>
                <a:uLnTx/>
                <a:uFillTx/>
                <a:latin typeface="Arial Nova"/>
                <a:ea typeface="+mn-ea"/>
                <a:cs typeface="+mn-cs"/>
              </a:rPr>
              <a:t>Loads need the option to be </a:t>
            </a:r>
            <a:r>
              <a:rPr kumimoji="0" lang="en-US" sz="1400" b="1" i="1" u="sng" strike="noStrike" kern="1200" cap="none" spc="0" normalizeH="0" baseline="0" noProof="0" dirty="0">
                <a:ln>
                  <a:noFill/>
                </a:ln>
                <a:solidFill>
                  <a:srgbClr val="8971E1">
                    <a:lumMod val="75000"/>
                  </a:srgbClr>
                </a:solidFill>
                <a:effectLst/>
                <a:uLnTx/>
                <a:uFillTx/>
                <a:latin typeface="Arial Nova"/>
                <a:ea typeface="+mn-ea"/>
                <a:cs typeface="+mn-cs"/>
              </a:rPr>
              <a:t>planned</a:t>
            </a:r>
            <a:r>
              <a:rPr kumimoji="0" lang="en-US" sz="1400" b="1" i="1" u="none" strike="noStrike" kern="1200" cap="none" spc="0" normalizeH="0" baseline="0" noProof="0" dirty="0">
                <a:ln>
                  <a:noFill/>
                </a:ln>
                <a:solidFill>
                  <a:srgbClr val="8971E1">
                    <a:lumMod val="75000"/>
                  </a:srgbClr>
                </a:solidFill>
                <a:effectLst/>
                <a:uLnTx/>
                <a:uFillTx/>
                <a:latin typeface="Arial Nova"/>
                <a:ea typeface="+mn-ea"/>
                <a:cs typeface="+mn-cs"/>
              </a:rPr>
              <a:t> as a nodal CLR </a:t>
            </a:r>
            <a:r>
              <a:rPr kumimoji="0" lang="en-US" sz="1400" b="1" i="1" u="sng" strike="noStrike" kern="1200" cap="none" spc="0" normalizeH="0" baseline="0" noProof="0" dirty="0">
                <a:ln>
                  <a:noFill/>
                </a:ln>
                <a:solidFill>
                  <a:srgbClr val="8971E1">
                    <a:lumMod val="75000"/>
                  </a:srgbClr>
                </a:solidFill>
                <a:effectLst/>
                <a:uLnTx/>
                <a:uFillTx/>
                <a:latin typeface="Arial Nova"/>
                <a:ea typeface="+mn-ea"/>
                <a:cs typeface="+mn-cs"/>
              </a:rPr>
              <a:t>Today</a:t>
            </a:r>
          </a:p>
          <a:p>
            <a:pPr marL="285750" lvl="0" indent="-285750">
              <a:buFont typeface="Arial" panose="020B0604020202020204" pitchFamily="34" charset="0"/>
              <a:buChar char="•"/>
              <a:defRPr/>
            </a:pPr>
            <a:r>
              <a:rPr lang="en-US" sz="1400" b="1" i="1" dirty="0">
                <a:solidFill>
                  <a:srgbClr val="8971E1">
                    <a:lumMod val="75000"/>
                  </a:srgbClr>
                </a:solidFill>
                <a:latin typeface="Arial Nova"/>
              </a:rPr>
              <a:t>Post-NPRR1188 study of CLRs opens the door for planning treatment similar to generation </a:t>
            </a:r>
            <a:endParaRPr kumimoji="0" lang="en-US" sz="1400" b="1" i="1" u="none" strike="noStrike" kern="1200" cap="none" spc="0" normalizeH="0" baseline="0" noProof="0" dirty="0">
              <a:ln>
                <a:noFill/>
              </a:ln>
              <a:solidFill>
                <a:srgbClr val="8971E1">
                  <a:lumMod val="75000"/>
                </a:srgbClr>
              </a:solidFill>
              <a:effectLst/>
              <a:uLnTx/>
              <a:uFillTx/>
              <a:latin typeface="Arial Nova"/>
              <a:ea typeface="+mn-ea"/>
              <a:cs typeface="+mn-cs"/>
            </a:endParaRPr>
          </a:p>
        </p:txBody>
      </p:sp>
      <p:grpSp>
        <p:nvGrpSpPr>
          <p:cNvPr id="5" name="Group 4">
            <a:extLst>
              <a:ext uri="{FF2B5EF4-FFF2-40B4-BE49-F238E27FC236}">
                <a16:creationId xmlns:a16="http://schemas.microsoft.com/office/drawing/2014/main" id="{1A2E6CA6-55D8-D3AE-8D07-5987E56F5CF8}"/>
              </a:ext>
            </a:extLst>
          </p:cNvPr>
          <p:cNvGrpSpPr/>
          <p:nvPr/>
        </p:nvGrpSpPr>
        <p:grpSpPr>
          <a:xfrm>
            <a:off x="6588807" y="1690070"/>
            <a:ext cx="5338039" cy="3954296"/>
            <a:chOff x="6490764" y="1680451"/>
            <a:chExt cx="5338039" cy="3954296"/>
          </a:xfrm>
        </p:grpSpPr>
        <p:pic>
          <p:nvPicPr>
            <p:cNvPr id="10" name="Picture 9">
              <a:extLst>
                <a:ext uri="{FF2B5EF4-FFF2-40B4-BE49-F238E27FC236}">
                  <a16:creationId xmlns:a16="http://schemas.microsoft.com/office/drawing/2014/main" id="{49B796F7-056A-F984-BCF6-706421583AF3}"/>
                </a:ext>
              </a:extLst>
            </p:cNvPr>
            <p:cNvPicPr>
              <a:picLocks noChangeAspect="1"/>
            </p:cNvPicPr>
            <p:nvPr/>
          </p:nvPicPr>
          <p:blipFill>
            <a:blip r:embed="rId2"/>
            <a:stretch>
              <a:fillRect/>
            </a:stretch>
          </p:blipFill>
          <p:spPr>
            <a:xfrm>
              <a:off x="6490764" y="1995438"/>
              <a:ext cx="5338039" cy="3324322"/>
            </a:xfrm>
            <a:prstGeom prst="rect">
              <a:avLst/>
            </a:prstGeom>
          </p:spPr>
        </p:pic>
        <p:sp>
          <p:nvSpPr>
            <p:cNvPr id="11" name="TextBox 10">
              <a:extLst>
                <a:ext uri="{FF2B5EF4-FFF2-40B4-BE49-F238E27FC236}">
                  <a16:creationId xmlns:a16="http://schemas.microsoft.com/office/drawing/2014/main" id="{49C2BB68-F0AA-E118-45E3-7B7DBABA67E4}"/>
                </a:ext>
              </a:extLst>
            </p:cNvPr>
            <p:cNvSpPr txBox="1"/>
            <p:nvPr/>
          </p:nvSpPr>
          <p:spPr>
            <a:xfrm>
              <a:off x="7233111" y="5357748"/>
              <a:ext cx="415962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lumMod val="75000"/>
                      <a:lumOff val="25000"/>
                    </a:prstClr>
                  </a:solidFill>
                  <a:effectLst/>
                  <a:uLnTx/>
                  <a:uFillTx/>
                  <a:latin typeface="Arial Nova"/>
                  <a:ea typeface="+mn-ea"/>
                  <a:cs typeface="+mn-cs"/>
                </a:rPr>
                <a:t>Potomac ERCOT 2024 State of the Market Report</a:t>
              </a:r>
            </a:p>
          </p:txBody>
        </p:sp>
        <p:sp>
          <p:nvSpPr>
            <p:cNvPr id="12" name="TextBox 11">
              <a:extLst>
                <a:ext uri="{FF2B5EF4-FFF2-40B4-BE49-F238E27FC236}">
                  <a16:creationId xmlns:a16="http://schemas.microsoft.com/office/drawing/2014/main" id="{62CB9A47-BC28-1BA3-1182-3C00DCBC761C}"/>
                </a:ext>
              </a:extLst>
            </p:cNvPr>
            <p:cNvSpPr txBox="1"/>
            <p:nvPr/>
          </p:nvSpPr>
          <p:spPr>
            <a:xfrm>
              <a:off x="6751178" y="1680451"/>
              <a:ext cx="461045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75000"/>
                      <a:lumOff val="25000"/>
                    </a:prstClr>
                  </a:solidFill>
                  <a:effectLst/>
                  <a:uLnTx/>
                  <a:uFillTx/>
                  <a:latin typeface="Arial Nova"/>
                  <a:ea typeface="+mn-ea"/>
                  <a:cs typeface="+mn-cs"/>
                </a:rPr>
                <a:t>Current CLR Load in ERCOT</a:t>
              </a:r>
            </a:p>
          </p:txBody>
        </p:sp>
      </p:grpSp>
    </p:spTree>
    <p:extLst>
      <p:ext uri="{BB962C8B-B14F-4D97-AF65-F5344CB8AC3E}">
        <p14:creationId xmlns:p14="http://schemas.microsoft.com/office/powerpoint/2010/main" val="3801404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3548B-3D0A-C92E-D251-6440BCC08F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6C9C96-7A33-EC37-C002-BBB01A790362}"/>
              </a:ext>
            </a:extLst>
          </p:cNvPr>
          <p:cNvSpPr>
            <a:spLocks noGrp="1"/>
          </p:cNvSpPr>
          <p:nvPr>
            <p:ph type="title"/>
          </p:nvPr>
        </p:nvSpPr>
        <p:spPr/>
        <p:txBody>
          <a:bodyPr/>
          <a:lstStyle/>
          <a:p>
            <a:r>
              <a:rPr lang="en-US" dirty="0"/>
              <a:t>Historical Context </a:t>
            </a:r>
          </a:p>
        </p:txBody>
      </p:sp>
      <p:sp>
        <p:nvSpPr>
          <p:cNvPr id="4" name="Slide Number Placeholder 3">
            <a:extLst>
              <a:ext uri="{FF2B5EF4-FFF2-40B4-BE49-F238E27FC236}">
                <a16:creationId xmlns:a16="http://schemas.microsoft.com/office/drawing/2014/main" id="{7F8C3A7A-893E-B367-51F7-1644A463651E}"/>
              </a:ext>
            </a:extLst>
          </p:cNvPr>
          <p:cNvSpPr>
            <a:spLocks noGrp="1"/>
          </p:cNvSpPr>
          <p:nvPr>
            <p:ph type="sldNum" sz="quarter" idx="12"/>
          </p:nvPr>
        </p:nvSpPr>
        <p:spPr/>
        <p:txBody>
          <a:bodyPr/>
          <a:lstStyle/>
          <a:p>
            <a:fld id="{87AAE8AF-FFA8-4EC7-8045-DF648C9D2C8F}" type="slidenum">
              <a:rPr lang="en-US" smtClean="0"/>
              <a:t>5</a:t>
            </a:fld>
            <a:endParaRPr lang="en-US"/>
          </a:p>
        </p:txBody>
      </p:sp>
      <p:pic>
        <p:nvPicPr>
          <p:cNvPr id="8" name="Picture 7">
            <a:extLst>
              <a:ext uri="{FF2B5EF4-FFF2-40B4-BE49-F238E27FC236}">
                <a16:creationId xmlns:a16="http://schemas.microsoft.com/office/drawing/2014/main" id="{D0340E6C-F91D-4EBA-AFFA-CA80106C7EAA}"/>
              </a:ext>
            </a:extLst>
          </p:cNvPr>
          <p:cNvPicPr>
            <a:picLocks noChangeAspect="1"/>
          </p:cNvPicPr>
          <p:nvPr/>
        </p:nvPicPr>
        <p:blipFill>
          <a:blip r:embed="rId3"/>
          <a:stretch>
            <a:fillRect/>
          </a:stretch>
        </p:blipFill>
        <p:spPr>
          <a:xfrm>
            <a:off x="2949181" y="1275953"/>
            <a:ext cx="9090419" cy="5113361"/>
          </a:xfrm>
          <a:prstGeom prst="rect">
            <a:avLst/>
          </a:prstGeom>
        </p:spPr>
      </p:pic>
      <p:sp>
        <p:nvSpPr>
          <p:cNvPr id="9" name="TextBox 8">
            <a:extLst>
              <a:ext uri="{FF2B5EF4-FFF2-40B4-BE49-F238E27FC236}">
                <a16:creationId xmlns:a16="http://schemas.microsoft.com/office/drawing/2014/main" id="{B3BAD347-E480-EF13-43EB-601F6B6DDBFD}"/>
              </a:ext>
            </a:extLst>
          </p:cNvPr>
          <p:cNvSpPr txBox="1"/>
          <p:nvPr/>
        </p:nvSpPr>
        <p:spPr>
          <a:xfrm>
            <a:off x="152401" y="1792546"/>
            <a:ext cx="2971800" cy="3785652"/>
          </a:xfrm>
          <a:prstGeom prst="rect">
            <a:avLst/>
          </a:prstGeom>
          <a:noFill/>
        </p:spPr>
        <p:txBody>
          <a:bodyPr wrap="square" rtlCol="0">
            <a:spAutoFit/>
          </a:bodyPr>
          <a:lstStyle/>
          <a:p>
            <a:r>
              <a:rPr lang="en-US" sz="1600" dirty="0">
                <a:solidFill>
                  <a:schemeClr val="tx1">
                    <a:lumMod val="75000"/>
                    <a:lumOff val="25000"/>
                  </a:schemeClr>
                </a:solidFill>
              </a:rPr>
              <a:t>Concept has been discussed previously by LFLTF</a:t>
            </a:r>
          </a:p>
          <a:p>
            <a:endParaRPr lang="en-US" sz="1600" dirty="0">
              <a:solidFill>
                <a:schemeClr val="tx1">
                  <a:lumMod val="75000"/>
                  <a:lumOff val="25000"/>
                </a:schemeClr>
              </a:solidFill>
            </a:endParaRPr>
          </a:p>
          <a:p>
            <a:r>
              <a:rPr lang="en-US" sz="1600" dirty="0">
                <a:solidFill>
                  <a:schemeClr val="tx1">
                    <a:lumMod val="75000"/>
                    <a:lumOff val="25000"/>
                  </a:schemeClr>
                </a:solidFill>
              </a:rPr>
              <a:t>Content to the right is from the </a:t>
            </a:r>
            <a:r>
              <a:rPr lang="en-US" sz="1600" b="1" dirty="0">
                <a:solidFill>
                  <a:schemeClr val="tx1">
                    <a:lumMod val="75000"/>
                    <a:lumOff val="25000"/>
                  </a:schemeClr>
                </a:solidFill>
              </a:rPr>
              <a:t>August 16</a:t>
            </a:r>
            <a:r>
              <a:rPr lang="en-US" sz="1600" b="1" baseline="30000" dirty="0">
                <a:solidFill>
                  <a:schemeClr val="tx1">
                    <a:lumMod val="75000"/>
                    <a:lumOff val="25000"/>
                  </a:schemeClr>
                </a:solidFill>
              </a:rPr>
              <a:t>th</a:t>
            </a:r>
            <a:r>
              <a:rPr lang="en-US" sz="1600" b="1" dirty="0">
                <a:solidFill>
                  <a:schemeClr val="tx1">
                    <a:lumMod val="75000"/>
                    <a:lumOff val="25000"/>
                  </a:schemeClr>
                </a:solidFill>
              </a:rPr>
              <a:t> 2023 workshop</a:t>
            </a:r>
          </a:p>
          <a:p>
            <a:endParaRPr lang="en-US" sz="1600" dirty="0">
              <a:solidFill>
                <a:schemeClr val="tx1">
                  <a:lumMod val="75000"/>
                  <a:lumOff val="25000"/>
                </a:schemeClr>
              </a:solidFill>
            </a:endParaRPr>
          </a:p>
          <a:p>
            <a:r>
              <a:rPr lang="en-US" sz="1600" dirty="0">
                <a:solidFill>
                  <a:schemeClr val="tx1">
                    <a:lumMod val="75000"/>
                    <a:lumOff val="25000"/>
                  </a:schemeClr>
                </a:solidFill>
              </a:rPr>
              <a:t>Slides also speak to scenarios where CLR status </a:t>
            </a:r>
            <a:r>
              <a:rPr lang="en-US" sz="1600" b="1" i="1" dirty="0">
                <a:solidFill>
                  <a:schemeClr val="tx1">
                    <a:lumMod val="75000"/>
                    <a:lumOff val="25000"/>
                  </a:schemeClr>
                </a:solidFill>
              </a:rPr>
              <a:t>would not </a:t>
            </a:r>
            <a:r>
              <a:rPr lang="en-US" sz="1600" dirty="0">
                <a:solidFill>
                  <a:schemeClr val="tx1">
                    <a:lumMod val="75000"/>
                    <a:lumOff val="25000"/>
                  </a:schemeClr>
                </a:solidFill>
              </a:rPr>
              <a:t>resolve constraints </a:t>
            </a:r>
          </a:p>
          <a:p>
            <a:pPr marL="285750" indent="-285750">
              <a:buFont typeface="Arial" panose="020B0604020202020204" pitchFamily="34" charset="0"/>
              <a:buChar char="•"/>
            </a:pPr>
            <a:r>
              <a:rPr lang="en-US" sz="1600" dirty="0">
                <a:solidFill>
                  <a:schemeClr val="tx1">
                    <a:lumMod val="75000"/>
                    <a:lumOff val="25000"/>
                  </a:schemeClr>
                </a:solidFill>
              </a:rPr>
              <a:t>Thermal violations beyond a certain threshold cannot be resolved in SCED due to risk of cascading outages </a:t>
            </a:r>
          </a:p>
          <a:p>
            <a:pPr marL="285750" indent="-285750">
              <a:buFont typeface="Arial" panose="020B0604020202020204" pitchFamily="34" charset="0"/>
              <a:buChar char="•"/>
            </a:pPr>
            <a:r>
              <a:rPr lang="en-US" sz="1600" dirty="0">
                <a:solidFill>
                  <a:schemeClr val="tx1">
                    <a:lumMod val="75000"/>
                    <a:lumOff val="25000"/>
                  </a:schemeClr>
                </a:solidFill>
              </a:rPr>
              <a:t>Voltage violations cannot be resolved with SCED</a:t>
            </a:r>
          </a:p>
        </p:txBody>
      </p:sp>
      <p:sp>
        <p:nvSpPr>
          <p:cNvPr id="11" name="TextBox 10">
            <a:extLst>
              <a:ext uri="{FF2B5EF4-FFF2-40B4-BE49-F238E27FC236}">
                <a16:creationId xmlns:a16="http://schemas.microsoft.com/office/drawing/2014/main" id="{A15CE8AC-4637-0ADF-DF35-D902E64DC267}"/>
              </a:ext>
            </a:extLst>
          </p:cNvPr>
          <p:cNvSpPr txBox="1"/>
          <p:nvPr/>
        </p:nvSpPr>
        <p:spPr>
          <a:xfrm>
            <a:off x="3124201" y="984141"/>
            <a:ext cx="8686424" cy="646331"/>
          </a:xfrm>
          <a:prstGeom prst="rect">
            <a:avLst/>
          </a:prstGeom>
          <a:noFill/>
        </p:spPr>
        <p:txBody>
          <a:bodyPr wrap="square">
            <a:spAutoFit/>
          </a:bodyPr>
          <a:lstStyle/>
          <a:p>
            <a:r>
              <a:rPr lang="en-US" dirty="0"/>
              <a:t>Link: </a:t>
            </a:r>
            <a:r>
              <a:rPr lang="en-US" dirty="0">
                <a:hlinkClick r:id="rId4"/>
              </a:rPr>
              <a:t>https://www.ercot.com/calendar/08162023-NPRR1191-and-Related-Revision</a:t>
            </a:r>
            <a:endParaRPr lang="en-US" dirty="0"/>
          </a:p>
          <a:p>
            <a:endParaRPr lang="en-US" dirty="0"/>
          </a:p>
        </p:txBody>
      </p:sp>
      <p:sp>
        <p:nvSpPr>
          <p:cNvPr id="5" name="Footer Placeholder 2">
            <a:extLst>
              <a:ext uri="{FF2B5EF4-FFF2-40B4-BE49-F238E27FC236}">
                <a16:creationId xmlns:a16="http://schemas.microsoft.com/office/drawing/2014/main" id="{A1647DE6-8A69-1882-FCA4-2A100F71384E}"/>
              </a:ext>
            </a:extLst>
          </p:cNvPr>
          <p:cNvSpPr>
            <a:spLocks noGrp="1"/>
          </p:cNvSpPr>
          <p:nvPr>
            <p:ph type="ftr" sz="quarter" idx="11"/>
          </p:nvPr>
        </p:nvSpPr>
        <p:spPr>
          <a:xfrm>
            <a:off x="3292741" y="6400803"/>
            <a:ext cx="5617028" cy="32067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tint val="82000"/>
                  </a:prstClr>
                </a:solidFill>
                <a:effectLst/>
                <a:uLnTx/>
                <a:uFillTx/>
                <a:latin typeface="Arial Nova"/>
                <a:ea typeface="+mn-ea"/>
                <a:cs typeface="+mn-cs"/>
              </a:rPr>
              <a:t>Agentic Infrastructure LLC</a:t>
            </a:r>
            <a:r>
              <a:rPr lang="en-US" i="1" dirty="0">
                <a:solidFill>
                  <a:prstClr val="black">
                    <a:tint val="82000"/>
                  </a:prstClr>
                </a:solidFill>
                <a:latin typeface="Arial Nova"/>
              </a:rPr>
              <a:t>, Presented to ERCOT Large Load Working Group 9.19.25</a:t>
            </a:r>
            <a:endParaRPr kumimoji="0" lang="en-US" sz="1000" b="0" i="1" u="none" strike="noStrike" kern="1200" cap="none" spc="0" normalizeH="0" baseline="0" noProof="0" dirty="0">
              <a:ln>
                <a:noFill/>
              </a:ln>
              <a:solidFill>
                <a:prstClr val="black">
                  <a:tint val="82000"/>
                </a:prstClr>
              </a:solidFill>
              <a:effectLst/>
              <a:uLnTx/>
              <a:uFillTx/>
              <a:latin typeface="Arial Nova"/>
              <a:ea typeface="+mn-ea"/>
              <a:cs typeface="+mn-cs"/>
            </a:endParaRPr>
          </a:p>
        </p:txBody>
      </p:sp>
    </p:spTree>
    <p:extLst>
      <p:ext uri="{BB962C8B-B14F-4D97-AF65-F5344CB8AC3E}">
        <p14:creationId xmlns:p14="http://schemas.microsoft.com/office/powerpoint/2010/main" val="4047235699"/>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DCC66-0ADA-C000-76AA-C50B1212A02B}"/>
              </a:ext>
            </a:extLst>
          </p:cNvPr>
          <p:cNvSpPr>
            <a:spLocks noGrp="1"/>
          </p:cNvSpPr>
          <p:nvPr>
            <p:ph type="title"/>
          </p:nvPr>
        </p:nvSpPr>
        <p:spPr/>
        <p:txBody>
          <a:bodyPr/>
          <a:lstStyle/>
          <a:p>
            <a:r>
              <a:rPr lang="en-US" dirty="0"/>
              <a:t>Historical Context </a:t>
            </a:r>
          </a:p>
        </p:txBody>
      </p:sp>
      <p:sp>
        <p:nvSpPr>
          <p:cNvPr id="4" name="Slide Number Placeholder 3">
            <a:extLst>
              <a:ext uri="{FF2B5EF4-FFF2-40B4-BE49-F238E27FC236}">
                <a16:creationId xmlns:a16="http://schemas.microsoft.com/office/drawing/2014/main" id="{D9A0B9D2-94DC-E579-2274-B29065BAB154}"/>
              </a:ext>
            </a:extLst>
          </p:cNvPr>
          <p:cNvSpPr>
            <a:spLocks noGrp="1"/>
          </p:cNvSpPr>
          <p:nvPr>
            <p:ph type="sldNum" sz="quarter" idx="12"/>
          </p:nvPr>
        </p:nvSpPr>
        <p:spPr/>
        <p:txBody>
          <a:bodyPr/>
          <a:lstStyle/>
          <a:p>
            <a:fld id="{87AAE8AF-FFA8-4EC7-8045-DF648C9D2C8F}" type="slidenum">
              <a:rPr lang="en-US" smtClean="0"/>
              <a:t>6</a:t>
            </a:fld>
            <a:endParaRPr lang="en-US"/>
          </a:p>
        </p:txBody>
      </p:sp>
      <p:pic>
        <p:nvPicPr>
          <p:cNvPr id="6" name="Picture 5">
            <a:extLst>
              <a:ext uri="{FF2B5EF4-FFF2-40B4-BE49-F238E27FC236}">
                <a16:creationId xmlns:a16="http://schemas.microsoft.com/office/drawing/2014/main" id="{34E9B274-77E0-6C4A-C78E-C9A748BC7CB6}"/>
              </a:ext>
            </a:extLst>
          </p:cNvPr>
          <p:cNvPicPr>
            <a:picLocks noChangeAspect="1"/>
          </p:cNvPicPr>
          <p:nvPr/>
        </p:nvPicPr>
        <p:blipFill>
          <a:blip r:embed="rId2"/>
          <a:stretch>
            <a:fillRect/>
          </a:stretch>
        </p:blipFill>
        <p:spPr>
          <a:xfrm>
            <a:off x="1621043" y="1919220"/>
            <a:ext cx="8949914" cy="4391850"/>
          </a:xfrm>
          <a:prstGeom prst="rect">
            <a:avLst/>
          </a:prstGeom>
        </p:spPr>
      </p:pic>
      <p:sp>
        <p:nvSpPr>
          <p:cNvPr id="7" name="TextBox 6">
            <a:extLst>
              <a:ext uri="{FF2B5EF4-FFF2-40B4-BE49-F238E27FC236}">
                <a16:creationId xmlns:a16="http://schemas.microsoft.com/office/drawing/2014/main" id="{C0F78481-160D-0BCA-E9DA-168924BFB41A}"/>
              </a:ext>
            </a:extLst>
          </p:cNvPr>
          <p:cNvSpPr txBox="1"/>
          <p:nvPr/>
        </p:nvSpPr>
        <p:spPr>
          <a:xfrm>
            <a:off x="152400" y="1232144"/>
            <a:ext cx="11887199" cy="369332"/>
          </a:xfrm>
          <a:prstGeom prst="rect">
            <a:avLst/>
          </a:prstGeom>
          <a:noFill/>
        </p:spPr>
        <p:txBody>
          <a:bodyPr wrap="square" rtlCol="0">
            <a:spAutoFit/>
          </a:bodyPr>
          <a:lstStyle/>
          <a:p>
            <a:pPr algn="ctr"/>
            <a:r>
              <a:rPr lang="en-US" i="1" dirty="0">
                <a:solidFill>
                  <a:schemeClr val="tx1">
                    <a:lumMod val="75000"/>
                    <a:lumOff val="25000"/>
                  </a:schemeClr>
                </a:solidFill>
              </a:rPr>
              <a:t>Maximizing resource participation in SCED is optimal for system operational reliability and load developer optionality</a:t>
            </a:r>
          </a:p>
        </p:txBody>
      </p:sp>
      <p:sp>
        <p:nvSpPr>
          <p:cNvPr id="5" name="Footer Placeholder 2">
            <a:extLst>
              <a:ext uri="{FF2B5EF4-FFF2-40B4-BE49-F238E27FC236}">
                <a16:creationId xmlns:a16="http://schemas.microsoft.com/office/drawing/2014/main" id="{38A3EC1F-5181-32D1-356F-F778EF1F7245}"/>
              </a:ext>
            </a:extLst>
          </p:cNvPr>
          <p:cNvSpPr>
            <a:spLocks noGrp="1"/>
          </p:cNvSpPr>
          <p:nvPr>
            <p:ph type="ftr" sz="quarter" idx="11"/>
          </p:nvPr>
        </p:nvSpPr>
        <p:spPr>
          <a:xfrm>
            <a:off x="3292741" y="6400803"/>
            <a:ext cx="5617028" cy="32067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tint val="82000"/>
                  </a:prstClr>
                </a:solidFill>
                <a:effectLst/>
                <a:uLnTx/>
                <a:uFillTx/>
                <a:latin typeface="Arial Nova"/>
                <a:ea typeface="+mn-ea"/>
                <a:cs typeface="+mn-cs"/>
              </a:rPr>
              <a:t>Agentic Infrastructure LLC</a:t>
            </a:r>
            <a:r>
              <a:rPr lang="en-US" i="1" dirty="0">
                <a:solidFill>
                  <a:prstClr val="black">
                    <a:tint val="82000"/>
                  </a:prstClr>
                </a:solidFill>
                <a:latin typeface="Arial Nova"/>
              </a:rPr>
              <a:t>, Presented to ERCOT Large Load Working Group 9.19.25</a:t>
            </a:r>
            <a:endParaRPr kumimoji="0" lang="en-US" sz="1000" b="0" i="1" u="none" strike="noStrike" kern="1200" cap="none" spc="0" normalizeH="0" baseline="0" noProof="0" dirty="0">
              <a:ln>
                <a:noFill/>
              </a:ln>
              <a:solidFill>
                <a:prstClr val="black">
                  <a:tint val="82000"/>
                </a:prstClr>
              </a:solidFill>
              <a:effectLst/>
              <a:uLnTx/>
              <a:uFillTx/>
              <a:latin typeface="Arial Nova"/>
              <a:ea typeface="+mn-ea"/>
              <a:cs typeface="+mn-cs"/>
            </a:endParaRPr>
          </a:p>
        </p:txBody>
      </p:sp>
      <p:sp>
        <p:nvSpPr>
          <p:cNvPr id="9" name="TextBox 8">
            <a:extLst>
              <a:ext uri="{FF2B5EF4-FFF2-40B4-BE49-F238E27FC236}">
                <a16:creationId xmlns:a16="http://schemas.microsoft.com/office/drawing/2014/main" id="{49D80773-9A3E-AB67-EEE8-DB293DB6ACA0}"/>
              </a:ext>
            </a:extLst>
          </p:cNvPr>
          <p:cNvSpPr txBox="1"/>
          <p:nvPr/>
        </p:nvSpPr>
        <p:spPr>
          <a:xfrm>
            <a:off x="8909769" y="6405304"/>
            <a:ext cx="2309646" cy="276999"/>
          </a:xfrm>
          <a:prstGeom prst="rect">
            <a:avLst/>
          </a:prstGeom>
          <a:noFill/>
        </p:spPr>
        <p:txBody>
          <a:bodyPr wrap="square">
            <a:spAutoFit/>
          </a:bodyPr>
          <a:lstStyle/>
          <a:p>
            <a:r>
              <a:rPr lang="en-US" sz="1200" dirty="0">
                <a:solidFill>
                  <a:schemeClr val="tx1">
                    <a:lumMod val="75000"/>
                    <a:lumOff val="25000"/>
                  </a:schemeClr>
                </a:solidFill>
              </a:rPr>
              <a:t>August 16</a:t>
            </a:r>
            <a:r>
              <a:rPr lang="en-US" sz="1200" baseline="30000" dirty="0">
                <a:solidFill>
                  <a:schemeClr val="tx1">
                    <a:lumMod val="75000"/>
                    <a:lumOff val="25000"/>
                  </a:schemeClr>
                </a:solidFill>
              </a:rPr>
              <a:t>th</a:t>
            </a:r>
            <a:r>
              <a:rPr lang="en-US" sz="1200" dirty="0">
                <a:solidFill>
                  <a:schemeClr val="tx1">
                    <a:lumMod val="75000"/>
                    <a:lumOff val="25000"/>
                  </a:schemeClr>
                </a:solidFill>
              </a:rPr>
              <a:t> 2023 Workshop</a:t>
            </a:r>
          </a:p>
        </p:txBody>
      </p:sp>
    </p:spTree>
    <p:extLst>
      <p:ext uri="{BB962C8B-B14F-4D97-AF65-F5344CB8AC3E}">
        <p14:creationId xmlns:p14="http://schemas.microsoft.com/office/powerpoint/2010/main" val="2094432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76ACD-DB60-CD51-6834-AA1B8189CC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F8A0A7-8515-A445-262A-8721B181B58B}"/>
              </a:ext>
            </a:extLst>
          </p:cNvPr>
          <p:cNvSpPr>
            <a:spLocks noGrp="1"/>
          </p:cNvSpPr>
          <p:nvPr>
            <p:ph type="title"/>
          </p:nvPr>
        </p:nvSpPr>
        <p:spPr/>
        <p:txBody>
          <a:bodyPr/>
          <a:lstStyle/>
          <a:p>
            <a:r>
              <a:rPr lang="en-US" dirty="0"/>
              <a:t>Example Scenario 1</a:t>
            </a:r>
          </a:p>
        </p:txBody>
      </p:sp>
      <p:sp>
        <p:nvSpPr>
          <p:cNvPr id="4" name="Slide Number Placeholder 3">
            <a:extLst>
              <a:ext uri="{FF2B5EF4-FFF2-40B4-BE49-F238E27FC236}">
                <a16:creationId xmlns:a16="http://schemas.microsoft.com/office/drawing/2014/main" id="{421E797D-6399-A392-45F8-DF764D41DA73}"/>
              </a:ext>
            </a:extLst>
          </p:cNvPr>
          <p:cNvSpPr>
            <a:spLocks noGrp="1"/>
          </p:cNvSpPr>
          <p:nvPr>
            <p:ph type="sldNum" sz="quarter" idx="12"/>
          </p:nvPr>
        </p:nvSpPr>
        <p:spPr/>
        <p:txBody>
          <a:bodyPr/>
          <a:lstStyle/>
          <a:p>
            <a:fld id="{87AAE8AF-FFA8-4EC7-8045-DF648C9D2C8F}" type="slidenum">
              <a:rPr lang="en-US" smtClean="0"/>
              <a:t>7</a:t>
            </a:fld>
            <a:endParaRPr lang="en-US"/>
          </a:p>
        </p:txBody>
      </p:sp>
      <p:sp>
        <p:nvSpPr>
          <p:cNvPr id="9" name="TextBox 8">
            <a:extLst>
              <a:ext uri="{FF2B5EF4-FFF2-40B4-BE49-F238E27FC236}">
                <a16:creationId xmlns:a16="http://schemas.microsoft.com/office/drawing/2014/main" id="{FCE26B65-1625-F8EF-E615-9AD49E898B1B}"/>
              </a:ext>
            </a:extLst>
          </p:cNvPr>
          <p:cNvSpPr txBox="1"/>
          <p:nvPr/>
        </p:nvSpPr>
        <p:spPr>
          <a:xfrm>
            <a:off x="152400" y="1501170"/>
            <a:ext cx="5943600" cy="1815882"/>
          </a:xfrm>
          <a:prstGeom prst="rect">
            <a:avLst/>
          </a:prstGeom>
          <a:noFill/>
        </p:spPr>
        <p:txBody>
          <a:bodyPr wrap="square" rtlCol="0">
            <a:spAutoFit/>
          </a:bodyPr>
          <a:lstStyle/>
          <a:p>
            <a:r>
              <a:rPr lang="en-US" sz="1600" b="1" dirty="0">
                <a:solidFill>
                  <a:schemeClr val="tx1">
                    <a:lumMod val="75000"/>
                    <a:lumOff val="25000"/>
                  </a:schemeClr>
                </a:solidFill>
              </a:rPr>
              <a:t>Scenario</a:t>
            </a:r>
          </a:p>
          <a:p>
            <a:pPr marL="342900" indent="-342900">
              <a:buFont typeface="+mj-lt"/>
              <a:buAutoNum type="arabicPeriod"/>
            </a:pPr>
            <a:r>
              <a:rPr lang="en-US" sz="1600" dirty="0">
                <a:solidFill>
                  <a:schemeClr val="tx1">
                    <a:lumMod val="75000"/>
                    <a:lumOff val="25000"/>
                  </a:schemeClr>
                </a:solidFill>
              </a:rPr>
              <a:t>3GW of loads seeking to interconnect for the same COD in the same region</a:t>
            </a:r>
          </a:p>
          <a:p>
            <a:pPr marL="342900" indent="-342900">
              <a:buFont typeface="+mj-lt"/>
              <a:buAutoNum type="arabicPeriod"/>
            </a:pPr>
            <a:r>
              <a:rPr lang="en-US" sz="1600" dirty="0">
                <a:solidFill>
                  <a:schemeClr val="tx1">
                    <a:lumMod val="75000"/>
                    <a:lumOff val="25000"/>
                  </a:schemeClr>
                </a:solidFill>
              </a:rPr>
              <a:t>1.5GW of headroom until thermal limit is violated by firm load</a:t>
            </a:r>
          </a:p>
          <a:p>
            <a:pPr marL="342900" indent="-342900">
              <a:buFont typeface="+mj-lt"/>
              <a:buAutoNum type="arabicPeriod"/>
            </a:pPr>
            <a:r>
              <a:rPr lang="en-US" sz="1600" dirty="0">
                <a:solidFill>
                  <a:schemeClr val="tx1">
                    <a:lumMod val="75000"/>
                    <a:lumOff val="25000"/>
                  </a:schemeClr>
                </a:solidFill>
              </a:rPr>
              <a:t>All loads want firm service so capacity allocated pro-rata until new upgrades are made</a:t>
            </a:r>
          </a:p>
        </p:txBody>
      </p:sp>
      <p:graphicFrame>
        <p:nvGraphicFramePr>
          <p:cNvPr id="5" name="Chart 4">
            <a:extLst>
              <a:ext uri="{FF2B5EF4-FFF2-40B4-BE49-F238E27FC236}">
                <a16:creationId xmlns:a16="http://schemas.microsoft.com/office/drawing/2014/main" id="{9B93A409-112B-2EFA-F7D8-E87E91688DD1}"/>
              </a:ext>
            </a:extLst>
          </p:cNvPr>
          <p:cNvGraphicFramePr>
            <a:graphicFrameLocks/>
          </p:cNvGraphicFramePr>
          <p:nvPr>
            <p:extLst>
              <p:ext uri="{D42A27DB-BD31-4B8C-83A1-F6EECF244321}">
                <p14:modId xmlns:p14="http://schemas.microsoft.com/office/powerpoint/2010/main" val="1797267414"/>
              </p:ext>
            </p:extLst>
          </p:nvPr>
        </p:nvGraphicFramePr>
        <p:xfrm>
          <a:off x="6071552" y="1049020"/>
          <a:ext cx="5992495" cy="48945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CFA7E2EF-920C-6B42-32BA-C1387D5FA350}"/>
              </a:ext>
            </a:extLst>
          </p:cNvPr>
          <p:cNvGraphicFramePr>
            <a:graphicFrameLocks/>
          </p:cNvGraphicFramePr>
          <p:nvPr>
            <p:extLst>
              <p:ext uri="{D42A27DB-BD31-4B8C-83A1-F6EECF244321}">
                <p14:modId xmlns:p14="http://schemas.microsoft.com/office/powerpoint/2010/main" val="3041369274"/>
              </p:ext>
            </p:extLst>
          </p:nvPr>
        </p:nvGraphicFramePr>
        <p:xfrm>
          <a:off x="152400" y="3657600"/>
          <a:ext cx="5943600" cy="2743199"/>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2">
            <a:extLst>
              <a:ext uri="{FF2B5EF4-FFF2-40B4-BE49-F238E27FC236}">
                <a16:creationId xmlns:a16="http://schemas.microsoft.com/office/drawing/2014/main" id="{AA22ACDA-56EF-FF69-208F-A5ECA05E5F1E}"/>
              </a:ext>
            </a:extLst>
          </p:cNvPr>
          <p:cNvSpPr>
            <a:spLocks noGrp="1"/>
          </p:cNvSpPr>
          <p:nvPr>
            <p:ph type="ftr" sz="quarter" idx="11"/>
          </p:nvPr>
        </p:nvSpPr>
        <p:spPr>
          <a:xfrm>
            <a:off x="3292741" y="6400803"/>
            <a:ext cx="5617028" cy="32067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tint val="82000"/>
                  </a:prstClr>
                </a:solidFill>
                <a:effectLst/>
                <a:uLnTx/>
                <a:uFillTx/>
                <a:latin typeface="Arial Nova"/>
                <a:ea typeface="+mn-ea"/>
                <a:cs typeface="+mn-cs"/>
              </a:rPr>
              <a:t>Agentic Infrastructure LLC</a:t>
            </a:r>
            <a:r>
              <a:rPr lang="en-US" i="1" dirty="0">
                <a:solidFill>
                  <a:prstClr val="black">
                    <a:tint val="82000"/>
                  </a:prstClr>
                </a:solidFill>
                <a:latin typeface="Arial Nova"/>
              </a:rPr>
              <a:t>, Presented to ERCOT Large Load Working Group 9.19.25</a:t>
            </a:r>
            <a:endParaRPr kumimoji="0" lang="en-US" sz="1000" b="0" i="1" u="none" strike="noStrike" kern="1200" cap="none" spc="0" normalizeH="0" baseline="0" noProof="0" dirty="0">
              <a:ln>
                <a:noFill/>
              </a:ln>
              <a:solidFill>
                <a:prstClr val="black">
                  <a:tint val="82000"/>
                </a:prstClr>
              </a:solidFill>
              <a:effectLst/>
              <a:uLnTx/>
              <a:uFillTx/>
              <a:latin typeface="Arial Nova"/>
              <a:ea typeface="+mn-ea"/>
              <a:cs typeface="+mn-cs"/>
            </a:endParaRPr>
          </a:p>
        </p:txBody>
      </p:sp>
    </p:spTree>
    <p:extLst>
      <p:ext uri="{BB962C8B-B14F-4D97-AF65-F5344CB8AC3E}">
        <p14:creationId xmlns:p14="http://schemas.microsoft.com/office/powerpoint/2010/main" val="1294512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A52C7-E9C7-3B6E-1DBD-79AF6FA185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A17680-FA5C-1D15-36C8-60236B3014B5}"/>
              </a:ext>
            </a:extLst>
          </p:cNvPr>
          <p:cNvSpPr>
            <a:spLocks noGrp="1"/>
          </p:cNvSpPr>
          <p:nvPr>
            <p:ph type="title"/>
          </p:nvPr>
        </p:nvSpPr>
        <p:spPr/>
        <p:txBody>
          <a:bodyPr/>
          <a:lstStyle/>
          <a:p>
            <a:r>
              <a:rPr lang="en-US" dirty="0"/>
              <a:t>Example Scenario 2</a:t>
            </a:r>
          </a:p>
        </p:txBody>
      </p:sp>
      <p:sp>
        <p:nvSpPr>
          <p:cNvPr id="4" name="Slide Number Placeholder 3">
            <a:extLst>
              <a:ext uri="{FF2B5EF4-FFF2-40B4-BE49-F238E27FC236}">
                <a16:creationId xmlns:a16="http://schemas.microsoft.com/office/drawing/2014/main" id="{CC136912-FDF9-2EE0-2402-FE33B2FDC202}"/>
              </a:ext>
            </a:extLst>
          </p:cNvPr>
          <p:cNvSpPr>
            <a:spLocks noGrp="1"/>
          </p:cNvSpPr>
          <p:nvPr>
            <p:ph type="sldNum" sz="quarter" idx="12"/>
          </p:nvPr>
        </p:nvSpPr>
        <p:spPr/>
        <p:txBody>
          <a:bodyPr/>
          <a:lstStyle/>
          <a:p>
            <a:fld id="{87AAE8AF-FFA8-4EC7-8045-DF648C9D2C8F}" type="slidenum">
              <a:rPr lang="en-US" smtClean="0"/>
              <a:t>8</a:t>
            </a:fld>
            <a:endParaRPr lang="en-US"/>
          </a:p>
        </p:txBody>
      </p:sp>
      <p:sp>
        <p:nvSpPr>
          <p:cNvPr id="9" name="TextBox 8">
            <a:extLst>
              <a:ext uri="{FF2B5EF4-FFF2-40B4-BE49-F238E27FC236}">
                <a16:creationId xmlns:a16="http://schemas.microsoft.com/office/drawing/2014/main" id="{4A675814-FFA0-69BD-041F-77BF06FB5E23}"/>
              </a:ext>
            </a:extLst>
          </p:cNvPr>
          <p:cNvSpPr txBox="1"/>
          <p:nvPr/>
        </p:nvSpPr>
        <p:spPr>
          <a:xfrm>
            <a:off x="152399" y="914400"/>
            <a:ext cx="5943600" cy="1815882"/>
          </a:xfrm>
          <a:prstGeom prst="rect">
            <a:avLst/>
          </a:prstGeom>
          <a:noFill/>
        </p:spPr>
        <p:txBody>
          <a:bodyPr wrap="square" rtlCol="0">
            <a:spAutoFit/>
          </a:bodyPr>
          <a:lstStyle/>
          <a:p>
            <a:r>
              <a:rPr lang="en-US" sz="1400" b="1" dirty="0">
                <a:solidFill>
                  <a:schemeClr val="tx1">
                    <a:lumMod val="75000"/>
                    <a:lumOff val="25000"/>
                  </a:schemeClr>
                </a:solidFill>
              </a:rPr>
              <a:t>Scenario</a:t>
            </a:r>
          </a:p>
          <a:p>
            <a:pPr marL="342900" indent="-342900">
              <a:buFont typeface="+mj-lt"/>
              <a:buAutoNum type="arabicPeriod"/>
            </a:pPr>
            <a:r>
              <a:rPr lang="en-US" sz="1400" dirty="0">
                <a:solidFill>
                  <a:schemeClr val="tx1">
                    <a:lumMod val="75000"/>
                    <a:lumOff val="25000"/>
                  </a:schemeClr>
                </a:solidFill>
              </a:rPr>
              <a:t>3GW of loads seeking to interconnect for the same COD in the same region</a:t>
            </a:r>
          </a:p>
          <a:p>
            <a:pPr marL="342900" indent="-342900">
              <a:buFont typeface="+mj-lt"/>
              <a:buAutoNum type="arabicPeriod"/>
            </a:pPr>
            <a:r>
              <a:rPr lang="en-US" sz="1400" dirty="0">
                <a:solidFill>
                  <a:schemeClr val="tx1">
                    <a:lumMod val="75000"/>
                    <a:lumOff val="25000"/>
                  </a:schemeClr>
                </a:solidFill>
              </a:rPr>
              <a:t>1.5GW of headroom until thermal limit is violated by firm load</a:t>
            </a:r>
          </a:p>
          <a:p>
            <a:pPr marL="342900" indent="-342900">
              <a:buFont typeface="+mj-lt"/>
              <a:buAutoNum type="arabicPeriod"/>
            </a:pPr>
            <a:r>
              <a:rPr lang="en-US" sz="1400" dirty="0">
                <a:solidFill>
                  <a:schemeClr val="tx1">
                    <a:lumMod val="75000"/>
                    <a:lumOff val="25000"/>
                  </a:schemeClr>
                </a:solidFill>
              </a:rPr>
              <a:t>Firm service allocated pro-rata</a:t>
            </a:r>
          </a:p>
          <a:p>
            <a:pPr marL="342900" indent="-342900">
              <a:buFont typeface="+mj-lt"/>
              <a:buAutoNum type="arabicPeriod"/>
            </a:pPr>
            <a:r>
              <a:rPr lang="en-US" sz="1400" dirty="0">
                <a:solidFill>
                  <a:schemeClr val="tx1">
                    <a:lumMod val="75000"/>
                    <a:lumOff val="25000"/>
                  </a:schemeClr>
                </a:solidFill>
              </a:rPr>
              <a:t>Load 3 advances the remaining 500MW of load as a CLR allowing them to energize immediately in exchange for dispatchability when N-1 limit binds</a:t>
            </a:r>
          </a:p>
        </p:txBody>
      </p:sp>
      <p:graphicFrame>
        <p:nvGraphicFramePr>
          <p:cNvPr id="6" name="Chart 5">
            <a:extLst>
              <a:ext uri="{FF2B5EF4-FFF2-40B4-BE49-F238E27FC236}">
                <a16:creationId xmlns:a16="http://schemas.microsoft.com/office/drawing/2014/main" id="{9B93A409-112B-2EFA-F7D8-E87E91688DD1}"/>
              </a:ext>
            </a:extLst>
          </p:cNvPr>
          <p:cNvGraphicFramePr>
            <a:graphicFrameLocks/>
          </p:cNvGraphicFramePr>
          <p:nvPr>
            <p:extLst>
              <p:ext uri="{D42A27DB-BD31-4B8C-83A1-F6EECF244321}">
                <p14:modId xmlns:p14="http://schemas.microsoft.com/office/powerpoint/2010/main" val="1482512902"/>
              </p:ext>
            </p:extLst>
          </p:nvPr>
        </p:nvGraphicFramePr>
        <p:xfrm>
          <a:off x="6096000" y="971827"/>
          <a:ext cx="5943599" cy="54239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CFA7E2EF-920C-6B42-32BA-C1387D5FA350}"/>
              </a:ext>
            </a:extLst>
          </p:cNvPr>
          <p:cNvGraphicFramePr>
            <a:graphicFrameLocks/>
          </p:cNvGraphicFramePr>
          <p:nvPr>
            <p:extLst>
              <p:ext uri="{D42A27DB-BD31-4B8C-83A1-F6EECF244321}">
                <p14:modId xmlns:p14="http://schemas.microsoft.com/office/powerpoint/2010/main" val="1078328407"/>
              </p:ext>
            </p:extLst>
          </p:nvPr>
        </p:nvGraphicFramePr>
        <p:xfrm>
          <a:off x="152400" y="3657600"/>
          <a:ext cx="5943599"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2">
            <a:extLst>
              <a:ext uri="{FF2B5EF4-FFF2-40B4-BE49-F238E27FC236}">
                <a16:creationId xmlns:a16="http://schemas.microsoft.com/office/drawing/2014/main" id="{C58787DF-C7D8-9EEC-57C1-3B08487705F4}"/>
              </a:ext>
            </a:extLst>
          </p:cNvPr>
          <p:cNvSpPr>
            <a:spLocks noGrp="1"/>
          </p:cNvSpPr>
          <p:nvPr>
            <p:ph type="ftr" sz="quarter" idx="11"/>
          </p:nvPr>
        </p:nvSpPr>
        <p:spPr>
          <a:xfrm>
            <a:off x="3292741" y="6400803"/>
            <a:ext cx="5617028" cy="32067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tint val="82000"/>
                  </a:prstClr>
                </a:solidFill>
                <a:effectLst/>
                <a:uLnTx/>
                <a:uFillTx/>
                <a:latin typeface="Arial Nova"/>
                <a:ea typeface="+mn-ea"/>
                <a:cs typeface="+mn-cs"/>
              </a:rPr>
              <a:t>Agentic Infrastructure LLC</a:t>
            </a:r>
            <a:r>
              <a:rPr lang="en-US" i="1" dirty="0">
                <a:solidFill>
                  <a:prstClr val="black">
                    <a:tint val="82000"/>
                  </a:prstClr>
                </a:solidFill>
                <a:latin typeface="Arial Nova"/>
              </a:rPr>
              <a:t>, Presented to ERCOT Large Load Working Group 9.19.25</a:t>
            </a:r>
            <a:endParaRPr kumimoji="0" lang="en-US" sz="1000" b="0" i="1" u="none" strike="noStrike" kern="1200" cap="none" spc="0" normalizeH="0" baseline="0" noProof="0" dirty="0">
              <a:ln>
                <a:noFill/>
              </a:ln>
              <a:solidFill>
                <a:prstClr val="black">
                  <a:tint val="82000"/>
                </a:prstClr>
              </a:solidFill>
              <a:effectLst/>
              <a:uLnTx/>
              <a:uFillTx/>
              <a:latin typeface="Arial Nova"/>
              <a:ea typeface="+mn-ea"/>
              <a:cs typeface="+mn-cs"/>
            </a:endParaRPr>
          </a:p>
        </p:txBody>
      </p:sp>
      <p:sp>
        <p:nvSpPr>
          <p:cNvPr id="10" name="TextBox 9">
            <a:extLst>
              <a:ext uri="{FF2B5EF4-FFF2-40B4-BE49-F238E27FC236}">
                <a16:creationId xmlns:a16="http://schemas.microsoft.com/office/drawing/2014/main" id="{6642E20D-7816-5535-8FAC-DFD804CB9FB5}"/>
              </a:ext>
            </a:extLst>
          </p:cNvPr>
          <p:cNvSpPr txBox="1"/>
          <p:nvPr/>
        </p:nvSpPr>
        <p:spPr>
          <a:xfrm>
            <a:off x="152398" y="2716888"/>
            <a:ext cx="5943602" cy="954107"/>
          </a:xfrm>
          <a:prstGeom prst="rect">
            <a:avLst/>
          </a:prstGeom>
          <a:solidFill>
            <a:schemeClr val="bg1"/>
          </a:solidFill>
          <a:ln w="19050">
            <a:solidFill>
              <a:schemeClr val="accent5">
                <a:lumMod val="75000"/>
              </a:schemeClr>
            </a:solidFill>
            <a:prstDash val="dash"/>
          </a:ln>
        </p:spPr>
        <p:txBody>
          <a:bodyPr wrap="square" rtlCol="0">
            <a:spAutoFit/>
          </a:bodyPr>
          <a:lstStyle/>
          <a:p>
            <a:r>
              <a:rPr lang="en-US" sz="1400" b="1" i="1" dirty="0">
                <a:solidFill>
                  <a:schemeClr val="tx1">
                    <a:lumMod val="75000"/>
                    <a:lumOff val="25000"/>
                  </a:schemeClr>
                </a:solidFill>
              </a:rPr>
              <a:t>Key point: </a:t>
            </a:r>
            <a:r>
              <a:rPr lang="en-US" sz="1400" i="1" dirty="0">
                <a:solidFill>
                  <a:schemeClr val="tx1">
                    <a:lumMod val="75000"/>
                    <a:lumOff val="25000"/>
                  </a:schemeClr>
                </a:solidFill>
              </a:rPr>
              <a:t>CLRs do not take capacity which would otherwise be used to serve firm load, CLRs utilize latent available capacity and will be dispatched to manage system constraints which otherwise make serving firm load infeasible   </a:t>
            </a:r>
          </a:p>
        </p:txBody>
      </p:sp>
      <p:sp>
        <p:nvSpPr>
          <p:cNvPr id="11" name="Oval 10">
            <a:extLst>
              <a:ext uri="{FF2B5EF4-FFF2-40B4-BE49-F238E27FC236}">
                <a16:creationId xmlns:a16="http://schemas.microsoft.com/office/drawing/2014/main" id="{5C0A6B13-43B9-BB9E-CC53-93914B189D2F}"/>
              </a:ext>
            </a:extLst>
          </p:cNvPr>
          <p:cNvSpPr/>
          <p:nvPr/>
        </p:nvSpPr>
        <p:spPr>
          <a:xfrm>
            <a:off x="8777357" y="2385391"/>
            <a:ext cx="945321" cy="344891"/>
          </a:xfrm>
          <a:prstGeom prst="ellipse">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DA269FF-01E6-C9DA-6957-380D401077EA}"/>
              </a:ext>
            </a:extLst>
          </p:cNvPr>
          <p:cNvSpPr txBox="1"/>
          <p:nvPr/>
        </p:nvSpPr>
        <p:spPr>
          <a:xfrm>
            <a:off x="7920934" y="1762780"/>
            <a:ext cx="3701223" cy="523220"/>
          </a:xfrm>
          <a:prstGeom prst="rect">
            <a:avLst/>
          </a:prstGeom>
          <a:solidFill>
            <a:schemeClr val="bg1"/>
          </a:solidFill>
          <a:ln w="19050">
            <a:solidFill>
              <a:schemeClr val="accent5">
                <a:lumMod val="75000"/>
              </a:schemeClr>
            </a:solidFill>
            <a:prstDash val="dash"/>
          </a:ln>
        </p:spPr>
        <p:txBody>
          <a:bodyPr wrap="square" rtlCol="0">
            <a:spAutoFit/>
          </a:bodyPr>
          <a:lstStyle/>
          <a:p>
            <a:pPr algn="ctr"/>
            <a:r>
              <a:rPr lang="en-US" sz="1400" i="1" dirty="0">
                <a:solidFill>
                  <a:schemeClr val="tx1">
                    <a:lumMod val="75000"/>
                    <a:lumOff val="25000"/>
                  </a:schemeClr>
                </a:solidFill>
              </a:rPr>
              <a:t>CLR load dispatched down to LPC/LSL to manage n-1 constraints as needed</a:t>
            </a:r>
          </a:p>
        </p:txBody>
      </p:sp>
      <p:cxnSp>
        <p:nvCxnSpPr>
          <p:cNvPr id="15" name="Straight Arrow Connector 14">
            <a:extLst>
              <a:ext uri="{FF2B5EF4-FFF2-40B4-BE49-F238E27FC236}">
                <a16:creationId xmlns:a16="http://schemas.microsoft.com/office/drawing/2014/main" id="{F1D18956-3638-FB29-B7A3-21D747B26C02}"/>
              </a:ext>
            </a:extLst>
          </p:cNvPr>
          <p:cNvCxnSpPr>
            <a:stCxn id="13" idx="2"/>
          </p:cNvCxnSpPr>
          <p:nvPr/>
        </p:nvCxnSpPr>
        <p:spPr>
          <a:xfrm flipH="1">
            <a:off x="9484139" y="2286000"/>
            <a:ext cx="287407" cy="223078"/>
          </a:xfrm>
          <a:prstGeom prst="straightConnector1">
            <a:avLst/>
          </a:prstGeom>
          <a:ln>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6231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09C21-DAAE-8754-4A54-5CC3773131F6}"/>
              </a:ext>
            </a:extLst>
          </p:cNvPr>
          <p:cNvSpPr>
            <a:spLocks noGrp="1"/>
          </p:cNvSpPr>
          <p:nvPr>
            <p:ph type="title"/>
          </p:nvPr>
        </p:nvSpPr>
        <p:spPr/>
        <p:txBody>
          <a:bodyPr/>
          <a:lstStyle/>
          <a:p>
            <a:r>
              <a:rPr lang="en-US" dirty="0"/>
              <a:t>PGRR Objectives</a:t>
            </a:r>
          </a:p>
        </p:txBody>
      </p:sp>
      <p:sp>
        <p:nvSpPr>
          <p:cNvPr id="4" name="Slide Number Placeholder 3">
            <a:extLst>
              <a:ext uri="{FF2B5EF4-FFF2-40B4-BE49-F238E27FC236}">
                <a16:creationId xmlns:a16="http://schemas.microsoft.com/office/drawing/2014/main" id="{2936D70C-F5E6-53A2-ECAB-F9CAAB34C50A}"/>
              </a:ext>
            </a:extLst>
          </p:cNvPr>
          <p:cNvSpPr>
            <a:spLocks noGrp="1"/>
          </p:cNvSpPr>
          <p:nvPr>
            <p:ph type="sldNum" sz="quarter" idx="12"/>
          </p:nvPr>
        </p:nvSpPr>
        <p:spPr/>
        <p:txBody>
          <a:bodyPr/>
          <a:lstStyle/>
          <a:p>
            <a:fld id="{87AAE8AF-FFA8-4EC7-8045-DF648C9D2C8F}" type="slidenum">
              <a:rPr lang="en-US" smtClean="0"/>
              <a:t>9</a:t>
            </a:fld>
            <a:endParaRPr lang="en-US"/>
          </a:p>
        </p:txBody>
      </p:sp>
      <p:sp>
        <p:nvSpPr>
          <p:cNvPr id="5" name="TextBox 4">
            <a:extLst>
              <a:ext uri="{FF2B5EF4-FFF2-40B4-BE49-F238E27FC236}">
                <a16:creationId xmlns:a16="http://schemas.microsoft.com/office/drawing/2014/main" id="{0EF3B4C8-1B37-BBB8-89A3-49CFE5BB9B13}"/>
              </a:ext>
            </a:extLst>
          </p:cNvPr>
          <p:cNvSpPr txBox="1"/>
          <p:nvPr/>
        </p:nvSpPr>
        <p:spPr>
          <a:xfrm>
            <a:off x="152398" y="1256944"/>
            <a:ext cx="5943600" cy="5078313"/>
          </a:xfrm>
          <a:prstGeom prst="rect">
            <a:avLst/>
          </a:prstGeom>
          <a:noFill/>
        </p:spPr>
        <p:txBody>
          <a:bodyPr wrap="square" rtlCol="0">
            <a:spAutoFit/>
          </a:bodyPr>
          <a:lstStyle/>
          <a:p>
            <a:r>
              <a:rPr lang="en-US" b="1" dirty="0">
                <a:solidFill>
                  <a:schemeClr val="tx1">
                    <a:lumMod val="75000"/>
                    <a:lumOff val="25000"/>
                  </a:schemeClr>
                </a:solidFill>
              </a:rPr>
              <a:t>What this PGRR does:</a:t>
            </a:r>
          </a:p>
          <a:p>
            <a:endParaRPr lang="en-US" b="1" dirty="0">
              <a:solidFill>
                <a:schemeClr val="tx1">
                  <a:lumMod val="75000"/>
                  <a:lumOff val="25000"/>
                </a:schemeClr>
              </a:solidFill>
            </a:endParaRPr>
          </a:p>
          <a:p>
            <a:pPr marL="342900" indent="-342900">
              <a:buFont typeface="+mj-lt"/>
              <a:buAutoNum type="arabicPeriod"/>
            </a:pPr>
            <a:r>
              <a:rPr lang="en-US" dirty="0">
                <a:solidFill>
                  <a:schemeClr val="tx1">
                    <a:lumMod val="75000"/>
                    <a:lumOff val="25000"/>
                  </a:schemeClr>
                </a:solidFill>
              </a:rPr>
              <a:t>Provides a path to energize loads ahead of their LCP where N-1 Tx violations limit load adoption and can be resolved via redispatch of CLR down to LSL/LPC</a:t>
            </a:r>
          </a:p>
          <a:p>
            <a:pPr marL="342900" indent="-342900">
              <a:buFont typeface="+mj-lt"/>
              <a:buAutoNum type="arabicPeriod"/>
            </a:pPr>
            <a:endParaRPr lang="en-US" dirty="0">
              <a:solidFill>
                <a:schemeClr val="tx1">
                  <a:lumMod val="75000"/>
                  <a:lumOff val="25000"/>
                </a:schemeClr>
              </a:solidFill>
            </a:endParaRPr>
          </a:p>
          <a:p>
            <a:pPr marL="342900" indent="-342900">
              <a:buFont typeface="+mj-lt"/>
              <a:buAutoNum type="arabicPeriod"/>
            </a:pPr>
            <a:r>
              <a:rPr lang="en-US" dirty="0">
                <a:solidFill>
                  <a:schemeClr val="tx1">
                    <a:lumMod val="75000"/>
                    <a:lumOff val="25000"/>
                  </a:schemeClr>
                </a:solidFill>
              </a:rPr>
              <a:t>Allows private risk takers to assume delivery risk on  an interim basis in exchange for energization ahead of LCP</a:t>
            </a:r>
          </a:p>
          <a:p>
            <a:pPr marL="800100" lvl="1" indent="-342900">
              <a:buFont typeface="Arial" panose="020B0604020202020204" pitchFamily="34" charset="0"/>
              <a:buChar char="•"/>
            </a:pPr>
            <a:r>
              <a:rPr lang="en-US" dirty="0">
                <a:solidFill>
                  <a:schemeClr val="tx1">
                    <a:lumMod val="75000"/>
                    <a:lumOff val="25000"/>
                  </a:schemeClr>
                </a:solidFill>
              </a:rPr>
              <a:t>All loads still receive firm service eventually  </a:t>
            </a:r>
          </a:p>
          <a:p>
            <a:pPr marL="342900" indent="-342900">
              <a:buFont typeface="+mj-lt"/>
              <a:buAutoNum type="arabicPeriod"/>
            </a:pPr>
            <a:endParaRPr lang="en-US" dirty="0">
              <a:solidFill>
                <a:schemeClr val="tx1">
                  <a:lumMod val="75000"/>
                  <a:lumOff val="25000"/>
                </a:schemeClr>
              </a:solidFill>
            </a:endParaRPr>
          </a:p>
          <a:p>
            <a:pPr marL="342900" indent="-342900">
              <a:buFont typeface="+mj-lt"/>
              <a:buAutoNum type="arabicPeriod"/>
            </a:pPr>
            <a:r>
              <a:rPr lang="en-US" dirty="0">
                <a:solidFill>
                  <a:schemeClr val="tx1">
                    <a:lumMod val="75000"/>
                    <a:lumOff val="25000"/>
                  </a:schemeClr>
                </a:solidFill>
              </a:rPr>
              <a:t>Provides for optional path to compliance with pending SB6 curtailment obligations</a:t>
            </a:r>
          </a:p>
          <a:p>
            <a:pPr marL="342900" indent="-342900">
              <a:buFont typeface="+mj-lt"/>
              <a:buAutoNum type="arabicPeriod"/>
            </a:pPr>
            <a:endParaRPr lang="en-US" dirty="0">
              <a:solidFill>
                <a:schemeClr val="tx1">
                  <a:lumMod val="75000"/>
                  <a:lumOff val="25000"/>
                </a:schemeClr>
              </a:solidFill>
            </a:endParaRPr>
          </a:p>
          <a:p>
            <a:pPr marL="342900" indent="-342900">
              <a:buFont typeface="+mj-lt"/>
              <a:buAutoNum type="arabicPeriod"/>
            </a:pPr>
            <a:r>
              <a:rPr lang="en-US" dirty="0">
                <a:solidFill>
                  <a:schemeClr val="tx1">
                    <a:lumMod val="75000"/>
                    <a:lumOff val="25000"/>
                  </a:schemeClr>
                </a:solidFill>
              </a:rPr>
              <a:t>Technology Agnostic Approach: Once electing treatment as a CLR, developer/owner determines how they plan to comply with CLR registration requirements</a:t>
            </a:r>
          </a:p>
        </p:txBody>
      </p:sp>
      <p:sp>
        <p:nvSpPr>
          <p:cNvPr id="6" name="TextBox 5">
            <a:extLst>
              <a:ext uri="{FF2B5EF4-FFF2-40B4-BE49-F238E27FC236}">
                <a16:creationId xmlns:a16="http://schemas.microsoft.com/office/drawing/2014/main" id="{293781E8-D36E-03F5-1121-F4CB79E50162}"/>
              </a:ext>
            </a:extLst>
          </p:cNvPr>
          <p:cNvSpPr txBox="1"/>
          <p:nvPr/>
        </p:nvSpPr>
        <p:spPr>
          <a:xfrm>
            <a:off x="6095999" y="1248036"/>
            <a:ext cx="5943600" cy="4832092"/>
          </a:xfrm>
          <a:prstGeom prst="rect">
            <a:avLst/>
          </a:prstGeom>
          <a:noFill/>
        </p:spPr>
        <p:txBody>
          <a:bodyPr wrap="square" rtlCol="0">
            <a:spAutoFit/>
          </a:bodyPr>
          <a:lstStyle/>
          <a:p>
            <a:pPr>
              <a:spcAft>
                <a:spcPts val="600"/>
              </a:spcAft>
            </a:pPr>
            <a:r>
              <a:rPr lang="en-US" b="1" dirty="0">
                <a:solidFill>
                  <a:schemeClr val="tx1">
                    <a:lumMod val="75000"/>
                    <a:lumOff val="25000"/>
                  </a:schemeClr>
                </a:solidFill>
              </a:rPr>
              <a:t>What this PGRR </a:t>
            </a:r>
            <a:r>
              <a:rPr lang="en-US" b="1" i="1" dirty="0">
                <a:solidFill>
                  <a:schemeClr val="tx1">
                    <a:lumMod val="75000"/>
                    <a:lumOff val="25000"/>
                  </a:schemeClr>
                </a:solidFill>
              </a:rPr>
              <a:t>doesn’t</a:t>
            </a:r>
            <a:r>
              <a:rPr lang="en-US" b="1" dirty="0">
                <a:solidFill>
                  <a:schemeClr val="tx1">
                    <a:lumMod val="75000"/>
                    <a:lumOff val="25000"/>
                  </a:schemeClr>
                </a:solidFill>
              </a:rPr>
              <a:t> do:</a:t>
            </a:r>
          </a:p>
          <a:p>
            <a:pPr marL="342900" indent="-342900">
              <a:spcAft>
                <a:spcPts val="600"/>
              </a:spcAft>
              <a:buFont typeface="+mj-lt"/>
              <a:buAutoNum type="arabicPeriod"/>
            </a:pPr>
            <a:r>
              <a:rPr lang="en-US" dirty="0">
                <a:solidFill>
                  <a:schemeClr val="tx1">
                    <a:lumMod val="75000"/>
                    <a:lumOff val="25000"/>
                  </a:schemeClr>
                </a:solidFill>
              </a:rPr>
              <a:t>Allow CLRs to “take” firm system capacity which would otherwise serve firm load in queue</a:t>
            </a:r>
          </a:p>
          <a:p>
            <a:pPr marL="342900" indent="-342900">
              <a:buFont typeface="+mj-lt"/>
              <a:buAutoNum type="arabicPeriod"/>
            </a:pPr>
            <a:r>
              <a:rPr lang="en-US" dirty="0">
                <a:solidFill>
                  <a:schemeClr val="tx1">
                    <a:lumMod val="75000"/>
                    <a:lumOff val="25000"/>
                  </a:schemeClr>
                </a:solidFill>
              </a:rPr>
              <a:t>Not a silver bullet for all load integration challenges</a:t>
            </a:r>
          </a:p>
          <a:p>
            <a:pPr marL="800100" lvl="1" indent="-342900">
              <a:spcAft>
                <a:spcPts val="600"/>
              </a:spcAft>
              <a:buFont typeface="Arial" panose="020B0604020202020204" pitchFamily="34" charset="0"/>
              <a:buChar char="•"/>
            </a:pPr>
            <a:r>
              <a:rPr lang="en-US" dirty="0">
                <a:solidFill>
                  <a:schemeClr val="tx1">
                    <a:lumMod val="75000"/>
                    <a:lumOff val="25000"/>
                  </a:schemeClr>
                </a:solidFill>
              </a:rPr>
              <a:t>Ride through, voltage, dynamic/stability issues remain key risks</a:t>
            </a:r>
          </a:p>
          <a:p>
            <a:pPr marL="342900" indent="-342900">
              <a:buFont typeface="+mj-lt"/>
              <a:buAutoNum type="arabicPeriod"/>
            </a:pPr>
            <a:r>
              <a:rPr lang="en-US" dirty="0">
                <a:solidFill>
                  <a:schemeClr val="tx1">
                    <a:lumMod val="75000"/>
                    <a:lumOff val="25000"/>
                  </a:schemeClr>
                </a:solidFill>
              </a:rPr>
              <a:t>Does not provide any prespecified parameters regarding the dispatch shape/frequency/duration to managing constraints at the project node</a:t>
            </a:r>
          </a:p>
          <a:p>
            <a:pPr marL="800100" lvl="1" indent="-342900">
              <a:spcAft>
                <a:spcPts val="600"/>
              </a:spcAft>
              <a:buFont typeface="Arial" panose="020B0604020202020204" pitchFamily="34" charset="0"/>
              <a:buChar char="•"/>
            </a:pPr>
            <a:r>
              <a:rPr lang="en-US" dirty="0">
                <a:solidFill>
                  <a:schemeClr val="tx1">
                    <a:lumMod val="75000"/>
                    <a:lumOff val="25000"/>
                  </a:schemeClr>
                </a:solidFill>
              </a:rPr>
              <a:t>Very location specific and may change over time as firm load is added</a:t>
            </a:r>
          </a:p>
          <a:p>
            <a:pPr marL="342900" indent="-342900">
              <a:buFont typeface="+mj-lt"/>
              <a:buAutoNum type="arabicPeriod"/>
            </a:pPr>
            <a:r>
              <a:rPr lang="en-US" dirty="0">
                <a:solidFill>
                  <a:schemeClr val="tx1">
                    <a:lumMod val="75000"/>
                    <a:lumOff val="25000"/>
                  </a:schemeClr>
                </a:solidFill>
              </a:rPr>
              <a:t>Doesn’t change LLIS process or study treatment of loads for eventual delivery of firm service </a:t>
            </a:r>
          </a:p>
          <a:p>
            <a:pPr marL="800100" lvl="1" indent="-342900">
              <a:buFont typeface="Arial" panose="020B0604020202020204" pitchFamily="34" charset="0"/>
              <a:buChar char="•"/>
            </a:pPr>
            <a:r>
              <a:rPr lang="en-US" dirty="0">
                <a:solidFill>
                  <a:schemeClr val="tx1">
                    <a:lumMod val="75000"/>
                    <a:lumOff val="25000"/>
                  </a:schemeClr>
                </a:solidFill>
              </a:rPr>
              <a:t>LCP still reflects timeline and queue position for firm service</a:t>
            </a:r>
          </a:p>
          <a:p>
            <a:pPr marL="800100" lvl="1" indent="-342900">
              <a:buFont typeface="Arial" panose="020B0604020202020204" pitchFamily="34" charset="0"/>
              <a:buChar char="•"/>
            </a:pPr>
            <a:r>
              <a:rPr lang="en-US" dirty="0">
                <a:solidFill>
                  <a:schemeClr val="tx1">
                    <a:lumMod val="75000"/>
                    <a:lumOff val="25000"/>
                  </a:schemeClr>
                </a:solidFill>
              </a:rPr>
              <a:t>Firm service still delivered to all loads over time</a:t>
            </a:r>
          </a:p>
        </p:txBody>
      </p:sp>
      <p:cxnSp>
        <p:nvCxnSpPr>
          <p:cNvPr id="8" name="Straight Connector 7">
            <a:extLst>
              <a:ext uri="{FF2B5EF4-FFF2-40B4-BE49-F238E27FC236}">
                <a16:creationId xmlns:a16="http://schemas.microsoft.com/office/drawing/2014/main" id="{2DAA7F74-133A-25B0-A2F1-8814CD7CC988}"/>
              </a:ext>
            </a:extLst>
          </p:cNvPr>
          <p:cNvCxnSpPr>
            <a:cxnSpLocks/>
          </p:cNvCxnSpPr>
          <p:nvPr/>
        </p:nvCxnSpPr>
        <p:spPr>
          <a:xfrm>
            <a:off x="6096000" y="982766"/>
            <a:ext cx="0" cy="5418037"/>
          </a:xfrm>
          <a:prstGeom prst="line">
            <a:avLst/>
          </a:prstGeom>
          <a:ln>
            <a:solidFill>
              <a:schemeClr val="tx1">
                <a:lumMod val="75000"/>
                <a:lumOff val="25000"/>
              </a:schemeClr>
            </a:solidFill>
            <a:prstDash val="dash"/>
          </a:ln>
        </p:spPr>
        <p:style>
          <a:lnRef idx="2">
            <a:schemeClr val="accent1"/>
          </a:lnRef>
          <a:fillRef idx="0">
            <a:schemeClr val="accent1"/>
          </a:fillRef>
          <a:effectRef idx="1">
            <a:schemeClr val="accent1"/>
          </a:effectRef>
          <a:fontRef idx="minor">
            <a:schemeClr val="tx1"/>
          </a:fontRef>
        </p:style>
      </p:cxnSp>
      <p:sp>
        <p:nvSpPr>
          <p:cNvPr id="7" name="Footer Placeholder 2">
            <a:extLst>
              <a:ext uri="{FF2B5EF4-FFF2-40B4-BE49-F238E27FC236}">
                <a16:creationId xmlns:a16="http://schemas.microsoft.com/office/drawing/2014/main" id="{2A6AD22A-2636-E04F-C333-4F0FC3BC1AD7}"/>
              </a:ext>
            </a:extLst>
          </p:cNvPr>
          <p:cNvSpPr>
            <a:spLocks noGrp="1"/>
          </p:cNvSpPr>
          <p:nvPr>
            <p:ph type="ftr" sz="quarter" idx="11"/>
          </p:nvPr>
        </p:nvSpPr>
        <p:spPr>
          <a:xfrm>
            <a:off x="3292741" y="6400803"/>
            <a:ext cx="5617028" cy="32067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tint val="82000"/>
                  </a:prstClr>
                </a:solidFill>
                <a:effectLst/>
                <a:uLnTx/>
                <a:uFillTx/>
                <a:latin typeface="Arial Nova"/>
                <a:ea typeface="+mn-ea"/>
                <a:cs typeface="+mn-cs"/>
              </a:rPr>
              <a:t>Agentic Infrastructure LLC</a:t>
            </a:r>
            <a:r>
              <a:rPr lang="en-US" i="1" dirty="0">
                <a:solidFill>
                  <a:prstClr val="black">
                    <a:tint val="82000"/>
                  </a:prstClr>
                </a:solidFill>
                <a:latin typeface="Arial Nova"/>
              </a:rPr>
              <a:t>, Presented to ERCOT Large Load Working Group 9.19.25</a:t>
            </a:r>
            <a:endParaRPr kumimoji="0" lang="en-US" sz="1000" b="0" i="1" u="none" strike="noStrike" kern="1200" cap="none" spc="0" normalizeH="0" baseline="0" noProof="0" dirty="0">
              <a:ln>
                <a:noFill/>
              </a:ln>
              <a:solidFill>
                <a:prstClr val="black">
                  <a:tint val="82000"/>
                </a:prstClr>
              </a:solidFill>
              <a:effectLst/>
              <a:uLnTx/>
              <a:uFillTx/>
              <a:latin typeface="Arial Nova"/>
              <a:ea typeface="+mn-ea"/>
              <a:cs typeface="+mn-cs"/>
            </a:endParaRPr>
          </a:p>
        </p:txBody>
      </p:sp>
    </p:spTree>
    <p:extLst>
      <p:ext uri="{BB962C8B-B14F-4D97-AF65-F5344CB8AC3E}">
        <p14:creationId xmlns:p14="http://schemas.microsoft.com/office/powerpoint/2010/main" val="2705296584"/>
      </p:ext>
    </p:extLst>
  </p:cSld>
  <p:clrMapOvr>
    <a:masterClrMapping/>
  </p:clrMapOvr>
</p:sld>
</file>

<file path=ppt/theme/theme1.xml><?xml version="1.0" encoding="utf-8"?>
<a:theme xmlns:a="http://schemas.openxmlformats.org/drawingml/2006/main" name="1_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Title Slid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gentic Infrastructure Master Deck Template - January 2025" id="{B97D9F05-5052-40BF-88CF-7F75B69D38E3}" vid="{42DEE6D0-527D-4E91-890B-419726F77BF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4a5b9d7-c8ce-466f-a1a6-654098650955">
      <Terms xmlns="http://schemas.microsoft.com/office/infopath/2007/PartnerControls"/>
    </lcf76f155ced4ddcb4097134ff3c332f>
    <TaxCatchAll xmlns="9d7df657-b0ba-4b95-a7d2-66d696e7dd0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3842E6732A5E749BE44992E31F518DC" ma:contentTypeVersion="13" ma:contentTypeDescription="Create a new document." ma:contentTypeScope="" ma:versionID="cbae79ed576b6b0d49e53efe23edf261">
  <xsd:schema xmlns:xsd="http://www.w3.org/2001/XMLSchema" xmlns:xs="http://www.w3.org/2001/XMLSchema" xmlns:p="http://schemas.microsoft.com/office/2006/metadata/properties" xmlns:ns2="24a5b9d7-c8ce-466f-a1a6-654098650955" xmlns:ns3="9d7df657-b0ba-4b95-a7d2-66d696e7dd02" targetNamespace="http://schemas.microsoft.com/office/2006/metadata/properties" ma:root="true" ma:fieldsID="88db817f0fb0978ab4b748a043a4c09c" ns2:_="" ns3:_="">
    <xsd:import namespace="24a5b9d7-c8ce-466f-a1a6-654098650955"/>
    <xsd:import namespace="9d7df657-b0ba-4b95-a7d2-66d696e7dd0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a5b9d7-c8ce-466f-a1a6-6540986509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8785023-1844-4a0e-be44-72e3283def0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7df657-b0ba-4b95-a7d2-66d696e7dd0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dead807-9cd9-4ad8-9e9a-94e240310bbb}" ma:internalName="TaxCatchAll" ma:showField="CatchAllData" ma:web="9d7df657-b0ba-4b95-a7d2-66d696e7dd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9B2EE0-3FED-4B96-AC01-E58ED9A74241}">
  <ds:schemaRefs>
    <ds:schemaRef ds:uri="http://schemas.microsoft.com/office/2006/metadata/properties"/>
    <ds:schemaRef ds:uri="http://schemas.microsoft.com/office/infopath/2007/PartnerControls"/>
    <ds:schemaRef ds:uri="24a5b9d7-c8ce-466f-a1a6-654098650955"/>
    <ds:schemaRef ds:uri="9d7df657-b0ba-4b95-a7d2-66d696e7dd02"/>
  </ds:schemaRefs>
</ds:datastoreItem>
</file>

<file path=customXml/itemProps2.xml><?xml version="1.0" encoding="utf-8"?>
<ds:datastoreItem xmlns:ds="http://schemas.openxmlformats.org/officeDocument/2006/customXml" ds:itemID="{C179A303-18A8-4C0C-B44D-FCD574C839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a5b9d7-c8ce-466f-a1a6-654098650955"/>
    <ds:schemaRef ds:uri="9d7df657-b0ba-4b95-a7d2-66d696e7dd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501DBD-5884-45D5-9E67-8078F53F50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22420</TotalTime>
  <Words>1311</Words>
  <Application>Microsoft Office PowerPoint</Application>
  <PresentationFormat>Widescreen</PresentationFormat>
  <Paragraphs>135</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Arial Nova</vt:lpstr>
      <vt:lpstr>1_Office Theme</vt:lpstr>
      <vt:lpstr>Urgent Business Case </vt:lpstr>
      <vt:lpstr>PowerPoint Presentation</vt:lpstr>
      <vt:lpstr>Load Integration Bottleneck: Transmission</vt:lpstr>
      <vt:lpstr>Controllable Load Resources</vt:lpstr>
      <vt:lpstr>Historical Context </vt:lpstr>
      <vt:lpstr>Historical Context </vt:lpstr>
      <vt:lpstr>Example Scenario 1</vt:lpstr>
      <vt:lpstr>Example Scenario 2</vt:lpstr>
      <vt:lpstr>PGRR Objectives</vt:lpstr>
      <vt:lpstr>SB6 Objectives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Samuel Brandin</dc:creator>
  <cp:lastModifiedBy>Samuel Brandin</cp:lastModifiedBy>
  <cp:revision>7</cp:revision>
  <dcterms:created xsi:type="dcterms:W3CDTF">2025-07-22T16:11:33Z</dcterms:created>
  <dcterms:modified xsi:type="dcterms:W3CDTF">2025-09-19T03:25:15Z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0x010100E3842E6732A5E749BE44992E31F518DC</vt:lpwstr>
  </property>
  <property fmtid="{D5CDD505-2E9C-101B-9397-08002B2CF9AE}" pid="3" name="MediaServiceImageTags">
    <vt:lpwstr/>
  </property>
</Properties>
</file>