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260" r:id="rId6"/>
    <p:sldId id="324" r:id="rId7"/>
    <p:sldId id="326" r:id="rId8"/>
    <p:sldId id="325" r:id="rId9"/>
    <p:sldId id="328" r:id="rId10"/>
    <p:sldId id="327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EC7"/>
    <a:srgbClr val="5B6770"/>
    <a:srgbClr val="00B1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81" autoAdjust="0"/>
  </p:normalViewPr>
  <p:slideViewPr>
    <p:cSldViewPr showGuides="1">
      <p:cViewPr varScale="1">
        <p:scale>
          <a:sx n="73" d="100"/>
          <a:sy n="73" d="100"/>
        </p:scale>
        <p:origin x="288" y="29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04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410200" y="1524000"/>
            <a:ext cx="564603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Acquisition of PowerGADS Software to Support Reliability Assessments</a:t>
            </a:r>
            <a:endParaRPr lang="en-US" sz="3600" b="1" dirty="0">
              <a:solidFill>
                <a:srgbClr val="C00000"/>
              </a:solidFill>
            </a:endParaRPr>
          </a:p>
          <a:p>
            <a:endParaRPr lang="en-US" dirty="0"/>
          </a:p>
          <a:p>
            <a:r>
              <a:rPr lang="en-US" sz="2400" dirty="0"/>
              <a:t>Supply Analysis Working Group</a:t>
            </a:r>
          </a:p>
          <a:p>
            <a:endParaRPr lang="en-US" dirty="0"/>
          </a:p>
          <a:p>
            <a:r>
              <a:rPr lang="en-US" sz="2000" dirty="0"/>
              <a:t>Pete Warnken</a:t>
            </a:r>
          </a:p>
          <a:p>
            <a:r>
              <a:rPr lang="en-US" sz="2000" dirty="0"/>
              <a:t>Resource Adequacy Department</a:t>
            </a:r>
          </a:p>
          <a:p>
            <a:endParaRPr lang="en-US" dirty="0"/>
          </a:p>
          <a:p>
            <a:r>
              <a:rPr lang="en-US" dirty="0"/>
              <a:t>September 19, 2025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D9304-7396-83DC-F65F-3F8132E43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</p:spPr>
        <p:txBody>
          <a:bodyPr>
            <a:noAutofit/>
          </a:bodyPr>
          <a:lstStyle/>
          <a:p>
            <a:r>
              <a:rPr lang="en-US" sz="3200" dirty="0"/>
              <a:t>Problem Statement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3E078B-12A7-6A49-3A7E-84BD5BCFCD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1D93BD3E-1E9A-4970-A6F7-E7AC52762E0C}" type="slidenum">
              <a:rPr lang="en-US" sz="900" smtClean="0"/>
              <a:pPr>
                <a:lnSpc>
                  <a:spcPct val="90000"/>
                </a:lnSpc>
                <a:spcAft>
                  <a:spcPts val="600"/>
                </a:spcAft>
              </a:pPr>
              <a:t>2</a:t>
            </a:fld>
            <a:endParaRPr lang="en-US" sz="9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C567034-8DE0-64EB-339F-CEE46A9098B1}"/>
              </a:ext>
            </a:extLst>
          </p:cNvPr>
          <p:cNvSpPr txBox="1"/>
          <p:nvPr/>
        </p:nvSpPr>
        <p:spPr>
          <a:xfrm>
            <a:off x="366962" y="833055"/>
            <a:ext cx="11012238" cy="55707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-3429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400" kern="0" dirty="0">
                <a:cs typeface="Calibri" panose="020F0502020204030204" pitchFamily="34" charset="0"/>
              </a:rPr>
              <a:t>ERCOT uses data from NERC’s Generating Availability Data System (GADS) to develop forced outage modeling statistics that support probabilistic outage modeling in SERVM (Strategic Energy &amp; Risk Valuation Model); ERCOT’s </a:t>
            </a:r>
            <a:r>
              <a:rPr lang="en-US" sz="2400" i="1" kern="0" dirty="0">
                <a:cs typeface="Calibri" panose="020F0502020204030204" pitchFamily="34" charset="0"/>
              </a:rPr>
              <a:t>Outage Scheduler </a:t>
            </a:r>
            <a:r>
              <a:rPr lang="en-US" sz="2400" kern="0" dirty="0">
                <a:cs typeface="Calibri" panose="020F0502020204030204" pitchFamily="34" charset="0"/>
              </a:rPr>
              <a:t>data</a:t>
            </a:r>
            <a:r>
              <a:rPr lang="en-US" sz="2400" i="1" kern="0" dirty="0">
                <a:cs typeface="Calibri" panose="020F0502020204030204" pitchFamily="34" charset="0"/>
              </a:rPr>
              <a:t> </a:t>
            </a:r>
            <a:r>
              <a:rPr lang="en-US" sz="2400" kern="0" dirty="0">
                <a:cs typeface="Calibri" panose="020F0502020204030204" pitchFamily="34" charset="0"/>
              </a:rPr>
              <a:t>is not sufficient for this purpose</a:t>
            </a:r>
          </a:p>
          <a:p>
            <a:pPr marL="342900" lvl="1" indent="-3429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400" kern="0" dirty="0">
                <a:cs typeface="Calibri" panose="020F0502020204030204" pitchFamily="34" charset="0"/>
              </a:rPr>
              <a:t>ERCOT relies on an annual RFI process to acquire this data directly from Generation Owners since NERC has confidentiality restrictions that prevent ERCOT from accessing its GADS system</a:t>
            </a:r>
          </a:p>
          <a:p>
            <a:pPr marL="342900" lvl="1" indent="-3429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400" kern="0" dirty="0">
                <a:cs typeface="Calibri" panose="020F0502020204030204" pitchFamily="34" charset="0"/>
              </a:rPr>
              <a:t>The RFI process is cumbersome and time-consuming; GOs must export and load the GADS data into a custom Excel form and send the form via email; ERCOT staff then compiles the data and addresses nonresponses and reporting errors</a:t>
            </a:r>
          </a:p>
          <a:p>
            <a:pPr marL="349250" lvl="1">
              <a:spcBef>
                <a:spcPts val="400"/>
              </a:spcBef>
              <a:spcAft>
                <a:spcPts val="400"/>
              </a:spcAft>
              <a:buSzPct val="100000"/>
            </a:pPr>
            <a:r>
              <a:rPr lang="en-US" sz="2400" kern="0" dirty="0">
                <a:cs typeface="Calibri" panose="020F0502020204030204" pitchFamily="34" charset="0"/>
              </a:rPr>
              <a:t>Solution: Replace RFI process with PowerGADS, a commercial web-based, data-reporting application that facilitates GADS data submission and reporting for GOs and ISOs</a:t>
            </a:r>
            <a:endParaRPr lang="en-US" sz="2800" kern="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992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AB5453-6005-2C1B-C6D4-98331AAAF1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6E434-83C2-58E2-633E-0019E1320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</p:spPr>
        <p:txBody>
          <a:bodyPr>
            <a:noAutofit/>
          </a:bodyPr>
          <a:lstStyle/>
          <a:p>
            <a:r>
              <a:rPr lang="en-US" sz="3200" dirty="0"/>
              <a:t>Problem Statement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C2000C-8E12-DE65-9F26-00F25B198E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1D93BD3E-1E9A-4970-A6F7-E7AC52762E0C}" type="slidenum">
              <a:rPr lang="en-US" sz="900" smtClean="0"/>
              <a:pPr>
                <a:lnSpc>
                  <a:spcPct val="90000"/>
                </a:lnSpc>
                <a:spcAft>
                  <a:spcPts val="600"/>
                </a:spcAft>
              </a:pPr>
              <a:t>3</a:t>
            </a:fld>
            <a:endParaRPr lang="en-US" sz="9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399D44-BE80-6217-90BF-A72E0E155D38}"/>
              </a:ext>
            </a:extLst>
          </p:cNvPr>
          <p:cNvSpPr txBox="1"/>
          <p:nvPr/>
        </p:nvSpPr>
        <p:spPr>
          <a:xfrm>
            <a:off x="366962" y="861191"/>
            <a:ext cx="11012238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-3429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400" kern="0" dirty="0">
                <a:cs typeface="Calibri" panose="020F0502020204030204" pitchFamily="34" charset="0"/>
              </a:rPr>
              <a:t>PowerGADS benefits:</a:t>
            </a:r>
          </a:p>
          <a:p>
            <a:pPr marL="800100" lvl="2" indent="-3429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400" kern="0" dirty="0">
                <a:cs typeface="Calibri" panose="020F0502020204030204" pitchFamily="34" charset="0"/>
              </a:rPr>
              <a:t>GOs would upload the same data that are used for NERC reporting, thus avoiding the need to prepare and send data customized for ERCOT’s needs</a:t>
            </a:r>
          </a:p>
          <a:p>
            <a:pPr marL="800100" lvl="2" indent="-3429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400" kern="0" dirty="0">
                <a:cs typeface="Calibri" panose="020F0502020204030204" pitchFamily="34" charset="0"/>
              </a:rPr>
              <a:t>The software can generates the statistics directly needed for forced outage modeling in SERVM</a:t>
            </a:r>
          </a:p>
          <a:p>
            <a:pPr marL="800100" lvl="2" indent="-3429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400" kern="0" dirty="0">
                <a:cs typeface="Calibri" panose="020F0502020204030204" pitchFamily="34" charset="0"/>
              </a:rPr>
              <a:t>NERC requires GADS submission on a quarterly schedule; uploads to PowerGADS would be consistent with that schedule thus avoiding nonresponse/late submission situations</a:t>
            </a:r>
          </a:p>
          <a:p>
            <a:pPr marL="800100" lvl="2" indent="-3429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400" kern="0" dirty="0">
                <a:cs typeface="Calibri" panose="020F0502020204030204" pitchFamily="34" charset="0"/>
              </a:rPr>
              <a:t>Data analytics capabilities: canned/ad hoc report design capability</a:t>
            </a:r>
          </a:p>
          <a:p>
            <a:pPr marL="1257300" lvl="3" indent="-3429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400" kern="0" dirty="0">
                <a:cs typeface="Calibri" panose="020F0502020204030204" pitchFamily="34" charset="0"/>
              </a:rPr>
              <a:t>Useful for reliability modeling enhancements</a:t>
            </a:r>
          </a:p>
          <a:p>
            <a:pPr marL="1257300" lvl="3" indent="-3429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400" kern="0" dirty="0">
                <a:cs typeface="Calibri" panose="020F0502020204030204" pitchFamily="34" charset="0"/>
              </a:rPr>
              <a:t>Aggregate outage trend reports may be of interest to SAWG participants</a:t>
            </a:r>
            <a:endParaRPr lang="en-US" sz="2800" kern="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828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342472-42AA-7345-80B4-488D28DFED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DEFF6-07E6-EC4D-0E08-C6A2FF35C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</p:spPr>
        <p:txBody>
          <a:bodyPr>
            <a:noAutofit/>
          </a:bodyPr>
          <a:lstStyle/>
          <a:p>
            <a:r>
              <a:rPr lang="en-US" sz="3200" dirty="0"/>
              <a:t>Preliminary Draft NPRR Language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3ECB63-5A3A-B578-EC84-3F263B0CD5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1D93BD3E-1E9A-4970-A6F7-E7AC52762E0C}" type="slidenum">
              <a:rPr lang="en-US" sz="900" smtClean="0"/>
              <a:pPr>
                <a:lnSpc>
                  <a:spcPct val="90000"/>
                </a:lnSpc>
                <a:spcAft>
                  <a:spcPts val="600"/>
                </a:spcAft>
              </a:pPr>
              <a:t>4</a:t>
            </a:fld>
            <a:endParaRPr lang="en-US" sz="90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BBF1975-7D7C-DB25-EC0A-D5B363E857DE}"/>
              </a:ext>
            </a:extLst>
          </p:cNvPr>
          <p:cNvGrpSpPr/>
          <p:nvPr/>
        </p:nvGrpSpPr>
        <p:grpSpPr>
          <a:xfrm>
            <a:off x="2063090" y="1204602"/>
            <a:ext cx="8071509" cy="4891398"/>
            <a:chOff x="2063091" y="1204602"/>
            <a:chExt cx="7640116" cy="4448796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C8E98B14-1373-0838-D016-BBF221D6FC4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63091" y="1204602"/>
              <a:ext cx="7640116" cy="4448796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84A3798-7DE9-8F62-4A4A-B9B4B9084CB7}"/>
                </a:ext>
              </a:extLst>
            </p:cNvPr>
            <p:cNvSpPr txBox="1"/>
            <p:nvPr/>
          </p:nvSpPr>
          <p:spPr>
            <a:xfrm rot="19188877">
              <a:off x="4587749" y="2192704"/>
              <a:ext cx="2590800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1">
                      <a:alpha val="23000"/>
                    </a:schemeClr>
                  </a:solidFill>
                </a:rPr>
                <a:t>For Discussion Purposes Only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22185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1C41C2-F553-12CD-212B-08D72E3E48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8798C-209E-3607-9A8B-CA25AE4FD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</p:spPr>
        <p:txBody>
          <a:bodyPr>
            <a:noAutofit/>
          </a:bodyPr>
          <a:lstStyle/>
          <a:p>
            <a:r>
              <a:rPr lang="en-US" sz="3200" dirty="0"/>
              <a:t>Data Entry Screens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4FF184-BD93-48CB-5FD8-E54A6D1EB2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1D93BD3E-1E9A-4970-A6F7-E7AC52762E0C}" type="slidenum">
              <a:rPr lang="en-US" sz="900" smtClean="0"/>
              <a:pPr>
                <a:lnSpc>
                  <a:spcPct val="90000"/>
                </a:lnSpc>
                <a:spcAft>
                  <a:spcPts val="600"/>
                </a:spcAft>
              </a:pPr>
              <a:t>5</a:t>
            </a:fld>
            <a:endParaRPr lang="en-US" sz="9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5ACA4E-1C16-38FC-8363-42C1B98072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148" y="1540559"/>
            <a:ext cx="11560245" cy="3776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731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A98FF5-486C-0145-E3FF-DCFB43B14C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AC9AC-88FE-D101-BBDD-9B813A675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</p:spPr>
        <p:txBody>
          <a:bodyPr>
            <a:noAutofit/>
          </a:bodyPr>
          <a:lstStyle/>
          <a:p>
            <a:r>
              <a:rPr lang="en-US" sz="3200" dirty="0"/>
              <a:t>Data Entry Screens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BD4B39-7241-019B-0ECA-86848AF9AE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1D93BD3E-1E9A-4970-A6F7-E7AC52762E0C}" type="slidenum">
              <a:rPr lang="en-US" sz="900" smtClean="0"/>
              <a:pPr>
                <a:lnSpc>
                  <a:spcPct val="90000"/>
                </a:lnSpc>
                <a:spcAft>
                  <a:spcPts val="600"/>
                </a:spcAft>
              </a:pPr>
              <a:t>6</a:t>
            </a:fld>
            <a:endParaRPr lang="en-US" sz="9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F44B2D-1B4F-B714-8E81-64EEC9B95E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3527" y="914400"/>
            <a:ext cx="7264946" cy="5410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60062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ED7B7B8-5774-4569-A810-363B3D6ADC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4803</TotalTime>
  <Words>276</Words>
  <Application>Microsoft Office PowerPoint</Application>
  <PresentationFormat>Widescreen</PresentationFormat>
  <Paragraphs>31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PowerPoint Presentation</vt:lpstr>
      <vt:lpstr>Problem Statement</vt:lpstr>
      <vt:lpstr>Problem Statement</vt:lpstr>
      <vt:lpstr>Preliminary Draft NPRR Language</vt:lpstr>
      <vt:lpstr>Data Entry Screens</vt:lpstr>
      <vt:lpstr>Data Entry Screens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201</cp:revision>
  <cp:lastPrinted>2016-01-21T20:53:15Z</cp:lastPrinted>
  <dcterms:created xsi:type="dcterms:W3CDTF">2016-01-21T15:20:31Z</dcterms:created>
  <dcterms:modified xsi:type="dcterms:W3CDTF">2025-09-18T19:27:18Z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2024-02-08T17:01:12Z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0a8d9ea7-79db-4382-947d-ff9e11214bd8</vt:lpwstr>
  </property>
  <property fmtid="{D5CDD505-2E9C-101B-9397-08002B2CF9AE}" pid="9" name="MSIP_Label_7084cbda-52b8-46fb-a7b7-cb5bd465ed85_ContentBits">
    <vt:lpwstr>0</vt:lpwstr>
  </property>
</Properties>
</file>