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23"/>
  </p:notesMasterIdLst>
  <p:handoutMasterIdLst>
    <p:handoutMasterId r:id="rId24"/>
  </p:handoutMasterIdLst>
  <p:sldIdLst>
    <p:sldId id="260" r:id="rId7"/>
    <p:sldId id="330" r:id="rId8"/>
    <p:sldId id="338" r:id="rId9"/>
    <p:sldId id="337" r:id="rId10"/>
    <p:sldId id="356" r:id="rId11"/>
    <p:sldId id="357" r:id="rId12"/>
    <p:sldId id="314" r:id="rId13"/>
    <p:sldId id="347" r:id="rId14"/>
    <p:sldId id="295" r:id="rId15"/>
    <p:sldId id="355" r:id="rId16"/>
    <p:sldId id="343" r:id="rId17"/>
    <p:sldId id="351" r:id="rId18"/>
    <p:sldId id="344" r:id="rId19"/>
    <p:sldId id="341" r:id="rId20"/>
    <p:sldId id="345" r:id="rId21"/>
    <p:sldId id="322" r:id="rId2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uane, Mark" initials="RM" lastIdx="11" clrIdx="0">
    <p:extLst>
      <p:ext uri="{19B8F6BF-5375-455C-9EA6-DF929625EA0E}">
        <p15:presenceInfo xmlns:p15="http://schemas.microsoft.com/office/powerpoint/2012/main" userId="S-1-5-21-639947351-343809578-3807592339-28078" providerId="AD"/>
      </p:ext>
    </p:extLst>
  </p:cmAuthor>
  <p:cmAuthor id="2" name="Papudesi, Spoorthy" initials="PS" lastIdx="18" clrIdx="1">
    <p:extLst>
      <p:ext uri="{19B8F6BF-5375-455C-9EA6-DF929625EA0E}">
        <p15:presenceInfo xmlns:p15="http://schemas.microsoft.com/office/powerpoint/2012/main" userId="S-1-5-21-639947351-343809578-3807592339-42261" providerId="AD"/>
      </p:ext>
    </p:extLst>
  </p:cmAuthor>
  <p:cmAuthor id="3" name="Spells, Vanessa" initials="SV" lastIdx="8" clrIdx="2">
    <p:extLst>
      <p:ext uri="{19B8F6BF-5375-455C-9EA6-DF929625EA0E}">
        <p15:presenceInfo xmlns:p15="http://schemas.microsoft.com/office/powerpoint/2012/main" userId="S-1-5-21-639947351-343809578-3807592339-4322" providerId="AD"/>
      </p:ext>
    </p:extLst>
  </p:cmAuthor>
  <p:cmAuthor id="4" name="Zapanta, Zaldy" initials="ZZ" lastIdx="11" clrIdx="3">
    <p:extLst>
      <p:ext uri="{19B8F6BF-5375-455C-9EA6-DF929625EA0E}">
        <p15:presenceInfo xmlns:p15="http://schemas.microsoft.com/office/powerpoint/2012/main" userId="S-1-5-21-639947351-343809578-3807592339-384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6770"/>
    <a:srgbClr val="00AE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29" autoAdjust="0"/>
    <p:restoredTop sz="94130" autoAdjust="0"/>
  </p:normalViewPr>
  <p:slideViewPr>
    <p:cSldViewPr showGuides="1">
      <p:cViewPr varScale="1">
        <p:scale>
          <a:sx n="115" d="100"/>
          <a:sy n="115" d="100"/>
        </p:scale>
        <p:origin x="1470" y="3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092"/>
    </p:cViewPr>
  </p:sorterViewPr>
  <p:notesViewPr>
    <p:cSldViewPr showGuides="1">
      <p:cViewPr varScale="1">
        <p:scale>
          <a:sx n="75" d="100"/>
          <a:sy n="75" d="100"/>
        </p:scale>
        <p:origin x="205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1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7" tIns="46584" rIns="93167" bIns="4658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67" tIns="46584" rIns="93167" bIns="4658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5802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1360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4362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8162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8665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8751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6743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6171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085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2079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820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885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568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4814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8728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711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352800" y="2438400"/>
            <a:ext cx="56460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5B6770"/>
                </a:solidFill>
                <a:cs typeface="Times New Roman" panose="02020603050405020304" pitchFamily="18" charset="0"/>
              </a:rPr>
              <a:t>Credit Exposure Update</a:t>
            </a:r>
          </a:p>
          <a:p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352800" y="32766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5B6770"/>
                </a:solidFill>
                <a:cs typeface="Times New Roman" panose="02020603050405020304" pitchFamily="18" charset="0"/>
              </a:rPr>
              <a:t>Market Credit Work Group</a:t>
            </a:r>
          </a:p>
          <a:p>
            <a:r>
              <a:rPr lang="en-US" dirty="0">
                <a:solidFill>
                  <a:srgbClr val="5B6770"/>
                </a:solidFill>
                <a:cs typeface="Times New Roman" panose="02020603050405020304" pitchFamily="18" charset="0"/>
              </a:rPr>
              <a:t>ERCOT Public</a:t>
            </a:r>
          </a:p>
          <a:p>
            <a:r>
              <a:rPr lang="en-US" dirty="0">
                <a:solidFill>
                  <a:srgbClr val="5B6770"/>
                </a:solidFill>
                <a:cs typeface="Times New Roman" panose="02020603050405020304" pitchFamily="18" charset="0"/>
              </a:rPr>
              <a:t>September 24, 2025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58200" cy="533400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July 2024 - July 2025 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433832F-97AD-AEA2-D4D4-02EF027DA8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8810650"/>
              </p:ext>
            </p:extLst>
          </p:nvPr>
        </p:nvGraphicFramePr>
        <p:xfrm>
          <a:off x="519546" y="4159296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Forward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and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E4E6B38E-809D-2764-ED36-6DB2768394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838200"/>
            <a:ext cx="8305800" cy="251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1526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53846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July 2024 - July 2025 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11</a:t>
            </a:fld>
            <a:endParaRPr lang="en-US"/>
          </a:p>
        </p:txBody>
      </p:sp>
      <p:graphicFrame>
        <p:nvGraphicFramePr>
          <p:cNvPr id="13" name="Table 4">
            <a:extLst>
              <a:ext uri="{FF2B5EF4-FFF2-40B4-BE49-F238E27FC236}">
                <a16:creationId xmlns:a16="http://schemas.microsoft.com/office/drawing/2014/main" id="{626E3E8B-6010-800F-1BD6-4DB94143C6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0168088"/>
              </p:ext>
            </p:extLst>
          </p:nvPr>
        </p:nvGraphicFramePr>
        <p:xfrm>
          <a:off x="495300" y="4524026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 Forward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B93775DE-6BC0-5B8F-C585-3EB2B6161A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700" y="1043645"/>
            <a:ext cx="8648700" cy="2613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5546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July 2024 - July 2025 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12</a:t>
            </a:fld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91221B2-FE49-3408-EF37-5D62C7A88F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048308"/>
              </p:ext>
            </p:extLst>
          </p:nvPr>
        </p:nvGraphicFramePr>
        <p:xfrm>
          <a:off x="519546" y="4159296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Forward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DD097749-2834-285A-C3FC-C69F632FD2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872621"/>
            <a:ext cx="8458200" cy="2556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3954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July 2024 - July 2025 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13</a:t>
            </a:fld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97540B6-0235-C24B-AD87-6281E6FBE5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3425860"/>
              </p:ext>
            </p:extLst>
          </p:nvPr>
        </p:nvGraphicFramePr>
        <p:xfrm>
          <a:off x="609600" y="4341622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Forward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E725E2C4-B2D0-F206-3614-7F20741EF1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838200"/>
            <a:ext cx="8382000" cy="3072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4828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July 2024 - July 2025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14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B57885C-C0E8-AEBC-3628-E87D4EA657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0373795"/>
              </p:ext>
            </p:extLst>
          </p:nvPr>
        </p:nvGraphicFramePr>
        <p:xfrm>
          <a:off x="519546" y="4159296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 Forward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D78F8747-C3AC-11F8-F93C-D67CBFBBA4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914400"/>
            <a:ext cx="8382000" cy="2533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9388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442118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July 2024 - July 2025 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15</a:t>
            </a:fld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3230388-AAD6-835E-12ED-0806CDA382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949201"/>
              </p:ext>
            </p:extLst>
          </p:nvPr>
        </p:nvGraphicFramePr>
        <p:xfrm>
          <a:off x="519546" y="4159296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Forward 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B21EDFCD-BCD3-1C15-AB3B-7072ACBACC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914400"/>
            <a:ext cx="8382000" cy="2536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1896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</p:spPr>
        <p:txBody>
          <a:bodyPr/>
          <a:lstStyle/>
          <a:p>
            <a:pPr marL="0" indent="0" algn="ctr">
              <a:buNone/>
            </a:pPr>
            <a:endParaRPr lang="en-US" sz="5400" dirty="0"/>
          </a:p>
          <a:p>
            <a:pPr marL="0" indent="0" algn="ctr">
              <a:buNone/>
            </a:pPr>
            <a:r>
              <a:rPr lang="en-US" sz="4000" dirty="0">
                <a:solidFill>
                  <a:srgbClr val="00AEC7"/>
                </a:solidFill>
              </a:rPr>
              <a:t>Questions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927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71500"/>
          </a:xfrm>
        </p:spPr>
        <p:txBody>
          <a:bodyPr/>
          <a:lstStyle/>
          <a:p>
            <a:r>
              <a:rPr lang="en-US" sz="1800" dirty="0">
                <a:latin typeface="+mn-lt"/>
                <a:cs typeface="Times New Roman" panose="02020603050405020304" pitchFamily="18" charset="0"/>
              </a:rPr>
              <a:t>Monthly Highlights: July</a:t>
            </a:r>
            <a:r>
              <a:rPr lang="en-US" sz="1800" dirty="0">
                <a:cs typeface="Times New Roman" panose="02020603050405020304" pitchFamily="18" charset="0"/>
              </a:rPr>
              <a:t> 2025 – </a:t>
            </a:r>
            <a:r>
              <a:rPr lang="en-US" sz="1800" dirty="0">
                <a:latin typeface="+mn-lt"/>
                <a:cs typeface="Times New Roman" panose="02020603050405020304" pitchFamily="18" charset="0"/>
              </a:rPr>
              <a:t>August</a:t>
            </a:r>
            <a:r>
              <a:rPr lang="en-US" sz="1800" dirty="0">
                <a:cs typeface="Times New Roman" panose="02020603050405020304" pitchFamily="18" charset="0"/>
              </a:rPr>
              <a:t> 2025</a:t>
            </a:r>
            <a:endParaRPr lang="en-US" sz="1800" b="1" dirty="0">
              <a:solidFill>
                <a:schemeClr val="accent1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91382"/>
            <a:ext cx="8686800" cy="5204618"/>
          </a:xfrm>
        </p:spPr>
        <p:txBody>
          <a:bodyPr/>
          <a:lstStyle/>
          <a:p>
            <a:pPr>
              <a:spcAft>
                <a:spcPts val="600"/>
              </a:spcAft>
            </a:pPr>
            <a:endParaRPr lang="en-US" sz="1400" dirty="0"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1400" dirty="0">
                <a:cs typeface="Times New Roman" panose="02020603050405020304" pitchFamily="18" charset="0"/>
              </a:rPr>
              <a:t>Market-wide average Total Potential Exposure (TPE) decreased from $1.84 billion in July to $1.65 billion in August  </a:t>
            </a:r>
          </a:p>
          <a:p>
            <a:pPr lvl="1">
              <a:spcAft>
                <a:spcPts val="600"/>
              </a:spcAft>
            </a:pPr>
            <a:r>
              <a:rPr lang="en-US" sz="1400" dirty="0">
                <a:cs typeface="Times New Roman" panose="02020603050405020304" pitchFamily="18" charset="0"/>
              </a:rPr>
              <a:t>The decrease was largely driven by lower forward adjustment factors</a:t>
            </a:r>
          </a:p>
          <a:p>
            <a:pPr marL="344488" lvl="2" indent="-344488">
              <a:spcAft>
                <a:spcPts val="600"/>
              </a:spcAft>
            </a:pPr>
            <a:r>
              <a:rPr lang="en-US" sz="1400" dirty="0">
                <a:cs typeface="Times New Roman" panose="02020603050405020304" pitchFamily="18" charset="0"/>
              </a:rPr>
              <a:t>Discretionary Collateral is defined as Secured Collateral in excess of TPE,CRR Locked ACL and DAM Exposure</a:t>
            </a:r>
          </a:p>
          <a:p>
            <a:pPr lvl="1">
              <a:spcAft>
                <a:spcPts val="600"/>
              </a:spcAft>
            </a:pPr>
            <a:r>
              <a:rPr lang="en-US" sz="1400" dirty="0">
                <a:cs typeface="Times New Roman" panose="02020603050405020304" pitchFamily="18" charset="0"/>
              </a:rPr>
              <a:t>Average Discretionary Collateral increased from $3.91 billion in July compared to $4.36 billion in August</a:t>
            </a:r>
          </a:p>
          <a:p>
            <a:pPr>
              <a:spcAft>
                <a:spcPts val="600"/>
              </a:spcAft>
            </a:pPr>
            <a:r>
              <a:rPr lang="en-US" sz="1400" dirty="0">
                <a:cs typeface="Times New Roman" panose="02020603050405020304" pitchFamily="18" charset="0"/>
              </a:rPr>
              <a:t>No unusual collateral call activity</a:t>
            </a:r>
          </a:p>
          <a:p>
            <a:pPr>
              <a:spcAft>
                <a:spcPts val="600"/>
              </a:spcAft>
            </a:pPr>
            <a:endParaRPr lang="en-US" sz="1400" dirty="0">
              <a:solidFill>
                <a:srgbClr val="5B6770"/>
              </a:solidFill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endParaRPr lang="en-US" sz="1400" dirty="0">
              <a:solidFill>
                <a:srgbClr val="5B6770"/>
              </a:solidFill>
              <a:cs typeface="Times New Roman" panose="02020603050405020304" pitchFamily="18" charset="0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486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22319"/>
          </a:xfrm>
        </p:spPr>
        <p:txBody>
          <a:bodyPr/>
          <a:lstStyle/>
          <a:p>
            <a:pPr algn="just"/>
            <a:r>
              <a:rPr lang="en-US" sz="1600" dirty="0">
                <a:cs typeface="Times New Roman" panose="02020603050405020304" pitchFamily="18" charset="0"/>
              </a:rPr>
              <a:t>TPE and Forward Adjustment Factors: August 2024 – August 2025 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720CD2D-084D-01E0-27C4-A537268626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1459822"/>
            <a:ext cx="8458201" cy="3657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083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70718"/>
          </a:xfrm>
        </p:spPr>
        <p:txBody>
          <a:bodyPr/>
          <a:lstStyle/>
          <a:p>
            <a:r>
              <a:rPr lang="en-US" sz="1600" dirty="0">
                <a:cs typeface="Times New Roman" panose="02020603050405020304" pitchFamily="18" charset="0"/>
              </a:rPr>
              <a:t>TPE/Real-Time &amp; Day-Ahead Daily Average Settlement Point Prices for HB_NORT:H August 2024 – August 2025 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725CC-6210-6950-8C73-2F973C2832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999" y="1475063"/>
            <a:ext cx="8458201" cy="3631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256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46917"/>
          </a:xfrm>
        </p:spPr>
        <p:txBody>
          <a:bodyPr/>
          <a:lstStyle/>
          <a:p>
            <a:r>
              <a:rPr lang="en-US" sz="1600" dirty="0"/>
              <a:t>Available Credit by Type Compared to Total Potential Exposure (TPE): </a:t>
            </a:r>
            <a:br>
              <a:rPr lang="en-US" sz="1600" dirty="0"/>
            </a:br>
            <a:r>
              <a:rPr lang="en-US" sz="1600" dirty="0">
                <a:cs typeface="Times New Roman" panose="02020603050405020304" pitchFamily="18" charset="0"/>
              </a:rPr>
              <a:t>August 2024 – August 2025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47700" y="5486400"/>
            <a:ext cx="7848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5B6770"/>
                </a:solidFill>
              </a:rPr>
              <a:t>Numbers are as of month-end except for Max TPE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5B6770"/>
                </a:solidFill>
              </a:rPr>
              <a:t>Max TPE is the highest TPE for the corresponding month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46EEAAB-229B-72FF-1B13-2FB9DDCF3D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1293507"/>
            <a:ext cx="8496300" cy="3968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089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481587"/>
          </a:xfrm>
        </p:spPr>
        <p:txBody>
          <a:bodyPr/>
          <a:lstStyle/>
          <a:p>
            <a:r>
              <a:rPr lang="en-US" sz="1600" dirty="0"/>
              <a:t>Issuer Credit Limits vs Total LC Amounts Per Issuer: End-August 2025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6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7284" y="4876800"/>
            <a:ext cx="7848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5B6770"/>
                </a:solidFill>
              </a:rPr>
              <a:t>As of August 31, 2025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5B6770"/>
                </a:solidFill>
              </a:rPr>
              <a:t>There are a total of 36 banks that have issued LCs.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E780151-43A3-88CC-0ADB-66AF8CA173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1895475"/>
            <a:ext cx="8580044" cy="290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245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Discretionary Collateral July 2025 – August 2025</a:t>
            </a:r>
            <a:endParaRPr lang="en-US" sz="1800" b="0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7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0119261-3BAC-32FA-A334-094A7BA381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969" y="1685393"/>
            <a:ext cx="8702431" cy="3363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288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1600" dirty="0">
                <a:cs typeface="Times New Roman" panose="02020603050405020304" pitchFamily="18" charset="0"/>
              </a:rPr>
              <a:t>Discretionary Collateral by Market Segment August 2023 - August 2025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8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1EED899-8AE1-FB03-B918-D7E60CFF8F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258" y="1551270"/>
            <a:ext cx="8278742" cy="3601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094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 and Discretionary Collateral by Market Segment - August 2025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9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789950" y="795253"/>
            <a:ext cx="7772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Load and Generation entities accounted for the largest portion of discretionary collateral</a:t>
            </a:r>
            <a:endParaRPr lang="en-US" sz="1400" b="1" dirty="0">
              <a:solidFill>
                <a:srgbClr val="FF000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7207984-AF97-4833-211D-9398F086FE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266" y="1670151"/>
            <a:ext cx="7058934" cy="3788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83905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248F63C-08AC-4CDD-B36F-0851B11853CB}">
  <ds:schemaRefs>
    <ds:schemaRef ds:uri="http://purl.org/dc/terms/"/>
    <ds:schemaRef ds:uri="http://schemas.microsoft.com/office/2006/documentManagement/types"/>
    <ds:schemaRef ds:uri="http://www.w3.org/XML/1998/namespace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192175</TotalTime>
  <Words>743</Words>
  <Application>Microsoft Office PowerPoint</Application>
  <PresentationFormat>On-screen Show (4:3)</PresentationFormat>
  <Paragraphs>133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Times New Roman</vt:lpstr>
      <vt:lpstr>1_Custom Design</vt:lpstr>
      <vt:lpstr>Office Theme</vt:lpstr>
      <vt:lpstr>Custom Design</vt:lpstr>
      <vt:lpstr>PowerPoint Presentation</vt:lpstr>
      <vt:lpstr>Monthly Highlights: July 2025 – August 2025</vt:lpstr>
      <vt:lpstr>TPE and Forward Adjustment Factors: August 2024 – August 2025 </vt:lpstr>
      <vt:lpstr>TPE/Real-Time &amp; Day-Ahead Daily Average Settlement Point Prices for HB_NORT:H August 2024 – August 2025 </vt:lpstr>
      <vt:lpstr>Available Credit by Type Compared to Total Potential Exposure (TPE):  August 2024 – August 2025</vt:lpstr>
      <vt:lpstr>Issuer Credit Limits vs Total LC Amounts Per Issuer: End-August 2025</vt:lpstr>
      <vt:lpstr>Discretionary Collateral July 2025 – August 2025</vt:lpstr>
      <vt:lpstr>Discretionary Collateral by Market Segment August 2023 - August 2025</vt:lpstr>
      <vt:lpstr>TPE and Discretionary Collateral by Market Segment - August 2025</vt:lpstr>
      <vt:lpstr>TPEA Coverage of Settlements July 2024 - July 2025 </vt:lpstr>
      <vt:lpstr>TPEA Coverage of Settlements July 2024 - July 2025 </vt:lpstr>
      <vt:lpstr>TPEA Coverage of Settlements July 2024 - July 2025 </vt:lpstr>
      <vt:lpstr>TPEA Coverage of Settlements July 2024 - July 2025 </vt:lpstr>
      <vt:lpstr>TPEA Coverage of Settlements July 2024 - July 2025 </vt:lpstr>
      <vt:lpstr>TPEA Coverage of Settlements July 2024 - July 2025 </vt:lpstr>
      <vt:lpstr>PowerPoint Presentation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Zapanta, Zaldy</cp:lastModifiedBy>
  <cp:revision>1227</cp:revision>
  <cp:lastPrinted>2019-06-18T19:02:16Z</cp:lastPrinted>
  <dcterms:created xsi:type="dcterms:W3CDTF">2016-01-21T15:20:31Z</dcterms:created>
  <dcterms:modified xsi:type="dcterms:W3CDTF">2025-09-18T13:36:12Z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2023-08-11T03:22:48Z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8f01147a-d64c-431b-8326-71285533d140</vt:lpwstr>
  </property>
  <property fmtid="{D5CDD505-2E9C-101B-9397-08002B2CF9AE}" pid="9" name="MSIP_Label_7084cbda-52b8-46fb-a7b7-cb5bd465ed85_ContentBits">
    <vt:lpwstr>0</vt:lpwstr>
  </property>
</Properties>
</file>