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5.xml" ContentType="application/vnd.openxmlformats-officedocument.them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6.xml" ContentType="application/vnd.openxmlformats-officedocument.them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7.xml" ContentType="application/vnd.openxmlformats-officedocument.them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8.xml" ContentType="application/vnd.openxmlformats-officedocument.them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9.xml" ContentType="application/vnd.openxmlformats-officedocument.them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theme/theme10.xml" ContentType="application/vnd.openxmlformats-officedocument.them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theme/theme11.xml" ContentType="application/vnd.openxmlformats-officedocument.them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theme/theme12.xml" ContentType="application/vnd.openxmlformats-officedocument.them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theme/theme13.xml" ContentType="application/vnd.openxmlformats-officedocument.them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 id="2147483796" r:id="rId7"/>
    <p:sldMasterId id="2147483776" r:id="rId8"/>
    <p:sldMasterId id="2147483835" r:id="rId9"/>
    <p:sldMasterId id="2147483854" r:id="rId10"/>
    <p:sldMasterId id="2147483873" r:id="rId11"/>
    <p:sldMasterId id="2147483892" r:id="rId12"/>
    <p:sldMasterId id="2147483911" r:id="rId13"/>
    <p:sldMasterId id="2147483930" r:id="rId14"/>
    <p:sldMasterId id="2147483949" r:id="rId15"/>
    <p:sldMasterId id="2147483968" r:id="rId16"/>
  </p:sldMasterIdLst>
  <p:notesMasterIdLst>
    <p:notesMasterId r:id="rId23"/>
  </p:notesMasterIdLst>
  <p:handoutMasterIdLst>
    <p:handoutMasterId r:id="rId24"/>
  </p:handoutMasterIdLst>
  <p:sldIdLst>
    <p:sldId id="542" r:id="rId17"/>
    <p:sldId id="2712" r:id="rId18"/>
    <p:sldId id="2810" r:id="rId19"/>
    <p:sldId id="3037" r:id="rId20"/>
    <p:sldId id="2816" r:id="rId21"/>
    <p:sldId id="3036"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7DCC02-B85B-E817-2E6D-5E6D016286D8}" name="Ping Yan" initials="PY" userId="Ping Yan" providerId="None"/>
  <p188:author id="{4AB93A2E-B201-82BF-E570-5930DBE3BA90}" name="Cheng, Yunzhi" initials="CY" userId="S::yunzhi.cheng@ercot.com::a24c858b-1b3b-4cfc-9f30-829d85761bf7" providerId="AD"/>
  <p188:author id="{A4678042-A1D3-B27B-8E8E-EFD3D65E391C}" name="Gravois, Patrick" initials="PG" userId="S::Patrick.Gravois@ercot.com::6e8ddf8b-061c-4303-a65f-76d58e840b0a" providerId="AD"/>
  <p188:author id="{052B0565-3BA0-DF19-E34E-91A5983326C5}" name="Snitman, Julie" initials="" userId="S::Julie.Snitman@ercot.com::070dc3d4-1276-4cf8-9874-f088b9ea271c" providerId="AD"/>
  <p188:author id="{F4BB3167-7DB5-06B8-B832-376EF61DC36D}" name="Meier, Eric" initials="" userId="S::Eric.Meier@ercot.com::72184342-32aa-417e-b843-078f71673615" providerId="AD"/>
  <p188:author id="{81F9176A-A1A2-8B34-4E1F-8A0514E84ACA}" name="Garcia, Freddy" initials="" userId="S::Freddy.Garcia@ercot.com::cc2686ab-f02a-4d1c-8be7-cf6af3d11eac" providerId="AD"/>
  <p188:author id="{F1F5749B-B216-97A4-D098-08ABA2213948}" name="Cheng, Yunzhi" initials="" userId="S::Yunzhi.Cheng@ercot.com::a24c858b-1b3b-4cfc-9f30-829d85761bf7" providerId="AD"/>
  <p188:author id="{681943A9-36B9-8CCE-5BB5-53154F9E201A}" name="Springer, Agee" initials="AS" userId="S::Agee.Springer@ercot.com::c70aae34-03cc-4ca4-9dc9-ab0f1f0f7e1f" providerId="AD"/>
  <p188:author id="{EF2F4CB6-E2DA-773B-AEE4-0B2130B3A5D4}" name="Jayachandran, Marilyn" initials="JM" userId="S::marilyn.jayachandran@ercot.com::64360cc8-c512-428d-850d-3549687e6537" providerId="AD"/>
  <p188:author id="{3CF8B2DB-4422-FE44-E6A0-E9F6A7BD7D19}" name="Hinojosa, Luis" initials="JH" userId="S::JoseLuis.Hinojosa@ercot.com::0abb1bae-9833-48f0-96c3-80292fd0fd86" providerId="AD"/>
  <p188:author id="{949C1BE2-8619-A5E5-F420-0D1757C2071C}" name="Jayachandran, Marilyn" initials="MJ" userId="S::Marilyn.Jayachandran@ercot.com::64360cc8-c512-428d-850d-3549687e6537" providerId="AD"/>
  <p188:author id="{7F0C6DF0-79D0-A5E5-C210-AEE62B8C62DE}" name="Blevins, Bill" initials="BB" userId="S::bill.blevins@ercot.com::d742dd24-37cf-4905-a68d-23394606bfa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348" y="10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5.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6.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9/18/2025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A1D6B-0D8B-34E7-AF06-DB5423C17A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3B01BC-3090-728D-B9F9-C77CD5FD62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8D1C41-1706-4727-6AB6-05A477D0B08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0296D44-3822-57C3-CBBE-5EEF6526C25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7522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Master" Target="../slideMasters/slideMaster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Master" Target="../slideMasters/slideMaster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Master" Target="../slideMasters/slideMaster9.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Master" Target="../slideMasters/slideMaster1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Master" Target="../slideMasters/slideMaster1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Master" Target="../slideMasters/slideMaster1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Master" Target="../slideMasters/slideMaster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5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Master" Target="../slideMasters/slideMaster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Master" Target="../slideMasters/slideMaster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Layouts/_rels/slideLayout7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Master" Target="../slideMasters/slideMaster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Master" Target="../slideMasters/slideMaster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855407"/>
            <a:ext cx="113792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0959691" y="6553201"/>
            <a:ext cx="6096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653978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7272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9709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9639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6807200" y="990601"/>
            <a:ext cx="46736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2184400" y="1127931"/>
            <a:ext cx="9618453" cy="2287293"/>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2184400" y="3962401"/>
            <a:ext cx="9618453" cy="2102114"/>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697325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826045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6306095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51603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619778"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930674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7694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428075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51603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619778"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61763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355324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51603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619778"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61763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585114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51603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619778"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61763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995136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668233"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619778"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88505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4202978"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376057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4202978"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2564922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710978"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3194979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0" y="1066801"/>
            <a:ext cx="11619777"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619776" cy="1969770"/>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107996468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853978"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329861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405827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689603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518178"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28184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002136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403655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8146187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379539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9519309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493500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36500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348558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511805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445791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35660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1642297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1634329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198466110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77854924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272755899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44569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649724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09361750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4377724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4128415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357386906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1498139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110128488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8492493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4633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5250707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30561345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67397616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7279213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955743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3203165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233489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255572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8888645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06400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slideLayout" Target="../slideLayouts/slideLayout156.xml"/><Relationship Id="rId18" Type="http://schemas.openxmlformats.org/officeDocument/2006/relationships/slideLayout" Target="../slideLayouts/slideLayout161.xml"/><Relationship Id="rId3" Type="http://schemas.openxmlformats.org/officeDocument/2006/relationships/slideLayout" Target="../slideLayouts/slideLayout146.xml"/><Relationship Id="rId21" Type="http://schemas.openxmlformats.org/officeDocument/2006/relationships/image" Target="../media/image2.svg"/><Relationship Id="rId7" Type="http://schemas.openxmlformats.org/officeDocument/2006/relationships/slideLayout" Target="../slideLayouts/slideLayout150.xml"/><Relationship Id="rId12" Type="http://schemas.openxmlformats.org/officeDocument/2006/relationships/slideLayout" Target="../slideLayouts/slideLayout155.xml"/><Relationship Id="rId17" Type="http://schemas.openxmlformats.org/officeDocument/2006/relationships/slideLayout" Target="../slideLayouts/slideLayout160.xml"/><Relationship Id="rId2" Type="http://schemas.openxmlformats.org/officeDocument/2006/relationships/slideLayout" Target="../slideLayouts/slideLayout145.xml"/><Relationship Id="rId16" Type="http://schemas.openxmlformats.org/officeDocument/2006/relationships/slideLayout" Target="../slideLayouts/slideLayout159.xml"/><Relationship Id="rId20" Type="http://schemas.openxmlformats.org/officeDocument/2006/relationships/image" Target="../media/image1.png"/><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5" Type="http://schemas.openxmlformats.org/officeDocument/2006/relationships/slideLayout" Target="../slideLayouts/slideLayout158.xml"/><Relationship Id="rId10" Type="http://schemas.openxmlformats.org/officeDocument/2006/relationships/slideLayout" Target="../slideLayouts/slideLayout153.xml"/><Relationship Id="rId19" Type="http://schemas.openxmlformats.org/officeDocument/2006/relationships/theme" Target="../theme/theme10.xml"/><Relationship Id="rId4" Type="http://schemas.openxmlformats.org/officeDocument/2006/relationships/slideLayout" Target="../slideLayouts/slideLayout147.xml"/><Relationship Id="rId9" Type="http://schemas.openxmlformats.org/officeDocument/2006/relationships/slideLayout" Target="../slideLayouts/slideLayout152.xml"/><Relationship Id="rId14" Type="http://schemas.openxmlformats.org/officeDocument/2006/relationships/slideLayout" Target="../slideLayouts/slideLayout157.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69.xml"/><Relationship Id="rId13" Type="http://schemas.openxmlformats.org/officeDocument/2006/relationships/slideLayout" Target="../slideLayouts/slideLayout174.xml"/><Relationship Id="rId18" Type="http://schemas.openxmlformats.org/officeDocument/2006/relationships/slideLayout" Target="../slideLayouts/slideLayout179.xml"/><Relationship Id="rId3" Type="http://schemas.openxmlformats.org/officeDocument/2006/relationships/slideLayout" Target="../slideLayouts/slideLayout164.xml"/><Relationship Id="rId21" Type="http://schemas.openxmlformats.org/officeDocument/2006/relationships/image" Target="../media/image2.svg"/><Relationship Id="rId7" Type="http://schemas.openxmlformats.org/officeDocument/2006/relationships/slideLayout" Target="../slideLayouts/slideLayout168.xml"/><Relationship Id="rId12" Type="http://schemas.openxmlformats.org/officeDocument/2006/relationships/slideLayout" Target="../slideLayouts/slideLayout173.xml"/><Relationship Id="rId17" Type="http://schemas.openxmlformats.org/officeDocument/2006/relationships/slideLayout" Target="../slideLayouts/slideLayout178.xml"/><Relationship Id="rId2" Type="http://schemas.openxmlformats.org/officeDocument/2006/relationships/slideLayout" Target="../slideLayouts/slideLayout163.xml"/><Relationship Id="rId16" Type="http://schemas.openxmlformats.org/officeDocument/2006/relationships/slideLayout" Target="../slideLayouts/slideLayout177.xml"/><Relationship Id="rId20" Type="http://schemas.openxmlformats.org/officeDocument/2006/relationships/image" Target="../media/image1.png"/><Relationship Id="rId1" Type="http://schemas.openxmlformats.org/officeDocument/2006/relationships/slideLayout" Target="../slideLayouts/slideLayout162.xml"/><Relationship Id="rId6" Type="http://schemas.openxmlformats.org/officeDocument/2006/relationships/slideLayout" Target="../slideLayouts/slideLayout167.xml"/><Relationship Id="rId11" Type="http://schemas.openxmlformats.org/officeDocument/2006/relationships/slideLayout" Target="../slideLayouts/slideLayout172.xml"/><Relationship Id="rId5" Type="http://schemas.openxmlformats.org/officeDocument/2006/relationships/slideLayout" Target="../slideLayouts/slideLayout166.xml"/><Relationship Id="rId15" Type="http://schemas.openxmlformats.org/officeDocument/2006/relationships/slideLayout" Target="../slideLayouts/slideLayout176.xml"/><Relationship Id="rId10" Type="http://schemas.openxmlformats.org/officeDocument/2006/relationships/slideLayout" Target="../slideLayouts/slideLayout171.xml"/><Relationship Id="rId19" Type="http://schemas.openxmlformats.org/officeDocument/2006/relationships/theme" Target="../theme/theme11.xml"/><Relationship Id="rId4" Type="http://schemas.openxmlformats.org/officeDocument/2006/relationships/slideLayout" Target="../slideLayouts/slideLayout165.xml"/><Relationship Id="rId9" Type="http://schemas.openxmlformats.org/officeDocument/2006/relationships/slideLayout" Target="../slideLayouts/slideLayout170.xml"/><Relationship Id="rId14" Type="http://schemas.openxmlformats.org/officeDocument/2006/relationships/slideLayout" Target="../slideLayouts/slideLayout175.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87.xml"/><Relationship Id="rId13" Type="http://schemas.openxmlformats.org/officeDocument/2006/relationships/slideLayout" Target="../slideLayouts/slideLayout192.xml"/><Relationship Id="rId18" Type="http://schemas.openxmlformats.org/officeDocument/2006/relationships/slideLayout" Target="../slideLayouts/slideLayout197.xml"/><Relationship Id="rId3" Type="http://schemas.openxmlformats.org/officeDocument/2006/relationships/slideLayout" Target="../slideLayouts/slideLayout182.xml"/><Relationship Id="rId21" Type="http://schemas.openxmlformats.org/officeDocument/2006/relationships/image" Target="../media/image2.svg"/><Relationship Id="rId7" Type="http://schemas.openxmlformats.org/officeDocument/2006/relationships/slideLayout" Target="../slideLayouts/slideLayout186.xml"/><Relationship Id="rId12" Type="http://schemas.openxmlformats.org/officeDocument/2006/relationships/slideLayout" Target="../slideLayouts/slideLayout191.xml"/><Relationship Id="rId17" Type="http://schemas.openxmlformats.org/officeDocument/2006/relationships/slideLayout" Target="../slideLayouts/slideLayout196.xml"/><Relationship Id="rId2" Type="http://schemas.openxmlformats.org/officeDocument/2006/relationships/slideLayout" Target="../slideLayouts/slideLayout181.xml"/><Relationship Id="rId16" Type="http://schemas.openxmlformats.org/officeDocument/2006/relationships/slideLayout" Target="../slideLayouts/slideLayout195.xml"/><Relationship Id="rId20" Type="http://schemas.openxmlformats.org/officeDocument/2006/relationships/image" Target="../media/image1.png"/><Relationship Id="rId1" Type="http://schemas.openxmlformats.org/officeDocument/2006/relationships/slideLayout" Target="../slideLayouts/slideLayout180.xml"/><Relationship Id="rId6" Type="http://schemas.openxmlformats.org/officeDocument/2006/relationships/slideLayout" Target="../slideLayouts/slideLayout185.xml"/><Relationship Id="rId11" Type="http://schemas.openxmlformats.org/officeDocument/2006/relationships/slideLayout" Target="../slideLayouts/slideLayout190.xml"/><Relationship Id="rId5" Type="http://schemas.openxmlformats.org/officeDocument/2006/relationships/slideLayout" Target="../slideLayouts/slideLayout184.xml"/><Relationship Id="rId15" Type="http://schemas.openxmlformats.org/officeDocument/2006/relationships/slideLayout" Target="../slideLayouts/slideLayout194.xml"/><Relationship Id="rId10" Type="http://schemas.openxmlformats.org/officeDocument/2006/relationships/slideLayout" Target="../slideLayouts/slideLayout189.xml"/><Relationship Id="rId19" Type="http://schemas.openxmlformats.org/officeDocument/2006/relationships/theme" Target="../theme/theme12.xml"/><Relationship Id="rId4" Type="http://schemas.openxmlformats.org/officeDocument/2006/relationships/slideLayout" Target="../slideLayouts/slideLayout183.xml"/><Relationship Id="rId9" Type="http://schemas.openxmlformats.org/officeDocument/2006/relationships/slideLayout" Target="../slideLayouts/slideLayout188.xml"/><Relationship Id="rId14" Type="http://schemas.openxmlformats.org/officeDocument/2006/relationships/slideLayout" Target="../slideLayouts/slideLayout193.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205.xml"/><Relationship Id="rId13" Type="http://schemas.openxmlformats.org/officeDocument/2006/relationships/slideLayout" Target="../slideLayouts/slideLayout210.xml"/><Relationship Id="rId18" Type="http://schemas.openxmlformats.org/officeDocument/2006/relationships/slideLayout" Target="../slideLayouts/slideLayout215.xml"/><Relationship Id="rId3" Type="http://schemas.openxmlformats.org/officeDocument/2006/relationships/slideLayout" Target="../slideLayouts/slideLayout200.xml"/><Relationship Id="rId21" Type="http://schemas.openxmlformats.org/officeDocument/2006/relationships/image" Target="../media/image2.svg"/><Relationship Id="rId7" Type="http://schemas.openxmlformats.org/officeDocument/2006/relationships/slideLayout" Target="../slideLayouts/slideLayout204.xml"/><Relationship Id="rId12" Type="http://schemas.openxmlformats.org/officeDocument/2006/relationships/slideLayout" Target="../slideLayouts/slideLayout209.xml"/><Relationship Id="rId17" Type="http://schemas.openxmlformats.org/officeDocument/2006/relationships/slideLayout" Target="../slideLayouts/slideLayout214.xml"/><Relationship Id="rId2" Type="http://schemas.openxmlformats.org/officeDocument/2006/relationships/slideLayout" Target="../slideLayouts/slideLayout199.xml"/><Relationship Id="rId16" Type="http://schemas.openxmlformats.org/officeDocument/2006/relationships/slideLayout" Target="../slideLayouts/slideLayout213.xml"/><Relationship Id="rId20" Type="http://schemas.openxmlformats.org/officeDocument/2006/relationships/image" Target="../media/image1.png"/><Relationship Id="rId1" Type="http://schemas.openxmlformats.org/officeDocument/2006/relationships/slideLayout" Target="../slideLayouts/slideLayout198.xml"/><Relationship Id="rId6" Type="http://schemas.openxmlformats.org/officeDocument/2006/relationships/slideLayout" Target="../slideLayouts/slideLayout203.xml"/><Relationship Id="rId11" Type="http://schemas.openxmlformats.org/officeDocument/2006/relationships/slideLayout" Target="../slideLayouts/slideLayout208.xml"/><Relationship Id="rId5" Type="http://schemas.openxmlformats.org/officeDocument/2006/relationships/slideLayout" Target="../slideLayouts/slideLayout202.xml"/><Relationship Id="rId15" Type="http://schemas.openxmlformats.org/officeDocument/2006/relationships/slideLayout" Target="../slideLayouts/slideLayout212.xml"/><Relationship Id="rId10" Type="http://schemas.openxmlformats.org/officeDocument/2006/relationships/slideLayout" Target="../slideLayouts/slideLayout207.xml"/><Relationship Id="rId19" Type="http://schemas.openxmlformats.org/officeDocument/2006/relationships/theme" Target="../theme/theme13.xml"/><Relationship Id="rId4" Type="http://schemas.openxmlformats.org/officeDocument/2006/relationships/slideLayout" Target="../slideLayouts/slideLayout201.xml"/><Relationship Id="rId9" Type="http://schemas.openxmlformats.org/officeDocument/2006/relationships/slideLayout" Target="../slideLayouts/slideLayout206.xml"/><Relationship Id="rId14" Type="http://schemas.openxmlformats.org/officeDocument/2006/relationships/slideLayout" Target="../slideLayouts/slideLayout21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21" Type="http://schemas.openxmlformats.org/officeDocument/2006/relationships/image" Target="../media/image2.svg"/><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3" Type="http://schemas.openxmlformats.org/officeDocument/2006/relationships/slideLayout" Target="../slideLayouts/slideLayout36.xml"/><Relationship Id="rId21" Type="http://schemas.openxmlformats.org/officeDocument/2006/relationships/image" Target="../media/image4.png"/><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theme" Target="../theme/theme4.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19" Type="http://schemas.openxmlformats.org/officeDocument/2006/relationships/slideLayout" Target="../slideLayouts/slideLayout52.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18" Type="http://schemas.openxmlformats.org/officeDocument/2006/relationships/slideLayout" Target="../slideLayouts/slideLayout70.xml"/><Relationship Id="rId3" Type="http://schemas.openxmlformats.org/officeDocument/2006/relationships/slideLayout" Target="../slideLayouts/slideLayout55.xml"/><Relationship Id="rId21" Type="http://schemas.openxmlformats.org/officeDocument/2006/relationships/image" Target="../media/image1.png"/><Relationship Id="rId7" Type="http://schemas.openxmlformats.org/officeDocument/2006/relationships/slideLayout" Target="../slideLayouts/slideLayout59.xml"/><Relationship Id="rId12" Type="http://schemas.openxmlformats.org/officeDocument/2006/relationships/slideLayout" Target="../slideLayouts/slideLayout64.xml"/><Relationship Id="rId17" Type="http://schemas.openxmlformats.org/officeDocument/2006/relationships/slideLayout" Target="../slideLayouts/slideLayout69.xml"/><Relationship Id="rId2" Type="http://schemas.openxmlformats.org/officeDocument/2006/relationships/slideLayout" Target="../slideLayouts/slideLayout54.xml"/><Relationship Id="rId16" Type="http://schemas.openxmlformats.org/officeDocument/2006/relationships/slideLayout" Target="../slideLayouts/slideLayout68.xml"/><Relationship Id="rId20" Type="http://schemas.openxmlformats.org/officeDocument/2006/relationships/theme" Target="../theme/theme5.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slideLayout" Target="../slideLayouts/slideLayout67.xml"/><Relationship Id="rId10" Type="http://schemas.openxmlformats.org/officeDocument/2006/relationships/slideLayout" Target="../slideLayouts/slideLayout62.xml"/><Relationship Id="rId19" Type="http://schemas.openxmlformats.org/officeDocument/2006/relationships/slideLayout" Target="../slideLayouts/slideLayout71.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slideLayout" Target="../slideLayouts/slideLayout66.xml"/><Relationship Id="rId22" Type="http://schemas.openxmlformats.org/officeDocument/2006/relationships/image" Target="../media/image2.sv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18" Type="http://schemas.openxmlformats.org/officeDocument/2006/relationships/slideLayout" Target="../slideLayouts/slideLayout89.xml"/><Relationship Id="rId3" Type="http://schemas.openxmlformats.org/officeDocument/2006/relationships/slideLayout" Target="../slideLayouts/slideLayout74.xml"/><Relationship Id="rId21" Type="http://schemas.openxmlformats.org/officeDocument/2006/relationships/image" Target="../media/image2.svg"/><Relationship Id="rId7" Type="http://schemas.openxmlformats.org/officeDocument/2006/relationships/slideLayout" Target="../slideLayouts/slideLayout78.xml"/><Relationship Id="rId12" Type="http://schemas.openxmlformats.org/officeDocument/2006/relationships/slideLayout" Target="../slideLayouts/slideLayout83.xml"/><Relationship Id="rId17" Type="http://schemas.openxmlformats.org/officeDocument/2006/relationships/slideLayout" Target="../slideLayouts/slideLayout88.xml"/><Relationship Id="rId2" Type="http://schemas.openxmlformats.org/officeDocument/2006/relationships/slideLayout" Target="../slideLayouts/slideLayout73.xml"/><Relationship Id="rId16" Type="http://schemas.openxmlformats.org/officeDocument/2006/relationships/slideLayout" Target="../slideLayouts/slideLayout87.xml"/><Relationship Id="rId20" Type="http://schemas.openxmlformats.org/officeDocument/2006/relationships/image" Target="../media/image1.png"/><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19" Type="http://schemas.openxmlformats.org/officeDocument/2006/relationships/theme" Target="../theme/theme6.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18" Type="http://schemas.openxmlformats.org/officeDocument/2006/relationships/slideLayout" Target="../slideLayouts/slideLayout107.xml"/><Relationship Id="rId3" Type="http://schemas.openxmlformats.org/officeDocument/2006/relationships/slideLayout" Target="../slideLayouts/slideLayout92.xml"/><Relationship Id="rId21" Type="http://schemas.openxmlformats.org/officeDocument/2006/relationships/image" Target="../media/image2.svg"/><Relationship Id="rId7" Type="http://schemas.openxmlformats.org/officeDocument/2006/relationships/slideLayout" Target="../slideLayouts/slideLayout96.xml"/><Relationship Id="rId12" Type="http://schemas.openxmlformats.org/officeDocument/2006/relationships/slideLayout" Target="../slideLayouts/slideLayout101.xml"/><Relationship Id="rId17" Type="http://schemas.openxmlformats.org/officeDocument/2006/relationships/slideLayout" Target="../slideLayouts/slideLayout106.xml"/><Relationship Id="rId2" Type="http://schemas.openxmlformats.org/officeDocument/2006/relationships/slideLayout" Target="../slideLayouts/slideLayout91.xml"/><Relationship Id="rId16" Type="http://schemas.openxmlformats.org/officeDocument/2006/relationships/slideLayout" Target="../slideLayouts/slideLayout105.xml"/><Relationship Id="rId20" Type="http://schemas.openxmlformats.org/officeDocument/2006/relationships/image" Target="../media/image1.pn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slideLayout" Target="../slideLayouts/slideLayout104.xml"/><Relationship Id="rId10" Type="http://schemas.openxmlformats.org/officeDocument/2006/relationships/slideLayout" Target="../slideLayouts/slideLayout99.xml"/><Relationship Id="rId19" Type="http://schemas.openxmlformats.org/officeDocument/2006/relationships/theme" Target="../theme/theme7.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slideLayout" Target="../slideLayouts/slideLayout10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5.xml"/><Relationship Id="rId13" Type="http://schemas.openxmlformats.org/officeDocument/2006/relationships/slideLayout" Target="../slideLayouts/slideLayout120.xml"/><Relationship Id="rId18" Type="http://schemas.openxmlformats.org/officeDocument/2006/relationships/slideLayout" Target="../slideLayouts/slideLayout125.xml"/><Relationship Id="rId3" Type="http://schemas.openxmlformats.org/officeDocument/2006/relationships/slideLayout" Target="../slideLayouts/slideLayout110.xml"/><Relationship Id="rId21" Type="http://schemas.openxmlformats.org/officeDocument/2006/relationships/image" Target="../media/image2.svg"/><Relationship Id="rId7" Type="http://schemas.openxmlformats.org/officeDocument/2006/relationships/slideLayout" Target="../slideLayouts/slideLayout114.xml"/><Relationship Id="rId12" Type="http://schemas.openxmlformats.org/officeDocument/2006/relationships/slideLayout" Target="../slideLayouts/slideLayout119.xml"/><Relationship Id="rId17" Type="http://schemas.openxmlformats.org/officeDocument/2006/relationships/slideLayout" Target="../slideLayouts/slideLayout124.xml"/><Relationship Id="rId2" Type="http://schemas.openxmlformats.org/officeDocument/2006/relationships/slideLayout" Target="../slideLayouts/slideLayout109.xml"/><Relationship Id="rId16" Type="http://schemas.openxmlformats.org/officeDocument/2006/relationships/slideLayout" Target="../slideLayouts/slideLayout123.xml"/><Relationship Id="rId20" Type="http://schemas.openxmlformats.org/officeDocument/2006/relationships/image" Target="../media/image1.png"/><Relationship Id="rId1" Type="http://schemas.openxmlformats.org/officeDocument/2006/relationships/slideLayout" Target="../slideLayouts/slideLayout108.xml"/><Relationship Id="rId6" Type="http://schemas.openxmlformats.org/officeDocument/2006/relationships/slideLayout" Target="../slideLayouts/slideLayout113.xml"/><Relationship Id="rId11" Type="http://schemas.openxmlformats.org/officeDocument/2006/relationships/slideLayout" Target="../slideLayouts/slideLayout118.xml"/><Relationship Id="rId5" Type="http://schemas.openxmlformats.org/officeDocument/2006/relationships/slideLayout" Target="../slideLayouts/slideLayout112.xml"/><Relationship Id="rId15" Type="http://schemas.openxmlformats.org/officeDocument/2006/relationships/slideLayout" Target="../slideLayouts/slideLayout122.xml"/><Relationship Id="rId10" Type="http://schemas.openxmlformats.org/officeDocument/2006/relationships/slideLayout" Target="../slideLayouts/slideLayout117.xml"/><Relationship Id="rId19" Type="http://schemas.openxmlformats.org/officeDocument/2006/relationships/theme" Target="../theme/theme8.xml"/><Relationship Id="rId4" Type="http://schemas.openxmlformats.org/officeDocument/2006/relationships/slideLayout" Target="../slideLayouts/slideLayout111.xml"/><Relationship Id="rId9" Type="http://schemas.openxmlformats.org/officeDocument/2006/relationships/slideLayout" Target="../slideLayouts/slideLayout116.xml"/><Relationship Id="rId14" Type="http://schemas.openxmlformats.org/officeDocument/2006/relationships/slideLayout" Target="../slideLayouts/slideLayout1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33.xml"/><Relationship Id="rId13" Type="http://schemas.openxmlformats.org/officeDocument/2006/relationships/slideLayout" Target="../slideLayouts/slideLayout138.xml"/><Relationship Id="rId18" Type="http://schemas.openxmlformats.org/officeDocument/2006/relationships/slideLayout" Target="../slideLayouts/slideLayout143.xml"/><Relationship Id="rId3" Type="http://schemas.openxmlformats.org/officeDocument/2006/relationships/slideLayout" Target="../slideLayouts/slideLayout128.xml"/><Relationship Id="rId21" Type="http://schemas.openxmlformats.org/officeDocument/2006/relationships/image" Target="../media/image2.svg"/><Relationship Id="rId7" Type="http://schemas.openxmlformats.org/officeDocument/2006/relationships/slideLayout" Target="../slideLayouts/slideLayout132.xml"/><Relationship Id="rId12" Type="http://schemas.openxmlformats.org/officeDocument/2006/relationships/slideLayout" Target="../slideLayouts/slideLayout137.xml"/><Relationship Id="rId17" Type="http://schemas.openxmlformats.org/officeDocument/2006/relationships/slideLayout" Target="../slideLayouts/slideLayout142.xml"/><Relationship Id="rId2" Type="http://schemas.openxmlformats.org/officeDocument/2006/relationships/slideLayout" Target="../slideLayouts/slideLayout127.xml"/><Relationship Id="rId16" Type="http://schemas.openxmlformats.org/officeDocument/2006/relationships/slideLayout" Target="../slideLayouts/slideLayout141.xml"/><Relationship Id="rId20" Type="http://schemas.openxmlformats.org/officeDocument/2006/relationships/image" Target="../media/image1.png"/><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5" Type="http://schemas.openxmlformats.org/officeDocument/2006/relationships/slideLayout" Target="../slideLayouts/slideLayout140.xml"/><Relationship Id="rId10" Type="http://schemas.openxmlformats.org/officeDocument/2006/relationships/slideLayout" Target="../slideLayouts/slideLayout135.xml"/><Relationship Id="rId19" Type="http://schemas.openxmlformats.org/officeDocument/2006/relationships/theme" Target="../theme/theme9.xml"/><Relationship Id="rId4" Type="http://schemas.openxmlformats.org/officeDocument/2006/relationships/slideLayout" Target="../slideLayouts/slideLayout129.xml"/><Relationship Id="rId9" Type="http://schemas.openxmlformats.org/officeDocument/2006/relationships/slideLayout" Target="../slideLayouts/slideLayout134.xml"/><Relationship Id="rId14" Type="http://schemas.openxmlformats.org/officeDocument/2006/relationships/slideLayout" Target="../slideLayouts/slideLayout1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88064" y="-25179"/>
            <a:ext cx="73152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3" name="Graphic 2">
            <a:extLst>
              <a:ext uri="{FF2B5EF4-FFF2-40B4-BE49-F238E27FC236}">
                <a16:creationId xmlns:a16="http://schemas.microsoft.com/office/drawing/2014/main" id="{6FE76773-FEE2-163D-E756-9AAD39ED2024}"/>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2000" y="2737071"/>
            <a:ext cx="3257550" cy="1333500"/>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 id="2147483987" r:id="rId2"/>
    <p:sldLayoutId id="2147483988"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3" r:id="rId12"/>
    <p:sldLayoutId id="2147483924" r:id="rId13"/>
    <p:sldLayoutId id="2147483925" r:id="rId14"/>
    <p:sldLayoutId id="2147483926" r:id="rId15"/>
    <p:sldLayoutId id="2147483927" r:id="rId16"/>
    <p:sldLayoutId id="2147483928" r:id="rId17"/>
    <p:sldLayoutId id="2147483929"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 id="2147483943" r:id="rId13"/>
    <p:sldLayoutId id="2147483944" r:id="rId14"/>
    <p:sldLayoutId id="2147483945" r:id="rId15"/>
    <p:sldLayoutId id="2147483946" r:id="rId16"/>
    <p:sldLayoutId id="2147483947" r:id="rId17"/>
    <p:sldLayoutId id="2147483948"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 id="2147483962" r:id="rId13"/>
    <p:sldLayoutId id="2147483963" r:id="rId14"/>
    <p:sldLayoutId id="2147483964" r:id="rId15"/>
    <p:sldLayoutId id="2147483965" r:id="rId16"/>
    <p:sldLayoutId id="2147483966" r:id="rId17"/>
    <p:sldLayoutId id="2147483967"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 id="2147483980" r:id="rId12"/>
    <p:sldLayoutId id="2147483981" r:id="rId13"/>
    <p:sldLayoutId id="2147483982" r:id="rId14"/>
    <p:sldLayoutId id="2147483983" r:id="rId15"/>
    <p:sldLayoutId id="2147483984" r:id="rId16"/>
    <p:sldLayoutId id="2147483985" r:id="rId17"/>
    <p:sldLayoutId id="2147483986"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1219204" y="6"/>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a:cxnSpLocks/>
          </p:cNvCxnSpPr>
          <p:nvPr userDrawn="1"/>
        </p:nvCxnSpPr>
        <p:spPr>
          <a:xfrm flipH="1">
            <a:off x="1219201" y="6019800"/>
            <a:ext cx="4"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1219203" y="6477005"/>
            <a:ext cx="1085087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1117601" y="6553201"/>
            <a:ext cx="1247895" cy="246221"/>
          </a:xfrm>
          <a:prstGeom prst="rect">
            <a:avLst/>
          </a:prstGeom>
          <a:noFill/>
        </p:spPr>
        <p:txBody>
          <a:bodyPr wrap="square" rtlCol="0">
            <a:spAutoFit/>
          </a:bodyPr>
          <a:lstStyle/>
          <a:p>
            <a:r>
              <a:rPr lang="en-US" sz="1000" b="1">
                <a:solidFill>
                  <a:schemeClr val="tx1"/>
                </a:solidFill>
              </a:rPr>
              <a:t>INTERNAL</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667000" y="6477006"/>
            <a:ext cx="94030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986495AE-E08F-1C23-5D4C-6C7265424F71}"/>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17600" y="6172200"/>
            <a:ext cx="1397000" cy="540424"/>
          </a:xfrm>
          <a:prstGeom prst="rect">
            <a:avLst/>
          </a:prstGeom>
        </p:spPr>
      </p:pic>
    </p:spTree>
    <p:extLst>
      <p:ext uri="{BB962C8B-B14F-4D97-AF65-F5344CB8AC3E}">
        <p14:creationId xmlns:p14="http://schemas.microsoft.com/office/powerpoint/2010/main" val="2443146872"/>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 id="2147483813" r:id="rId17"/>
    <p:sldLayoutId id="2147483795" r:id="rId18"/>
    <p:sldLayoutId id="2147483814" r:id="rId1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250408002"/>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 id="2147483834" r:id="rId18"/>
    <p:sldLayoutId id="2147483794" r:id="rId1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 id="2147483848" r:id="rId13"/>
    <p:sldLayoutId id="2147483849" r:id="rId14"/>
    <p:sldLayoutId id="2147483850" r:id="rId15"/>
    <p:sldLayoutId id="2147483851" r:id="rId16"/>
    <p:sldLayoutId id="2147483852" r:id="rId17"/>
    <p:sldLayoutId id="2147483853"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 id="2147483869" r:id="rId15"/>
    <p:sldLayoutId id="2147483870" r:id="rId16"/>
    <p:sldLayoutId id="2147483871" r:id="rId17"/>
    <p:sldLayoutId id="2147483872"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 id="2147483885" r:id="rId12"/>
    <p:sldLayoutId id="2147483886" r:id="rId13"/>
    <p:sldLayoutId id="2147483887" r:id="rId14"/>
    <p:sldLayoutId id="2147483888" r:id="rId15"/>
    <p:sldLayoutId id="2147483889" r:id="rId16"/>
    <p:sldLayoutId id="2147483890" r:id="rId17"/>
    <p:sldLayoutId id="214748389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054654" y="6477006"/>
            <a:ext cx="1001542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1"/>
            <a:ext cx="1247895" cy="246221"/>
          </a:xfrm>
          <a:prstGeom prst="rect">
            <a:avLst/>
          </a:prstGeom>
          <a:noFill/>
        </p:spPr>
        <p:txBody>
          <a:bodyPr wrap="square" rtlCol="0">
            <a:spAutoFit/>
          </a:bodyPr>
          <a:lstStyle/>
          <a:p>
            <a:r>
              <a:rPr lang="en-US" sz="1000" b="1">
                <a:solidFill>
                  <a:schemeClr val="tx1"/>
                </a:solidFill>
              </a:rPr>
              <a:t>INTERNAL</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F0728AEC-AFC2-0FC4-2534-F5AD2DB85996}"/>
              </a:ext>
            </a:extLst>
          </p:cNvPr>
          <p:cNvPicPr>
            <a:picLocks noChangeAspect="1"/>
          </p:cNvPicPr>
          <p:nvPr userDrawn="1"/>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07221" y="6326706"/>
            <a:ext cx="734292" cy="300587"/>
          </a:xfrm>
          <a:prstGeom prst="rect">
            <a:avLst/>
          </a:prstGeom>
        </p:spPr>
      </p:pic>
    </p:spTree>
    <p:extLst>
      <p:ext uri="{BB962C8B-B14F-4D97-AF65-F5344CB8AC3E}">
        <p14:creationId xmlns:p14="http://schemas.microsoft.com/office/powerpoint/2010/main" val="644346979"/>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 id="2147483909" r:id="rId17"/>
    <p:sldLayoutId id="2147483910"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rcot.com/files/docs/2025/05/19/Large_Load_Loss_Analysis_051625_LLWG.ppt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ercot.com/files/docs/2009/05/06/09._2008_2009_laars_study_draft04_24_09.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4935794" y="2057400"/>
            <a:ext cx="6501440" cy="3293209"/>
          </a:xfrm>
          <a:prstGeom prst="rect">
            <a:avLst/>
          </a:prstGeom>
          <a:noFill/>
        </p:spPr>
        <p:txBody>
          <a:bodyPr wrap="square" rtlCol="0">
            <a:spAutoFit/>
          </a:bodyPr>
          <a:lstStyle/>
          <a:p>
            <a:r>
              <a:rPr lang="en-US" sz="2800" b="1" dirty="0">
                <a:solidFill>
                  <a:schemeClr val="tx2"/>
                </a:solidFill>
              </a:rPr>
              <a:t>LL Frequency Limit Study Update</a:t>
            </a:r>
            <a:endParaRPr lang="en-US" sz="2000" b="1" dirty="0">
              <a:solidFill>
                <a:schemeClr val="tx2"/>
              </a:solidFill>
            </a:endParaRPr>
          </a:p>
          <a:p>
            <a:endParaRPr lang="en-US" dirty="0"/>
          </a:p>
          <a:p>
            <a:endParaRPr lang="en-US" dirty="0"/>
          </a:p>
          <a:p>
            <a:endParaRPr lang="en-US" i="1" dirty="0"/>
          </a:p>
          <a:p>
            <a:endParaRPr lang="en-US" i="1" dirty="0"/>
          </a:p>
          <a:p>
            <a:endParaRPr lang="en-US" i="1" dirty="0"/>
          </a:p>
          <a:p>
            <a:r>
              <a:rPr lang="en-US" i="1" dirty="0"/>
              <a:t>Luis Hinojosa </a:t>
            </a:r>
          </a:p>
          <a:p>
            <a:r>
              <a:rPr lang="en-US" i="1" dirty="0"/>
              <a:t>ERCOT Operations Planning</a:t>
            </a:r>
          </a:p>
          <a:p>
            <a:endParaRPr lang="en-US" i="1" dirty="0"/>
          </a:p>
          <a:p>
            <a:r>
              <a:rPr lang="en-US" i="1" dirty="0"/>
              <a:t>LLWG</a:t>
            </a:r>
            <a:endParaRPr lang="en-US" dirty="0"/>
          </a:p>
          <a:p>
            <a:r>
              <a:rPr lang="en-US" dirty="0"/>
              <a:t>Sep 19, 2025</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7C6B7-A463-846B-2E59-18F380AEE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214A1D-37F0-323A-4626-2A38FC328674}"/>
              </a:ext>
            </a:extLst>
          </p:cNvPr>
          <p:cNvSpPr>
            <a:spLocks noGrp="1"/>
          </p:cNvSpPr>
          <p:nvPr>
            <p:ph type="title"/>
          </p:nvPr>
        </p:nvSpPr>
        <p:spPr/>
        <p:txBody>
          <a:bodyPr/>
          <a:lstStyle/>
          <a:p>
            <a:r>
              <a:rPr lang="en-US" dirty="0"/>
              <a:t>LL Frequency Limit Study </a:t>
            </a:r>
          </a:p>
        </p:txBody>
      </p:sp>
      <p:sp>
        <p:nvSpPr>
          <p:cNvPr id="3" name="Slide Number Placeholder 2">
            <a:extLst>
              <a:ext uri="{FF2B5EF4-FFF2-40B4-BE49-F238E27FC236}">
                <a16:creationId xmlns:a16="http://schemas.microsoft.com/office/drawing/2014/main" id="{F0799339-7F20-B34F-3534-303ABECFB3D8}"/>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4" name="TextBox 3">
            <a:extLst>
              <a:ext uri="{FF2B5EF4-FFF2-40B4-BE49-F238E27FC236}">
                <a16:creationId xmlns:a16="http://schemas.microsoft.com/office/drawing/2014/main" id="{99228D5A-0494-806F-090D-1E89A237A037}"/>
              </a:ext>
            </a:extLst>
          </p:cNvPr>
          <p:cNvSpPr txBox="1"/>
          <p:nvPr/>
        </p:nvSpPr>
        <p:spPr>
          <a:xfrm>
            <a:off x="730360" y="2653123"/>
            <a:ext cx="5325082" cy="1454244"/>
          </a:xfrm>
          <a:prstGeom prst="rect">
            <a:avLst/>
          </a:prstGeom>
          <a:noFill/>
        </p:spPr>
        <p:txBody>
          <a:bodyPr wrap="square" lIns="68580" tIns="34290" rIns="68580" bIns="34290" anchor="t">
            <a:spAutoFit/>
          </a:bodyPr>
          <a:lstStyle/>
          <a:p>
            <a:pPr>
              <a:spcAft>
                <a:spcPts val="600"/>
              </a:spcAft>
            </a:pPr>
            <a:r>
              <a:rPr lang="en-US" sz="1600" dirty="0">
                <a:cs typeface="Arial"/>
              </a:rPr>
              <a:t>Scope:</a:t>
            </a:r>
          </a:p>
          <a:p>
            <a:pPr marL="342900" indent="-342900">
              <a:spcAft>
                <a:spcPts val="600"/>
              </a:spcAft>
              <a:buFont typeface="Arial" panose="020B0604020202020204" pitchFamily="34" charset="0"/>
              <a:buChar char="•"/>
            </a:pPr>
            <a:r>
              <a:rPr lang="en-US" sz="1600" dirty="0">
                <a:cs typeface="Arial"/>
              </a:rPr>
              <a:t>TSAT snapshot cases for various inertia and down-PRC conditions</a:t>
            </a:r>
          </a:p>
          <a:p>
            <a:pPr marL="342900" indent="-342900">
              <a:spcAft>
                <a:spcPts val="600"/>
              </a:spcAft>
              <a:buFont typeface="Arial" panose="020B0604020202020204" pitchFamily="34" charset="0"/>
              <a:buChar char="•"/>
            </a:pPr>
            <a:r>
              <a:rPr lang="en-US" sz="1600" dirty="0">
                <a:cs typeface="Arial"/>
              </a:rPr>
              <a:t>Identify load loss level that causes steady-state frequency to exceed 60.4 Hz for each case</a:t>
            </a:r>
            <a:endParaRPr lang="en-US" sz="1050" dirty="0">
              <a:cs typeface="Arial"/>
            </a:endParaRPr>
          </a:p>
        </p:txBody>
      </p:sp>
      <p:sp>
        <p:nvSpPr>
          <p:cNvPr id="5" name="Rectangle 4">
            <a:extLst>
              <a:ext uri="{FF2B5EF4-FFF2-40B4-BE49-F238E27FC236}">
                <a16:creationId xmlns:a16="http://schemas.microsoft.com/office/drawing/2014/main" id="{0CE96093-7043-E17E-3FF5-3113F55AC1CA}"/>
              </a:ext>
            </a:extLst>
          </p:cNvPr>
          <p:cNvSpPr/>
          <p:nvPr/>
        </p:nvSpPr>
        <p:spPr>
          <a:xfrm>
            <a:off x="599767" y="1066801"/>
            <a:ext cx="11002297" cy="1134039"/>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t>Questions to Answer:</a:t>
            </a:r>
          </a:p>
          <a:p>
            <a:r>
              <a:rPr lang="en-US" sz="1600" dirty="0"/>
              <a:t>How do different inertia and down-PRC conditions impact the previously-identified</a:t>
            </a:r>
            <a:r>
              <a:rPr lang="en-US" sz="1600" baseline="30000" dirty="0"/>
              <a:t>1</a:t>
            </a:r>
            <a:r>
              <a:rPr lang="en-US" sz="1600" dirty="0"/>
              <a:t> 2,600 MW loss of load frequency stability limit?</a:t>
            </a:r>
          </a:p>
          <a:p>
            <a:r>
              <a:rPr lang="en-US" sz="1600" dirty="0"/>
              <a:t>What would be the benefit of a down-frequency response Ancillary Service?</a:t>
            </a:r>
          </a:p>
        </p:txBody>
      </p:sp>
      <p:sp>
        <p:nvSpPr>
          <p:cNvPr id="8" name="TextBox 7">
            <a:extLst>
              <a:ext uri="{FF2B5EF4-FFF2-40B4-BE49-F238E27FC236}">
                <a16:creationId xmlns:a16="http://schemas.microsoft.com/office/drawing/2014/main" id="{D5DA1CA3-95A8-8889-A326-94D59AF9D252}"/>
              </a:ext>
            </a:extLst>
          </p:cNvPr>
          <p:cNvSpPr txBox="1"/>
          <p:nvPr/>
        </p:nvSpPr>
        <p:spPr>
          <a:xfrm>
            <a:off x="719507" y="4267857"/>
            <a:ext cx="8305800" cy="1531188"/>
          </a:xfrm>
          <a:prstGeom prst="rect">
            <a:avLst/>
          </a:prstGeom>
          <a:noFill/>
        </p:spPr>
        <p:txBody>
          <a:bodyPr wrap="square" lIns="68580" tIns="34290" rIns="68580" bIns="34290" anchor="t">
            <a:spAutoFit/>
          </a:bodyPr>
          <a:lstStyle/>
          <a:p>
            <a:pPr>
              <a:spcAft>
                <a:spcPts val="600"/>
              </a:spcAft>
            </a:pPr>
            <a:r>
              <a:rPr lang="en-US" sz="1600" dirty="0">
                <a:cs typeface="Arial"/>
              </a:rPr>
              <a:t>Outcome (expected Q4 2025):</a:t>
            </a:r>
          </a:p>
          <a:p>
            <a:pPr marL="342900" indent="-342900">
              <a:spcAft>
                <a:spcPts val="600"/>
              </a:spcAft>
              <a:buFont typeface="Arial" panose="020B0604020202020204" pitchFamily="34" charset="0"/>
              <a:buChar char="•"/>
            </a:pPr>
            <a:r>
              <a:rPr lang="en-US" sz="1600" dirty="0">
                <a:cs typeface="Arial"/>
              </a:rPr>
              <a:t>Table showing load loss limit for various inertia and down-PRC conditions [Public]</a:t>
            </a:r>
          </a:p>
          <a:p>
            <a:pPr marL="800100" lvl="1" indent="-342900">
              <a:spcAft>
                <a:spcPts val="600"/>
              </a:spcAft>
              <a:buFont typeface="Arial" panose="020B0604020202020204" pitchFamily="34" charset="0"/>
              <a:buChar char="•"/>
            </a:pPr>
            <a:r>
              <a:rPr lang="en-US" sz="1600" dirty="0">
                <a:cs typeface="Arial"/>
              </a:rPr>
              <a:t>This will serve as input into SOL monitoring criteria (see LL VRT SOL Study)</a:t>
            </a:r>
          </a:p>
          <a:p>
            <a:pPr marL="342900" indent="-342900">
              <a:spcAft>
                <a:spcPts val="600"/>
              </a:spcAft>
              <a:buFont typeface="Arial" panose="020B0604020202020204" pitchFamily="34" charset="0"/>
              <a:buChar char="•"/>
            </a:pPr>
            <a:r>
              <a:rPr lang="en-US" sz="1600" dirty="0">
                <a:cs typeface="Arial"/>
              </a:rPr>
              <a:t>Identification of amount of down-PRC needed to increase loss of load frequency stability limit at various inertia levels [Public]</a:t>
            </a:r>
          </a:p>
        </p:txBody>
      </p:sp>
      <p:sp>
        <p:nvSpPr>
          <p:cNvPr id="6" name="TextBox 5">
            <a:extLst>
              <a:ext uri="{FF2B5EF4-FFF2-40B4-BE49-F238E27FC236}">
                <a16:creationId xmlns:a16="http://schemas.microsoft.com/office/drawing/2014/main" id="{A959C722-CE4F-C67C-4552-4E09890768D0}"/>
              </a:ext>
            </a:extLst>
          </p:cNvPr>
          <p:cNvSpPr txBox="1"/>
          <p:nvPr/>
        </p:nvSpPr>
        <p:spPr>
          <a:xfrm>
            <a:off x="3886200" y="6477000"/>
            <a:ext cx="5943600" cy="253916"/>
          </a:xfrm>
          <a:prstGeom prst="rect">
            <a:avLst/>
          </a:prstGeom>
          <a:noFill/>
        </p:spPr>
        <p:txBody>
          <a:bodyPr wrap="square" rtlCol="0">
            <a:spAutoFit/>
          </a:bodyPr>
          <a:lstStyle/>
          <a:p>
            <a:r>
              <a:rPr lang="en-US" sz="1050" dirty="0"/>
              <a:t>1. </a:t>
            </a:r>
            <a:r>
              <a:rPr lang="en-US" sz="1050" dirty="0">
                <a:hlinkClick r:id="rId2"/>
              </a:rPr>
              <a:t>https://www.ercot.com/files/docs/2025/05/19/Large_Load_Loss_Analysis_051625_LLWG.pptx</a:t>
            </a:r>
            <a:r>
              <a:rPr lang="en-US" sz="1050" dirty="0"/>
              <a:t>  </a:t>
            </a:r>
          </a:p>
        </p:txBody>
      </p:sp>
      <p:pic>
        <p:nvPicPr>
          <p:cNvPr id="13" name="Picture 12">
            <a:extLst>
              <a:ext uri="{FF2B5EF4-FFF2-40B4-BE49-F238E27FC236}">
                <a16:creationId xmlns:a16="http://schemas.microsoft.com/office/drawing/2014/main" id="{A139AF44-B183-B671-79C1-4BBCD8B98439}"/>
              </a:ext>
            </a:extLst>
          </p:cNvPr>
          <p:cNvPicPr>
            <a:picLocks noChangeAspect="1"/>
          </p:cNvPicPr>
          <p:nvPr/>
        </p:nvPicPr>
        <p:blipFill>
          <a:blip r:embed="rId3"/>
          <a:stretch>
            <a:fillRect/>
          </a:stretch>
        </p:blipFill>
        <p:spPr>
          <a:xfrm>
            <a:off x="6823587" y="2361330"/>
            <a:ext cx="4208207" cy="2019659"/>
          </a:xfrm>
          <a:prstGeom prst="rect">
            <a:avLst/>
          </a:prstGeom>
        </p:spPr>
      </p:pic>
    </p:spTree>
    <p:extLst>
      <p:ext uri="{BB962C8B-B14F-4D97-AF65-F5344CB8AC3E}">
        <p14:creationId xmlns:p14="http://schemas.microsoft.com/office/powerpoint/2010/main" val="411176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20A02B-800A-827F-790B-194A9CE3AD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8E9BD2-C484-9C44-089B-CEB523358B3B}"/>
              </a:ext>
            </a:extLst>
          </p:cNvPr>
          <p:cNvSpPr>
            <a:spLocks noGrp="1"/>
          </p:cNvSpPr>
          <p:nvPr>
            <p:ph type="title"/>
          </p:nvPr>
        </p:nvSpPr>
        <p:spPr/>
        <p:txBody>
          <a:bodyPr lIns="91440" tIns="45720" rIns="91440" bIns="45720" anchor="t"/>
          <a:lstStyle/>
          <a:p>
            <a:r>
              <a:rPr lang="en-US" dirty="0">
                <a:cs typeface="Arial"/>
              </a:rPr>
              <a:t>Update on Expanded Load Loss Limit Analysis</a:t>
            </a:r>
            <a:br>
              <a:rPr lang="en-US" dirty="0">
                <a:cs typeface="Arial"/>
              </a:rPr>
            </a:br>
            <a:endParaRPr lang="en-US" dirty="0">
              <a:cs typeface="Arial"/>
            </a:endParaRPr>
          </a:p>
        </p:txBody>
      </p:sp>
      <p:sp>
        <p:nvSpPr>
          <p:cNvPr id="3" name="Content Placeholder 2">
            <a:extLst>
              <a:ext uri="{FF2B5EF4-FFF2-40B4-BE49-F238E27FC236}">
                <a16:creationId xmlns:a16="http://schemas.microsoft.com/office/drawing/2014/main" id="{5197EBE4-F0DF-D7A0-162B-FEFA630A9CAB}"/>
              </a:ext>
            </a:extLst>
          </p:cNvPr>
          <p:cNvSpPr>
            <a:spLocks noGrp="1"/>
          </p:cNvSpPr>
          <p:nvPr>
            <p:ph idx="1"/>
          </p:nvPr>
        </p:nvSpPr>
        <p:spPr>
          <a:xfrm>
            <a:off x="406400" y="629265"/>
            <a:ext cx="11379200" cy="5413558"/>
          </a:xfrm>
        </p:spPr>
        <p:txBody>
          <a:bodyPr/>
          <a:lstStyle/>
          <a:p>
            <a:pPr marL="0" indent="0">
              <a:buNone/>
            </a:pPr>
            <a:r>
              <a:rPr lang="en-US" sz="1600" dirty="0">
                <a:cs typeface="Arial"/>
              </a:rPr>
              <a:t>ERCOT has identified</a:t>
            </a:r>
            <a:r>
              <a:rPr lang="en-US" sz="1600" dirty="0">
                <a:solidFill>
                  <a:schemeClr val="tx1"/>
                </a:solidFill>
                <a:cs typeface="Arial"/>
              </a:rPr>
              <a:t> 18 additional cases with inertia ranging from ~120 GW*s – 335 GW*s and varying levels of down-PRC are being studied to determine how the Large Load loss limit is impacted.</a:t>
            </a:r>
          </a:p>
          <a:p>
            <a:r>
              <a:rPr lang="en-US" sz="1400" dirty="0">
                <a:solidFill>
                  <a:schemeClr val="bg2">
                    <a:lumMod val="10000"/>
                  </a:schemeClr>
                </a:solidFill>
                <a:cs typeface="Arial"/>
              </a:rPr>
              <a:t>Preliminary analysis shows that at inertia conditions of around ~330 GW*s, the Large Loss level at which frequency stability is impacted is higher than 2,600 MW</a:t>
            </a:r>
            <a:endParaRPr lang="en-US" sz="1600" dirty="0">
              <a:solidFill>
                <a:schemeClr val="tx1"/>
              </a:solidFill>
              <a:cs typeface="Arial"/>
            </a:endParaRPr>
          </a:p>
          <a:p>
            <a:pPr marL="0" indent="0">
              <a:buNone/>
            </a:pPr>
            <a:r>
              <a:rPr lang="en-US" sz="1600" dirty="0">
                <a:solidFill>
                  <a:schemeClr val="tx1"/>
                </a:solidFill>
                <a:cs typeface="Arial"/>
              </a:rPr>
              <a:t>ERCOT is </a:t>
            </a:r>
            <a:r>
              <a:rPr lang="en-US" sz="1600" dirty="0">
                <a:cs typeface="Arial"/>
              </a:rPr>
              <a:t>in the process of running analysis on these additional cases. </a:t>
            </a:r>
            <a:r>
              <a:rPr lang="en-US" sz="1600" dirty="0">
                <a:solidFill>
                  <a:schemeClr val="tx1"/>
                </a:solidFill>
                <a:cs typeface="Arial"/>
              </a:rPr>
              <a:t>ERCOT’s goal is to define a load loss limit curve based on inertia and down-PRC available, and potentially other factors, to better represent system conditions which can be used as input to the System Operating Limit (SOL) monitoring criteria. </a:t>
            </a:r>
            <a:endParaRPr lang="en-US" sz="1600" dirty="0">
              <a:cs typeface="Arial"/>
            </a:endParaRPr>
          </a:p>
          <a:p>
            <a:pPr marL="0" indent="0">
              <a:buNone/>
            </a:pPr>
            <a:r>
              <a:rPr lang="en-US" sz="1600" dirty="0">
                <a:solidFill>
                  <a:schemeClr val="tx1"/>
                </a:solidFill>
                <a:cs typeface="Arial"/>
              </a:rPr>
              <a:t>ETA: Q4 2025</a:t>
            </a:r>
          </a:p>
          <a:p>
            <a:pPr marL="400050" lvl="1" indent="0">
              <a:buNone/>
            </a:pPr>
            <a:endParaRPr lang="en-US" sz="1600" dirty="0">
              <a:solidFill>
                <a:schemeClr val="tx1"/>
              </a:solidFill>
              <a:cs typeface="Arial"/>
            </a:endParaRPr>
          </a:p>
          <a:p>
            <a:pPr marL="342900" lvl="1" indent="-342900">
              <a:spcAft>
                <a:spcPts val="600"/>
              </a:spcAft>
            </a:pPr>
            <a:endParaRPr lang="en-US" sz="2000" dirty="0">
              <a:solidFill>
                <a:schemeClr val="tx1"/>
              </a:solidFill>
            </a:endParaRPr>
          </a:p>
        </p:txBody>
      </p:sp>
      <p:sp>
        <p:nvSpPr>
          <p:cNvPr id="4" name="Slide Number Placeholder 3">
            <a:extLst>
              <a:ext uri="{FF2B5EF4-FFF2-40B4-BE49-F238E27FC236}">
                <a16:creationId xmlns:a16="http://schemas.microsoft.com/office/drawing/2014/main" id="{F84684F3-5D59-A978-CCC6-93CD55B098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srgbClr val="7C858C"/>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7C858C"/>
              </a:solidFill>
              <a:effectLst/>
              <a:uLnTx/>
              <a:uFillTx/>
              <a:latin typeface="Arial"/>
              <a:ea typeface="+mn-ea"/>
              <a:cs typeface="+mn-cs"/>
            </a:endParaRPr>
          </a:p>
        </p:txBody>
      </p:sp>
      <p:pic>
        <p:nvPicPr>
          <p:cNvPr id="8" name="Picture 7">
            <a:extLst>
              <a:ext uri="{FF2B5EF4-FFF2-40B4-BE49-F238E27FC236}">
                <a16:creationId xmlns:a16="http://schemas.microsoft.com/office/drawing/2014/main" id="{E550E014-B2C5-952D-3908-F9434A89F942}"/>
              </a:ext>
            </a:extLst>
          </p:cNvPr>
          <p:cNvPicPr>
            <a:picLocks noChangeAspect="1"/>
          </p:cNvPicPr>
          <p:nvPr/>
        </p:nvPicPr>
        <p:blipFill>
          <a:blip r:embed="rId2"/>
          <a:srcRect b="7182"/>
          <a:stretch>
            <a:fillRect/>
          </a:stretch>
        </p:blipFill>
        <p:spPr>
          <a:xfrm>
            <a:off x="2168815" y="2724554"/>
            <a:ext cx="7955970" cy="3836584"/>
          </a:xfrm>
          <a:prstGeom prst="rect">
            <a:avLst/>
          </a:prstGeom>
        </p:spPr>
      </p:pic>
    </p:spTree>
    <p:extLst>
      <p:ext uri="{BB962C8B-B14F-4D97-AF65-F5344CB8AC3E}">
        <p14:creationId xmlns:p14="http://schemas.microsoft.com/office/powerpoint/2010/main" val="398068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DB9E-638D-EBBD-6C0D-4A34543714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A1DEE3-9237-9439-F193-C47BA3A48073}"/>
              </a:ext>
            </a:extLst>
          </p:cNvPr>
          <p:cNvSpPr>
            <a:spLocks noGrp="1"/>
          </p:cNvSpPr>
          <p:nvPr>
            <p:ph type="title"/>
          </p:nvPr>
        </p:nvSpPr>
        <p:spPr/>
        <p:txBody>
          <a:bodyPr lIns="91440" tIns="45720" rIns="91440" bIns="45720" anchor="t"/>
          <a:lstStyle/>
          <a:p>
            <a:r>
              <a:rPr lang="en-US" dirty="0">
                <a:cs typeface="Arial"/>
              </a:rPr>
              <a:t>Impact of downward Fast Frequency Response (FFR) on Frequency stability</a:t>
            </a:r>
          </a:p>
        </p:txBody>
      </p:sp>
      <p:sp>
        <p:nvSpPr>
          <p:cNvPr id="3" name="Content Placeholder 2">
            <a:extLst>
              <a:ext uri="{FF2B5EF4-FFF2-40B4-BE49-F238E27FC236}">
                <a16:creationId xmlns:a16="http://schemas.microsoft.com/office/drawing/2014/main" id="{884BBDCD-6540-534E-4B6A-FF25893C589E}"/>
              </a:ext>
            </a:extLst>
          </p:cNvPr>
          <p:cNvSpPr>
            <a:spLocks noGrp="1"/>
          </p:cNvSpPr>
          <p:nvPr>
            <p:ph idx="1"/>
          </p:nvPr>
        </p:nvSpPr>
        <p:spPr/>
        <p:txBody>
          <a:bodyPr/>
          <a:lstStyle/>
          <a:p>
            <a:pPr marL="0" indent="0">
              <a:buNone/>
            </a:pPr>
            <a:r>
              <a:rPr lang="en-US" sz="1800" dirty="0">
                <a:cs typeface="Arial"/>
              </a:rPr>
              <a:t>Today, ERCOT has an FFR “Up” designed to provide full response within 15cycles or 250ms when frequency drops below 59.85 Hz. This helps reduce Critical Inertia.</a:t>
            </a:r>
          </a:p>
          <a:p>
            <a:pPr marL="0" indent="0">
              <a:buNone/>
            </a:pPr>
            <a:endParaRPr lang="en-US" sz="1800" dirty="0">
              <a:cs typeface="Arial"/>
            </a:endParaRPr>
          </a:p>
          <a:p>
            <a:pPr marL="0" indent="0">
              <a:buNone/>
            </a:pPr>
            <a:r>
              <a:rPr lang="en-US" sz="1800" dirty="0">
                <a:cs typeface="Arial"/>
              </a:rPr>
              <a:t>Based on feedback received, ERCOT is also testing the impact of faster responding frequency response on grid frequency during load loss type events. Specifically, ERCOT is testing the impact of having a similar FFR-down response that triggers at </a:t>
            </a:r>
            <a:r>
              <a:rPr lang="en-US" sz="1600" dirty="0">
                <a:solidFill>
                  <a:schemeClr val="tx1"/>
                </a:solidFill>
                <a:cs typeface="Arial"/>
              </a:rPr>
              <a:t>60.15 Hz within 250ms on the Large Load loss limit.</a:t>
            </a:r>
          </a:p>
          <a:p>
            <a:pPr marL="0" lvl="1" indent="0">
              <a:spcAft>
                <a:spcPts val="600"/>
              </a:spcAft>
              <a:buNone/>
            </a:pPr>
            <a:endParaRPr lang="en-US" sz="2000" dirty="0">
              <a:solidFill>
                <a:schemeClr val="tx1"/>
              </a:solidFill>
            </a:endParaRPr>
          </a:p>
          <a:p>
            <a:pPr marL="0" lvl="1" indent="0">
              <a:spcAft>
                <a:spcPts val="600"/>
              </a:spcAft>
              <a:buNone/>
            </a:pPr>
            <a:r>
              <a:rPr lang="en-US" sz="2000" dirty="0">
                <a:solidFill>
                  <a:schemeClr val="tx1"/>
                </a:solidFill>
                <a:cs typeface="Arial"/>
              </a:rPr>
              <a:t>ETA: late Q4 2025 or early Q1 2026</a:t>
            </a:r>
          </a:p>
          <a:p>
            <a:pPr marL="0" lvl="1" indent="0">
              <a:spcAft>
                <a:spcPts val="600"/>
              </a:spcAft>
              <a:buNone/>
            </a:pPr>
            <a:endParaRPr lang="en-US" sz="2000" dirty="0">
              <a:solidFill>
                <a:schemeClr val="tx1"/>
              </a:solidFill>
            </a:endParaRPr>
          </a:p>
        </p:txBody>
      </p:sp>
      <p:sp>
        <p:nvSpPr>
          <p:cNvPr id="4" name="Slide Number Placeholder 3">
            <a:extLst>
              <a:ext uri="{FF2B5EF4-FFF2-40B4-BE49-F238E27FC236}">
                <a16:creationId xmlns:a16="http://schemas.microsoft.com/office/drawing/2014/main" id="{C648A8FE-7CB1-A4F1-B5DC-A0A67AB60D71}"/>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srgbClr val="7C858C"/>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7C858C"/>
              </a:solidFill>
              <a:effectLst/>
              <a:uLnTx/>
              <a:uFillTx/>
              <a:latin typeface="Arial"/>
              <a:ea typeface="+mn-ea"/>
              <a:cs typeface="+mn-cs"/>
            </a:endParaRPr>
          </a:p>
        </p:txBody>
      </p:sp>
    </p:spTree>
    <p:extLst>
      <p:ext uri="{BB962C8B-B14F-4D97-AF65-F5344CB8AC3E}">
        <p14:creationId xmlns:p14="http://schemas.microsoft.com/office/powerpoint/2010/main" val="3992689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EF201AB-11E4-9455-5A09-5F500C55181A}"/>
              </a:ext>
            </a:extLst>
          </p:cNvPr>
          <p:cNvSpPr>
            <a:spLocks noGrp="1"/>
          </p:cNvSpPr>
          <p:nvPr>
            <p:ph type="ctr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F5D97450-320C-62E6-9FE0-3B6CC216488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466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BE6D72-BE03-9C21-5191-0E9237AEC57A}"/>
            </a:ext>
          </a:extLst>
        </p:cNvPr>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749619A1-37E2-754A-901C-1650DCC0B344}"/>
              </a:ext>
            </a:extLst>
          </p:cNvPr>
          <p:cNvSpPr>
            <a:spLocks noGrp="1"/>
          </p:cNvSpPr>
          <p:nvPr>
            <p:ph idx="1"/>
          </p:nvPr>
        </p:nvSpPr>
        <p:spPr/>
        <p:txBody>
          <a:bodyPr lIns="91440" tIns="45720" rIns="91440" bIns="45720" anchor="t"/>
          <a:lstStyle/>
          <a:p>
            <a:r>
              <a:rPr lang="en-US" sz="1600" dirty="0"/>
              <a:t>ERCOT conducted a dynamic TSAT simulation using historical real-time case from </a:t>
            </a:r>
            <a:r>
              <a:rPr lang="en-US" sz="1600" b="1" dirty="0"/>
              <a:t>03/12/2024 2:47 AM</a:t>
            </a:r>
            <a:r>
              <a:rPr lang="en-US" sz="1600" dirty="0"/>
              <a:t> with lowest down-Physical Responsive Capability (down-PRC*) conditions to identify Large Load loss levels that caused steady-state frequency to exceed 60.4Hz** when a three-phase fault in West Texas (contingency) is applied. </a:t>
            </a:r>
          </a:p>
          <a:p>
            <a:pPr lvl="1"/>
            <a:r>
              <a:rPr lang="en-US" sz="1400" dirty="0">
                <a:solidFill>
                  <a:schemeClr val="bg2">
                    <a:lumMod val="10000"/>
                  </a:schemeClr>
                </a:solidFill>
              </a:rPr>
              <a:t>In this case, ERCOT modeled Large Loads with a trip setting that mimicked the ITIC curve.</a:t>
            </a:r>
            <a:endParaRPr lang="en-US" sz="1200" dirty="0">
              <a:solidFill>
                <a:schemeClr val="bg2">
                  <a:lumMod val="10000"/>
                </a:schemeClr>
              </a:solidFill>
              <a:cs typeface="Arial"/>
            </a:endParaRPr>
          </a:p>
          <a:p>
            <a:r>
              <a:rPr lang="en-US" sz="1600" dirty="0"/>
              <a:t>ERCOT identified that for Large Load loss greater than </a:t>
            </a:r>
            <a:r>
              <a:rPr lang="en-US" sz="1600" b="1" dirty="0"/>
              <a:t>2,600 MW</a:t>
            </a:r>
            <a:r>
              <a:rPr lang="en-US" sz="1600" dirty="0"/>
              <a:t>, steady state frequency could exceed 60.4 Hz**, a value that has been adopted as a threshold based on feedback from thermal generation operators in similar past overshoot analysis.</a:t>
            </a:r>
          </a:p>
          <a:p>
            <a:endParaRPr lang="en-US" sz="1600" dirty="0">
              <a:cs typeface="Arial"/>
            </a:endParaRPr>
          </a:p>
          <a:p>
            <a:endParaRPr lang="en-US" sz="1400" dirty="0">
              <a:solidFill>
                <a:schemeClr val="accent6"/>
              </a:solidFill>
              <a:cs typeface="Arial"/>
            </a:endParaRPr>
          </a:p>
        </p:txBody>
      </p:sp>
      <p:pic>
        <p:nvPicPr>
          <p:cNvPr id="9" name="Picture 8">
            <a:extLst>
              <a:ext uri="{FF2B5EF4-FFF2-40B4-BE49-F238E27FC236}">
                <a16:creationId xmlns:a16="http://schemas.microsoft.com/office/drawing/2014/main" id="{18437C6A-BBB0-1EB7-1B96-9EF23D41BCA6}"/>
              </a:ext>
            </a:extLst>
          </p:cNvPr>
          <p:cNvPicPr>
            <a:picLocks noChangeAspect="1"/>
          </p:cNvPicPr>
          <p:nvPr/>
        </p:nvPicPr>
        <p:blipFill>
          <a:blip r:embed="rId3"/>
          <a:stretch>
            <a:fillRect/>
          </a:stretch>
        </p:blipFill>
        <p:spPr>
          <a:xfrm>
            <a:off x="450645" y="2670149"/>
            <a:ext cx="7840136" cy="3407959"/>
          </a:xfrm>
          <a:prstGeom prst="rect">
            <a:avLst/>
          </a:prstGeom>
        </p:spPr>
      </p:pic>
      <p:sp>
        <p:nvSpPr>
          <p:cNvPr id="17" name="Title 16">
            <a:extLst>
              <a:ext uri="{FF2B5EF4-FFF2-40B4-BE49-F238E27FC236}">
                <a16:creationId xmlns:a16="http://schemas.microsoft.com/office/drawing/2014/main" id="{FA203D2D-6A61-B042-7E94-4858029CCA0C}"/>
              </a:ext>
            </a:extLst>
          </p:cNvPr>
          <p:cNvSpPr>
            <a:spLocks noGrp="1"/>
          </p:cNvSpPr>
          <p:nvPr>
            <p:ph type="title"/>
          </p:nvPr>
        </p:nvSpPr>
        <p:spPr/>
        <p:txBody>
          <a:bodyPr/>
          <a:lstStyle/>
          <a:p>
            <a:r>
              <a:rPr lang="en-US" sz="2800" dirty="0"/>
              <a:t>Recap of Initial LL Frequency Limit Study</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4D8673AF-DD83-DA65-A69F-21670003517A}"/>
              </a:ext>
            </a:extLst>
          </p:cNvPr>
          <p:cNvSpPr>
            <a:spLocks noGrp="1"/>
          </p:cNvSpPr>
          <p:nvPr>
            <p:ph type="sldNum" sz="quarter" idx="4"/>
          </p:nvPr>
        </p:nvSpPr>
        <p:spPr/>
        <p:txBody>
          <a:bodyPr/>
          <a:lstStyle/>
          <a:p>
            <a:pPr>
              <a:defRPr/>
            </a:pPr>
            <a:fld id="{1D93BD3E-1E9A-4970-A6F7-E7AC52762E0C}" type="slidenum">
              <a:rPr lang="en-US">
                <a:solidFill>
                  <a:srgbClr val="FFFFFF"/>
                </a:solidFill>
                <a:latin typeface="Arial"/>
              </a:rPr>
              <a:pPr>
                <a:defRPr/>
              </a:pPr>
              <a:t>6</a:t>
            </a:fld>
            <a:endParaRPr lang="en-US">
              <a:solidFill>
                <a:srgbClr val="FFFFFF"/>
              </a:solidFill>
              <a:latin typeface="Arial"/>
            </a:endParaRPr>
          </a:p>
        </p:txBody>
      </p:sp>
      <p:graphicFrame>
        <p:nvGraphicFramePr>
          <p:cNvPr id="2" name="Content Placeholder 4">
            <a:extLst>
              <a:ext uri="{FF2B5EF4-FFF2-40B4-BE49-F238E27FC236}">
                <a16:creationId xmlns:a16="http://schemas.microsoft.com/office/drawing/2014/main" id="{1935819A-D72F-35EC-0347-C993E3059858}"/>
              </a:ext>
            </a:extLst>
          </p:cNvPr>
          <p:cNvGraphicFramePr>
            <a:graphicFrameLocks/>
          </p:cNvGraphicFramePr>
          <p:nvPr>
            <p:extLst>
              <p:ext uri="{D42A27DB-BD31-4B8C-83A1-F6EECF244321}">
                <p14:modId xmlns:p14="http://schemas.microsoft.com/office/powerpoint/2010/main" val="1697901403"/>
              </p:ext>
            </p:extLst>
          </p:nvPr>
        </p:nvGraphicFramePr>
        <p:xfrm>
          <a:off x="8519242" y="2907620"/>
          <a:ext cx="3231482" cy="1702561"/>
        </p:xfrm>
        <a:graphic>
          <a:graphicData uri="http://schemas.openxmlformats.org/drawingml/2006/table">
            <a:tbl>
              <a:tblPr firstRow="1" bandRow="1">
                <a:tableStyleId>{5C22544A-7EE6-4342-B048-85BDC9FD1C3A}</a:tableStyleId>
              </a:tblPr>
              <a:tblGrid>
                <a:gridCol w="1466267">
                  <a:extLst>
                    <a:ext uri="{9D8B030D-6E8A-4147-A177-3AD203B41FA5}">
                      <a16:colId xmlns:a16="http://schemas.microsoft.com/office/drawing/2014/main" val="479885959"/>
                    </a:ext>
                  </a:extLst>
                </a:gridCol>
                <a:gridCol w="1765215">
                  <a:extLst>
                    <a:ext uri="{9D8B030D-6E8A-4147-A177-3AD203B41FA5}">
                      <a16:colId xmlns:a16="http://schemas.microsoft.com/office/drawing/2014/main" val="3813059081"/>
                    </a:ext>
                  </a:extLst>
                </a:gridCol>
              </a:tblGrid>
              <a:tr h="243223">
                <a:tc gridSpan="2">
                  <a:txBody>
                    <a:bodyPr/>
                    <a:lstStyle/>
                    <a:p>
                      <a:pPr algn="ctr" fontAlgn="ctr"/>
                      <a:r>
                        <a:rPr lang="en-US" sz="1400" b="1" i="0" u="none" strike="noStrike" dirty="0">
                          <a:solidFill>
                            <a:schemeClr val="bg1"/>
                          </a:solidFill>
                          <a:effectLst/>
                          <a:latin typeface="Calibri" panose="020F0502020204030204" pitchFamily="34" charset="0"/>
                        </a:rPr>
                        <a:t>Case: Mar 12, 2024 2:47 ~170 GW.S </a:t>
                      </a:r>
                    </a:p>
                  </a:txBody>
                  <a:tcPr marL="0" marR="0" marT="0" marB="0" anchor="ctr"/>
                </a:tc>
                <a:tc hMerge="1">
                  <a:txBody>
                    <a:bodyPr/>
                    <a:lstStyle/>
                    <a:p>
                      <a:pPr algn="ctr" fontAlgn="ctr"/>
                      <a:endParaRPr lang="en-US" sz="1400" b="1" i="0" u="none" strike="noStrike" dirty="0">
                        <a:solidFill>
                          <a:schemeClr val="bg1"/>
                        </a:solidFill>
                        <a:effectLst/>
                        <a:latin typeface="Calibri" panose="020F0502020204030204" pitchFamily="34" charset="0"/>
                      </a:endParaRPr>
                    </a:p>
                  </a:txBody>
                  <a:tcPr marL="0" marR="0" marT="0" marB="0" anchor="ctr"/>
                </a:tc>
                <a:extLst>
                  <a:ext uri="{0D108BD9-81ED-4DB2-BD59-A6C34878D82A}">
                    <a16:rowId xmlns:a16="http://schemas.microsoft.com/office/drawing/2014/main" val="3465119871"/>
                  </a:ext>
                </a:extLst>
              </a:tr>
              <a:tr h="243223">
                <a:tc>
                  <a:txBody>
                    <a:bodyPr/>
                    <a:lstStyle/>
                    <a:p>
                      <a:pPr algn="ctr" fontAlgn="ctr"/>
                      <a:r>
                        <a:rPr lang="en-US" sz="1400" b="1" i="0" u="none" strike="noStrike" dirty="0">
                          <a:solidFill>
                            <a:schemeClr val="bg1"/>
                          </a:solidFill>
                          <a:effectLst/>
                          <a:latin typeface="Calibri" panose="020F0502020204030204" pitchFamily="34" charset="0"/>
                        </a:rPr>
                        <a:t>MW Load Loss</a:t>
                      </a:r>
                    </a:p>
                  </a:txBody>
                  <a:tcPr marL="0" marR="0" marT="0" marB="0" anchor="ctr">
                    <a:solidFill>
                      <a:schemeClr val="accent1"/>
                    </a:solidFill>
                  </a:tcPr>
                </a:tc>
                <a:tc>
                  <a:txBody>
                    <a:bodyPr/>
                    <a:lstStyle/>
                    <a:p>
                      <a:pPr algn="ctr" fontAlgn="ctr"/>
                      <a:r>
                        <a:rPr lang="en-US" sz="1400" b="1" i="0" u="none" strike="noStrike" dirty="0">
                          <a:solidFill>
                            <a:schemeClr val="bg1"/>
                          </a:solidFill>
                          <a:effectLst/>
                          <a:latin typeface="Calibri" panose="020F0502020204030204" pitchFamily="34" charset="0"/>
                        </a:rPr>
                        <a:t>Steady State Freq</a:t>
                      </a:r>
                    </a:p>
                  </a:txBody>
                  <a:tcPr marL="0" marR="0" marT="0" marB="0" anchor="ctr">
                    <a:solidFill>
                      <a:schemeClr val="accent1"/>
                    </a:solidFill>
                  </a:tcPr>
                </a:tc>
                <a:extLst>
                  <a:ext uri="{0D108BD9-81ED-4DB2-BD59-A6C34878D82A}">
                    <a16:rowId xmlns:a16="http://schemas.microsoft.com/office/drawing/2014/main" val="270183231"/>
                  </a:ext>
                </a:extLst>
              </a:tr>
              <a:tr h="243223">
                <a:tc>
                  <a:txBody>
                    <a:bodyPr/>
                    <a:lstStyle/>
                    <a:p>
                      <a:pPr algn="ctr" fontAlgn="ctr"/>
                      <a:r>
                        <a:rPr lang="en-US" sz="1200" b="0" i="0" u="none" strike="noStrike" dirty="0">
                          <a:solidFill>
                            <a:srgbClr val="000000"/>
                          </a:solidFill>
                          <a:effectLst/>
                          <a:latin typeface="+mn-lt"/>
                        </a:rPr>
                        <a:t>~3,600</a:t>
                      </a:r>
                    </a:p>
                  </a:txBody>
                  <a:tcPr marL="0" marR="0" marT="0" marB="0" anchor="ctr"/>
                </a:tc>
                <a:tc>
                  <a:txBody>
                    <a:bodyPr/>
                    <a:lstStyle/>
                    <a:p>
                      <a:pPr algn="ctr" fontAlgn="ctr"/>
                      <a:r>
                        <a:rPr lang="en-US" sz="1200" b="0" i="0" u="none" strike="noStrike" dirty="0">
                          <a:solidFill>
                            <a:schemeClr val="tx1"/>
                          </a:solidFill>
                          <a:effectLst/>
                          <a:latin typeface="+mn-lt"/>
                        </a:rPr>
                        <a:t>60.58</a:t>
                      </a:r>
                    </a:p>
                  </a:txBody>
                  <a:tcPr marL="0" marR="0" marT="0" marB="0" anchor="ctr"/>
                </a:tc>
                <a:extLst>
                  <a:ext uri="{0D108BD9-81ED-4DB2-BD59-A6C34878D82A}">
                    <a16:rowId xmlns:a16="http://schemas.microsoft.com/office/drawing/2014/main" val="3989978675"/>
                  </a:ext>
                </a:extLst>
              </a:tr>
              <a:tr h="243223">
                <a:tc>
                  <a:txBody>
                    <a:bodyPr/>
                    <a:lstStyle/>
                    <a:p>
                      <a:pPr algn="ctr" fontAlgn="ctr"/>
                      <a:r>
                        <a:rPr lang="en-US" sz="1200" b="0" i="0" u="none" strike="noStrike" dirty="0">
                          <a:solidFill>
                            <a:srgbClr val="000000"/>
                          </a:solidFill>
                          <a:effectLst/>
                          <a:latin typeface="+mn-lt"/>
                        </a:rPr>
                        <a:t>~2,700</a:t>
                      </a:r>
                    </a:p>
                  </a:txBody>
                  <a:tcPr marL="0" marR="0" marT="0" marB="0" anchor="ctr"/>
                </a:tc>
                <a:tc>
                  <a:txBody>
                    <a:bodyPr/>
                    <a:lstStyle/>
                    <a:p>
                      <a:pPr algn="ctr" fontAlgn="ctr"/>
                      <a:r>
                        <a:rPr lang="en-US" sz="1200" b="0" i="0" u="none" strike="noStrike" dirty="0">
                          <a:solidFill>
                            <a:schemeClr val="tx1"/>
                          </a:solidFill>
                          <a:effectLst/>
                          <a:latin typeface="+mn-lt"/>
                        </a:rPr>
                        <a:t>60.42</a:t>
                      </a:r>
                    </a:p>
                  </a:txBody>
                  <a:tcPr marL="0" marR="0" marT="0" marB="0" anchor="ctr"/>
                </a:tc>
                <a:extLst>
                  <a:ext uri="{0D108BD9-81ED-4DB2-BD59-A6C34878D82A}">
                    <a16:rowId xmlns:a16="http://schemas.microsoft.com/office/drawing/2014/main" val="1765351232"/>
                  </a:ext>
                </a:extLst>
              </a:tr>
              <a:tr h="243223">
                <a:tc>
                  <a:txBody>
                    <a:bodyPr/>
                    <a:lstStyle/>
                    <a:p>
                      <a:pPr algn="ctr" fontAlgn="ctr"/>
                      <a:r>
                        <a:rPr lang="en-US" sz="1200" b="0" i="0" u="none" strike="noStrike">
                          <a:solidFill>
                            <a:schemeClr val="tx1"/>
                          </a:solidFill>
                          <a:effectLst/>
                          <a:latin typeface="+mn-lt"/>
                        </a:rPr>
                        <a:t>~2,600</a:t>
                      </a:r>
                    </a:p>
                  </a:txBody>
                  <a:tcPr marL="0" marR="0" marT="0" marB="0" anchor="ctr"/>
                </a:tc>
                <a:tc>
                  <a:txBody>
                    <a:bodyPr/>
                    <a:lstStyle/>
                    <a:p>
                      <a:pPr algn="ctr" fontAlgn="ctr"/>
                      <a:r>
                        <a:rPr lang="en-US" sz="1200" b="0" i="0" u="none" strike="noStrike" dirty="0">
                          <a:solidFill>
                            <a:schemeClr val="tx1"/>
                          </a:solidFill>
                          <a:effectLst/>
                          <a:latin typeface="+mn-lt"/>
                        </a:rPr>
                        <a:t>60.37</a:t>
                      </a:r>
                    </a:p>
                  </a:txBody>
                  <a:tcPr marL="0" marR="0" marT="0" marB="0" anchor="ctr"/>
                </a:tc>
                <a:extLst>
                  <a:ext uri="{0D108BD9-81ED-4DB2-BD59-A6C34878D82A}">
                    <a16:rowId xmlns:a16="http://schemas.microsoft.com/office/drawing/2014/main" val="1416830413"/>
                  </a:ext>
                </a:extLst>
              </a:tr>
              <a:tr h="243223">
                <a:tc>
                  <a:txBody>
                    <a:bodyPr/>
                    <a:lstStyle/>
                    <a:p>
                      <a:pPr algn="ctr" fontAlgn="ctr"/>
                      <a:r>
                        <a:rPr lang="en-US" sz="1200" b="0" i="0" u="none" strike="noStrike" dirty="0">
                          <a:solidFill>
                            <a:schemeClr val="tx1"/>
                          </a:solidFill>
                          <a:effectLst/>
                          <a:latin typeface="+mn-lt"/>
                        </a:rPr>
                        <a:t>~2,100</a:t>
                      </a:r>
                    </a:p>
                  </a:txBody>
                  <a:tcPr marL="0" marR="0" marT="0" marB="0" anchor="ctr"/>
                </a:tc>
                <a:tc>
                  <a:txBody>
                    <a:bodyPr/>
                    <a:lstStyle/>
                    <a:p>
                      <a:pPr algn="ctr" fontAlgn="ctr"/>
                      <a:r>
                        <a:rPr lang="en-US" sz="1200" b="0" i="0" u="none" strike="noStrike" dirty="0">
                          <a:solidFill>
                            <a:srgbClr val="000000"/>
                          </a:solidFill>
                          <a:effectLst/>
                          <a:latin typeface="+mn-lt"/>
                        </a:rPr>
                        <a:t>60.27</a:t>
                      </a:r>
                    </a:p>
                  </a:txBody>
                  <a:tcPr marL="0" marR="0" marT="0" marB="0" anchor="ctr"/>
                </a:tc>
                <a:extLst>
                  <a:ext uri="{0D108BD9-81ED-4DB2-BD59-A6C34878D82A}">
                    <a16:rowId xmlns:a16="http://schemas.microsoft.com/office/drawing/2014/main" val="184411827"/>
                  </a:ext>
                </a:extLst>
              </a:tr>
              <a:tr h="243223">
                <a:tc>
                  <a:txBody>
                    <a:bodyPr/>
                    <a:lstStyle/>
                    <a:p>
                      <a:pPr algn="ctr" fontAlgn="ctr"/>
                      <a:r>
                        <a:rPr lang="en-US" sz="1200" b="0" i="0" u="none" strike="noStrike" dirty="0">
                          <a:solidFill>
                            <a:schemeClr val="tx1"/>
                          </a:solidFill>
                          <a:effectLst/>
                          <a:latin typeface="+mn-lt"/>
                        </a:rPr>
                        <a:t>~2,000</a:t>
                      </a:r>
                    </a:p>
                  </a:txBody>
                  <a:tcPr marL="0" marR="0" marT="0" marB="0" anchor="ctr"/>
                </a:tc>
                <a:tc>
                  <a:txBody>
                    <a:bodyPr/>
                    <a:lstStyle/>
                    <a:p>
                      <a:pPr algn="ctr" fontAlgn="ctr"/>
                      <a:r>
                        <a:rPr lang="en-US" sz="1200" b="0" i="0" u="none" strike="noStrike" dirty="0">
                          <a:solidFill>
                            <a:srgbClr val="000000"/>
                          </a:solidFill>
                          <a:effectLst/>
                          <a:latin typeface="+mn-lt"/>
                        </a:rPr>
                        <a:t>60.25</a:t>
                      </a:r>
                    </a:p>
                  </a:txBody>
                  <a:tcPr marL="0" marR="0" marT="0" marB="0" anchor="ctr"/>
                </a:tc>
                <a:extLst>
                  <a:ext uri="{0D108BD9-81ED-4DB2-BD59-A6C34878D82A}">
                    <a16:rowId xmlns:a16="http://schemas.microsoft.com/office/drawing/2014/main" val="4025153636"/>
                  </a:ext>
                </a:extLst>
              </a:tr>
            </a:tbl>
          </a:graphicData>
        </a:graphic>
      </p:graphicFrame>
      <p:sp>
        <p:nvSpPr>
          <p:cNvPr id="5" name="TextBox 4">
            <a:extLst>
              <a:ext uri="{FF2B5EF4-FFF2-40B4-BE49-F238E27FC236}">
                <a16:creationId xmlns:a16="http://schemas.microsoft.com/office/drawing/2014/main" id="{54C005B6-1285-25FF-ABDE-D4D0A15622EF}"/>
              </a:ext>
            </a:extLst>
          </p:cNvPr>
          <p:cNvSpPr txBox="1"/>
          <p:nvPr/>
        </p:nvSpPr>
        <p:spPr>
          <a:xfrm>
            <a:off x="8519242" y="4645979"/>
            <a:ext cx="3231482" cy="1169551"/>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 </a:t>
            </a:r>
            <a:r>
              <a:rPr lang="en-US" sz="1400" dirty="0"/>
              <a:t>Based on this analysis a Large Load loss limit of around ~2,600 MW would be needed to maintain frequency stability during real time. </a:t>
            </a:r>
          </a:p>
        </p:txBody>
      </p:sp>
      <p:sp>
        <p:nvSpPr>
          <p:cNvPr id="3" name="TextBox 2">
            <a:extLst>
              <a:ext uri="{FF2B5EF4-FFF2-40B4-BE49-F238E27FC236}">
                <a16:creationId xmlns:a16="http://schemas.microsoft.com/office/drawing/2014/main" id="{0BBDB4D8-E413-A7E1-2B5A-9DEC40260733}"/>
              </a:ext>
            </a:extLst>
          </p:cNvPr>
          <p:cNvSpPr txBox="1"/>
          <p:nvPr/>
        </p:nvSpPr>
        <p:spPr>
          <a:xfrm>
            <a:off x="1824885" y="6110316"/>
            <a:ext cx="9925839" cy="707886"/>
          </a:xfrm>
          <a:prstGeom prst="rect">
            <a:avLst/>
          </a:prstGeom>
          <a:noFill/>
        </p:spPr>
        <p:txBody>
          <a:bodyPr wrap="square" rtlCol="0">
            <a:spAutoFit/>
          </a:bodyPr>
          <a:lstStyle/>
          <a:p>
            <a:r>
              <a:rPr lang="en-US" sz="1000" dirty="0"/>
              <a:t>*</a:t>
            </a:r>
            <a:r>
              <a:rPr lang="en-US" sz="1000" dirty="0">
                <a:cs typeface="Arial"/>
              </a:rPr>
              <a:t> Down-PRC is the capacity available to respond to a high frequency event based on generation output, lower operating limits, and generation droop characteristics.</a:t>
            </a:r>
            <a:endParaRPr lang="en-US" sz="1000" dirty="0"/>
          </a:p>
          <a:p>
            <a:r>
              <a:rPr lang="en-US" sz="1000" dirty="0"/>
              <a:t>**DWG has used a 60.4 Hz threshold in the overshoot studies conducted in 2002 and 2009 based on feedback from generator operations (see page 19 of this </a:t>
            </a:r>
            <a:r>
              <a:rPr lang="en-US" sz="1000" dirty="0">
                <a:hlinkClick r:id="rId4"/>
              </a:rPr>
              <a:t>DWG report</a:t>
            </a:r>
            <a:r>
              <a:rPr lang="en-US" sz="1000" dirty="0"/>
              <a:t>***)</a:t>
            </a:r>
          </a:p>
          <a:p>
            <a:r>
              <a:rPr lang="en-US" sz="1000" dirty="0"/>
              <a:t>***Increasing the over frequency limit above 60.4 Hz should not be done without coordination with plant operators and a detailed study of plant equipment in the ERCOT system.</a:t>
            </a:r>
          </a:p>
        </p:txBody>
      </p:sp>
    </p:spTree>
    <p:extLst>
      <p:ext uri="{BB962C8B-B14F-4D97-AF65-F5344CB8AC3E}">
        <p14:creationId xmlns:p14="http://schemas.microsoft.com/office/powerpoint/2010/main" val="2682151369"/>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nal Presentation Template Widescreen.pptx" id="{87B6EBE7-F250-4FDF-B64A-29BCB954434D}" vid="{1446DD3D-646C-4324-B4A0-F354FC025D33}"/>
    </a:ext>
  </a:extLst>
</a:theme>
</file>

<file path=ppt/theme/theme10.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11.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12.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13.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Internal Presentation Template Widescreen.pptx" id="{87B6EBE7-F250-4FDF-B64A-29BCB954434D}" vid="{CB2D70F6-5B54-471C-B351-C37865112F5B}"/>
    </a:ext>
  </a:ext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nal Presentation Template Widescreen.pptx" id="{87B6EBE7-F250-4FDF-B64A-29BCB954434D}" vid="{22D7C5B8-3A21-400B-B27C-7E759E0D3BA7}"/>
    </a:ext>
  </a:extLst>
</a:theme>
</file>

<file path=ppt/theme/theme4.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2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7.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8.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9.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Internal</Audience>
    <Dimensions xmlns="8d5ee879-813f-4fb9-b7c2-a59846c21aeb" xsi:nil="true"/>
    <Month xmlns="8d5ee879-813f-4fb9-b7c2-a59846c21ae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8" ma:contentTypeDescription="Create a new document." ma:contentTypeScope="" ma:versionID="e4f8a0aab30691cc9bbf5fe976433851">
  <xsd:schema xmlns:xsd="http://www.w3.org/2001/XMLSchema" xmlns:xs="http://www.w3.org/2001/XMLSchema" xmlns:p="http://schemas.microsoft.com/office/2006/metadata/properties" xmlns:ns2="8d5ee879-813f-4fb9-b7c2-a59846c21aeb" targetNamespace="http://schemas.microsoft.com/office/2006/metadata/properties" ma:root="true" ma:fieldsID="5803e8fe4874a8f6a6e54e87a6b41e72"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8d5ee879-813f-4fb9-b7c2-a59846c21aeb"/>
    <ds:schemaRef ds:uri="http://www.w3.org/XML/1998/namespace"/>
    <ds:schemaRef ds:uri="http://purl.org/dc/terms/"/>
  </ds:schemaRefs>
</ds:datastoreItem>
</file>

<file path=customXml/itemProps3.xml><?xml version="1.0" encoding="utf-8"?>
<ds:datastoreItem xmlns:ds="http://schemas.openxmlformats.org/officeDocument/2006/customXml" ds:itemID="{2D0279C9-3D6A-47FB-A485-8A4922CC98ED}">
  <ds:schemaRefs>
    <ds:schemaRef ds:uri="8d5ee879-813f-4fb9-b7c2-a59846c21a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PowerPoint Template Widescreen - Internal</Template>
  <TotalTime>4450</TotalTime>
  <Words>683</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2</vt:i4>
      </vt:variant>
      <vt:variant>
        <vt:lpstr>Theme</vt:lpstr>
      </vt:variant>
      <vt:variant>
        <vt:i4>13</vt:i4>
      </vt:variant>
      <vt:variant>
        <vt:lpstr>Slide Titles</vt:lpstr>
      </vt:variant>
      <vt:variant>
        <vt:i4>6</vt:i4>
      </vt:variant>
    </vt:vector>
  </HeadingPairs>
  <TitlesOfParts>
    <vt:vector size="21" baseType="lpstr">
      <vt:lpstr>Arial</vt:lpstr>
      <vt:lpstr>Calibri</vt:lpstr>
      <vt:lpstr>Cover Slide</vt:lpstr>
      <vt:lpstr>Horizontal Theme</vt:lpstr>
      <vt:lpstr>Vertical Theme</vt:lpstr>
      <vt:lpstr>1_Horizontal Theme</vt:lpstr>
      <vt:lpstr>2_Horizontal Theme</vt:lpstr>
      <vt:lpstr>1_Horizontal Theme</vt:lpstr>
      <vt:lpstr>1_Horizontal Theme</vt:lpstr>
      <vt:lpstr>1_Horizontal Theme</vt:lpstr>
      <vt:lpstr>1_Horizontal Theme</vt:lpstr>
      <vt:lpstr>1_Horizontal Theme</vt:lpstr>
      <vt:lpstr>1_Horizontal Theme</vt:lpstr>
      <vt:lpstr>1_Horizontal Theme</vt:lpstr>
      <vt:lpstr>1_Horizontal Theme</vt:lpstr>
      <vt:lpstr>PowerPoint Presentation</vt:lpstr>
      <vt:lpstr>LL Frequency Limit Study </vt:lpstr>
      <vt:lpstr>Update on Expanded Load Loss Limit Analysis </vt:lpstr>
      <vt:lpstr>Impact of downward Fast Frequency Response (FFR) on Frequency stability</vt:lpstr>
      <vt:lpstr>Questions?</vt:lpstr>
      <vt:lpstr>Recap of Initial LL Frequency Limit Study</vt:lpstr>
    </vt:vector>
  </TitlesOfParts>
  <Company>ERCOT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Jayachandran, Marilyn</dc:creator>
  <cp:lastModifiedBy>Gravois, Patrick</cp:lastModifiedBy>
  <cp:revision>41</cp:revision>
  <cp:lastPrinted>2017-10-10T21:31:05Z</cp:lastPrinted>
  <dcterms:created xsi:type="dcterms:W3CDTF">2025-09-02T22:41:36Z</dcterms:created>
  <dcterms:modified xsi:type="dcterms:W3CDTF">2025-09-18T18:11:02Z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dcaf8ada-3a23-4255-b756-a1d07779eded</vt:lpwstr>
  </property>
  <property fmtid="{D5CDD505-2E9C-101B-9397-08002B2CF9AE}" pid="8" name="MSIP_Label_7084cbda-52b8-46fb-a7b7-cb5bd465ed85_ContentBits">
    <vt:lpwstr>0</vt:lpwstr>
  </property>
  <property fmtid="{D5CDD505-2E9C-101B-9397-08002B2CF9AE}" pid="9" name="MSIP_Label_7084cbda-52b8-46fb-a7b7-cb5bd465ed85_Tag">
    <vt:lpwstr>10, 3, 0, 2</vt:lpwstr>
  </property>
  <property fmtid="{D5CDD505-2E9C-101B-9397-08002B2CF9AE}" pid="10" name="MSIP_Label_7084cbda-52b8-46fb-a7b7-cb5bd465ed85_SetDate">
    <vt:lpwstr>2025-09-12T19:30:34Z</vt:lpwstr>
  </property>
</Properties>
</file>