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2" r:id="rId2"/>
    <p:sldId id="282" r:id="rId3"/>
    <p:sldId id="283" r:id="rId4"/>
    <p:sldId id="284" r:id="rId5"/>
    <p:sldId id="285" r:id="rId6"/>
    <p:sldId id="286" r:id="rId7"/>
    <p:sldId id="287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7CCB9-2706-492E-A124-F14895D9EE10}" v="12" dt="2025-06-30T18:44:26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5"/>
    <p:restoredTop sz="95859"/>
  </p:normalViewPr>
  <p:slideViewPr>
    <p:cSldViewPr snapToGrid="0" snapToObjects="1">
      <p:cViewPr varScale="1">
        <p:scale>
          <a:sx n="151" d="100"/>
          <a:sy n="151" d="100"/>
        </p:scale>
        <p:origin x="33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7C38A-A8DD-CD5A-7FE2-343407412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7" y="1898248"/>
            <a:ext cx="6099356" cy="1863524"/>
          </a:xfrm>
        </p:spPr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00D2-3131-7D75-A800-328880477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3969835"/>
            <a:ext cx="6099175" cy="960438"/>
          </a:xfrm>
        </p:spPr>
        <p:txBody>
          <a:bodyPr/>
          <a:lstStyle/>
          <a:p>
            <a:r>
              <a:rPr lang="en-US" dirty="0"/>
              <a:t>Load Cluster Studies</a:t>
            </a:r>
          </a:p>
        </p:txBody>
      </p:sp>
    </p:spTree>
    <p:extLst>
      <p:ext uri="{BB962C8B-B14F-4D97-AF65-F5344CB8AC3E}">
        <p14:creationId xmlns:p14="http://schemas.microsoft.com/office/powerpoint/2010/main" val="149694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977B8-616B-F3EF-A01A-1726E5C4C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4444C-1F30-36F9-FAF9-70E8E9545D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CBE93-133A-F7A9-4DBE-AFA3A417DF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7129"/>
            <a:ext cx="10515600" cy="41661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 - Timely determine projects needed to connect loads reliably to the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clusters? – groups of electrically similarly situated loads being requested for interconnection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clusters? </a:t>
            </a:r>
          </a:p>
          <a:p>
            <a:pPr marL="1143000" lvl="1" indent="-457200"/>
            <a:r>
              <a:rPr lang="en-US" dirty="0"/>
              <a:t>Massive volume of interconnection requests</a:t>
            </a:r>
          </a:p>
          <a:p>
            <a:pPr marL="1143000" lvl="1" indent="-457200"/>
            <a:r>
              <a:rPr lang="en-US" dirty="0"/>
              <a:t>Massive size of those interconnections</a:t>
            </a:r>
          </a:p>
          <a:p>
            <a:pPr marL="1143000" lvl="1" indent="-457200"/>
            <a:r>
              <a:rPr lang="en-US" dirty="0"/>
              <a:t>Allows for more efficient and effective solution than multiple one offs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2F6EF-1300-CA4C-D2B4-5952AB455F21}"/>
              </a:ext>
            </a:extLst>
          </p:cNvPr>
          <p:cNvSpPr txBox="1"/>
          <p:nvPr/>
        </p:nvSpPr>
        <p:spPr>
          <a:xfrm>
            <a:off x="1670239" y="6289644"/>
            <a:ext cx="8644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“It’s like speed dating for interconnections—except everyone shows up with a 500MW load and no transmission.”</a:t>
            </a:r>
          </a:p>
        </p:txBody>
      </p:sp>
    </p:spTree>
    <p:extLst>
      <p:ext uri="{BB962C8B-B14F-4D97-AF65-F5344CB8AC3E}">
        <p14:creationId xmlns:p14="http://schemas.microsoft.com/office/powerpoint/2010/main" val="345128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80CCF4-7390-F9FE-7944-E32F0A177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B323B-75B1-C08F-AD0C-1135A30BB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1DCC21-D7EE-EF6B-9E7B-8A7F6C8628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440" y="2102622"/>
            <a:ext cx="10515600" cy="689603"/>
          </a:xfrm>
        </p:spPr>
        <p:txBody>
          <a:bodyPr/>
          <a:lstStyle/>
          <a:p>
            <a:pPr algn="ctr"/>
            <a:r>
              <a:rPr lang="en-US" dirty="0"/>
              <a:t>Six Month Process Overview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F2A08-C815-0F5E-E737-89E83F5BF4AA}"/>
              </a:ext>
            </a:extLst>
          </p:cNvPr>
          <p:cNvSpPr txBox="1"/>
          <p:nvPr/>
        </p:nvSpPr>
        <p:spPr>
          <a:xfrm>
            <a:off x="3816750" y="3068874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ERCOT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“Load RIOO”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TSP Assignments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878DA-8DFA-FD25-3B1D-7B0D121D93DD}"/>
              </a:ext>
            </a:extLst>
          </p:cNvPr>
          <p:cNvSpPr txBox="1"/>
          <p:nvPr/>
        </p:nvSpPr>
        <p:spPr>
          <a:xfrm>
            <a:off x="1418952" y="3068874"/>
            <a:ext cx="20269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Request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.</a:t>
            </a:r>
            <a:r>
              <a:rPr lang="en-US" sz="1400" dirty="0" err="1"/>
              <a:t>kmz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Proof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STUDY FEE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03007C-9066-F810-8869-40BE7363BF1D}"/>
              </a:ext>
            </a:extLst>
          </p:cNvPr>
          <p:cNvCxnSpPr>
            <a:cxnSpLocks/>
          </p:cNvCxnSpPr>
          <p:nvPr/>
        </p:nvCxnSpPr>
        <p:spPr>
          <a:xfrm>
            <a:off x="3446956" y="3663207"/>
            <a:ext cx="369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12A4D7-BEFA-C91F-555F-198BCBAF0ECA}"/>
              </a:ext>
            </a:extLst>
          </p:cNvPr>
          <p:cNvSpPr txBox="1"/>
          <p:nvPr/>
        </p:nvSpPr>
        <p:spPr>
          <a:xfrm>
            <a:off x="6061791" y="3068874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TSP/TSP Groups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ERCOT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RPG like process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31C9F2-EA6F-9585-AA2E-750A37E9539F}"/>
              </a:ext>
            </a:extLst>
          </p:cNvPr>
          <p:cNvCxnSpPr>
            <a:cxnSpLocks/>
          </p:cNvCxnSpPr>
          <p:nvPr/>
        </p:nvCxnSpPr>
        <p:spPr>
          <a:xfrm>
            <a:off x="5691997" y="3653649"/>
            <a:ext cx="369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76237D3-C2E8-846C-612B-FE9DB9ED2279}"/>
              </a:ext>
            </a:extLst>
          </p:cNvPr>
          <p:cNvSpPr txBox="1"/>
          <p:nvPr/>
        </p:nvSpPr>
        <p:spPr>
          <a:xfrm>
            <a:off x="8306831" y="3068874"/>
            <a:ext cx="195185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Agreement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Actual load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of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Funding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1B7D2F-94A3-5F5A-FD5C-84394DB42FED}"/>
              </a:ext>
            </a:extLst>
          </p:cNvPr>
          <p:cNvCxnSpPr>
            <a:cxnSpLocks/>
          </p:cNvCxnSpPr>
          <p:nvPr/>
        </p:nvCxnSpPr>
        <p:spPr>
          <a:xfrm>
            <a:off x="7937037" y="3623884"/>
            <a:ext cx="369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6D3446-DEE0-0BE7-B92C-A1D6AE70E67B}"/>
              </a:ext>
            </a:extLst>
          </p:cNvPr>
          <p:cNvSpPr txBox="1"/>
          <p:nvPr/>
        </p:nvSpPr>
        <p:spPr>
          <a:xfrm>
            <a:off x="1710964" y="2761097"/>
            <a:ext cx="185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 prior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C5C2F8-9009-FB54-E285-3A8532FB07AB}"/>
              </a:ext>
            </a:extLst>
          </p:cNvPr>
          <p:cNvSpPr txBox="1"/>
          <p:nvPr/>
        </p:nvSpPr>
        <p:spPr>
          <a:xfrm>
            <a:off x="4227031" y="2782316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7A1637-FB06-5239-0AAE-16C17A40FB17}"/>
              </a:ext>
            </a:extLst>
          </p:cNvPr>
          <p:cNvSpPr txBox="1"/>
          <p:nvPr/>
        </p:nvSpPr>
        <p:spPr>
          <a:xfrm>
            <a:off x="6393788" y="2782317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Four months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4FA086-CFC2-0189-1FEF-6F545E5D5357}"/>
              </a:ext>
            </a:extLst>
          </p:cNvPr>
          <p:cNvSpPr txBox="1"/>
          <p:nvPr/>
        </p:nvSpPr>
        <p:spPr>
          <a:xfrm>
            <a:off x="8677639" y="2782318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BE7DC4E8-AC3F-DEE9-03EC-C2B62C82173F}"/>
              </a:ext>
            </a:extLst>
          </p:cNvPr>
          <p:cNvSpPr/>
          <p:nvPr/>
        </p:nvSpPr>
        <p:spPr>
          <a:xfrm rot="16200000">
            <a:off x="6873489" y="1526165"/>
            <a:ext cx="328454" cy="64419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418625A7-2F91-DDF7-F48D-22B8D4C6DEA2}"/>
              </a:ext>
            </a:extLst>
          </p:cNvPr>
          <p:cNvSpPr txBox="1">
            <a:spLocks/>
          </p:cNvSpPr>
          <p:nvPr/>
        </p:nvSpPr>
        <p:spPr>
          <a:xfrm>
            <a:off x="1779915" y="4884756"/>
            <a:ext cx="10515600" cy="68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Repeated Every Six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C3052-59F4-EF25-2E07-631DB7BD1676}"/>
              </a:ext>
            </a:extLst>
          </p:cNvPr>
          <p:cNvSpPr txBox="1"/>
          <p:nvPr/>
        </p:nvSpPr>
        <p:spPr>
          <a:xfrm>
            <a:off x="2318516" y="6275381"/>
            <a:ext cx="7116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“It’s 150 GW, six months, and one planning engineer who just updated their LinkedIn.”</a:t>
            </a:r>
          </a:p>
        </p:txBody>
      </p:sp>
    </p:spTree>
    <p:extLst>
      <p:ext uri="{BB962C8B-B14F-4D97-AF65-F5344CB8AC3E}">
        <p14:creationId xmlns:p14="http://schemas.microsoft.com/office/powerpoint/2010/main" val="253212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4A7EC9-7667-6FC9-D52F-515B0E84C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200D1-7274-71D8-DD0E-A3D98190A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95A7-513A-CE6E-2EED-F969F03AE3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7200" y="2218414"/>
            <a:ext cx="8196600" cy="40628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Load submits all data required for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Inaccurate/Incomplete submissions are punted</a:t>
            </a:r>
          </a:p>
          <a:p>
            <a:pPr marL="1143000" lvl="1" indent="-457200"/>
            <a:r>
              <a:rPr lang="en-US" dirty="0"/>
              <a:t>Can be re-entered in following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of this list has been created by SB6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Much will be reviewed in PUC rulemaking processes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75284-B6E5-E836-85D3-38BE13186910}"/>
              </a:ext>
            </a:extLst>
          </p:cNvPr>
          <p:cNvSpPr txBox="1"/>
          <p:nvPr/>
        </p:nvSpPr>
        <p:spPr>
          <a:xfrm>
            <a:off x="783726" y="2427894"/>
            <a:ext cx="20269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Request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.</a:t>
            </a:r>
            <a:r>
              <a:rPr lang="en-US" sz="1400" dirty="0" err="1"/>
              <a:t>kmz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Proof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2D1AA-3F0F-BD21-D137-217D3A322D87}"/>
              </a:ext>
            </a:extLst>
          </p:cNvPr>
          <p:cNvSpPr txBox="1"/>
          <p:nvPr/>
        </p:nvSpPr>
        <p:spPr>
          <a:xfrm>
            <a:off x="1075738" y="2120117"/>
            <a:ext cx="185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 prior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A1D6A-F250-5DC0-2560-BE578FADD70A}"/>
              </a:ext>
            </a:extLst>
          </p:cNvPr>
          <p:cNvSpPr txBox="1"/>
          <p:nvPr/>
        </p:nvSpPr>
        <p:spPr>
          <a:xfrm>
            <a:off x="1202339" y="6193830"/>
            <a:ext cx="10089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“We asked for a one-line diagram, dynamic data, and proof of site control. We got a napkin sketch, a YouTube link, and a Zillow listing.”</a:t>
            </a:r>
          </a:p>
        </p:txBody>
      </p:sp>
    </p:spTree>
    <p:extLst>
      <p:ext uri="{BB962C8B-B14F-4D97-AF65-F5344CB8AC3E}">
        <p14:creationId xmlns:p14="http://schemas.microsoft.com/office/powerpoint/2010/main" val="411592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B9BD-77CE-9FF3-451F-A90A194B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037C32-2823-36D8-FF02-127FC783C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B8A2F-7981-8904-40F2-7C8238CE6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5D63A-DF37-BD09-D463-25A6E7F7C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7200" y="2011680"/>
            <a:ext cx="8196600" cy="40628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Utilizes ERCOT as a central clearinghouse for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System needed similar to Resource Integration Process for generation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ERCOT </a:t>
            </a:r>
          </a:p>
          <a:p>
            <a:pPr marL="1143000" lvl="1" indent="-457200"/>
            <a:r>
              <a:rPr lang="en-US" sz="2000" dirty="0"/>
              <a:t>Refreshes models with projects from previous study run</a:t>
            </a:r>
          </a:p>
          <a:p>
            <a:pPr marL="1143000" lvl="1" indent="-457200"/>
            <a:r>
              <a:rPr lang="en-US" sz="2000" dirty="0"/>
              <a:t>Creates revised contingency list</a:t>
            </a:r>
          </a:p>
          <a:p>
            <a:pPr marL="1143000" lvl="1" indent="-457200"/>
            <a:r>
              <a:rPr lang="en-US" sz="2000" dirty="0"/>
              <a:t>Establishes standardized generation assumptions</a:t>
            </a:r>
          </a:p>
          <a:p>
            <a:pPr marL="1143000" lvl="1" indent="-457200"/>
            <a:r>
              <a:rPr lang="en-US" sz="2000" dirty="0"/>
              <a:t>Performs a cluster analysis on contingencies to establish clusters</a:t>
            </a:r>
          </a:p>
          <a:p>
            <a:pPr marL="1143000" lvl="1" indent="-457200"/>
            <a:r>
              <a:rPr lang="en-US" sz="2000" dirty="0"/>
              <a:t>Makes the cluster assignments to the TSP or TSP Groups in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Then we’re off to the races.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C184E-B30E-B3D7-A474-F2FFFA26D6E5}"/>
              </a:ext>
            </a:extLst>
          </p:cNvPr>
          <p:cNvSpPr txBox="1"/>
          <p:nvPr/>
        </p:nvSpPr>
        <p:spPr>
          <a:xfrm>
            <a:off x="715741" y="2736502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ERCOT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“Load RIOO”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TSP Assignments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A84C9-846D-807E-2610-7254DE1F992C}"/>
              </a:ext>
            </a:extLst>
          </p:cNvPr>
          <p:cNvSpPr txBox="1"/>
          <p:nvPr/>
        </p:nvSpPr>
        <p:spPr>
          <a:xfrm>
            <a:off x="1126022" y="2449944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536BE-A5DE-72EC-47C7-390EBD7D5D09}"/>
              </a:ext>
            </a:extLst>
          </p:cNvPr>
          <p:cNvSpPr txBox="1"/>
          <p:nvPr/>
        </p:nvSpPr>
        <p:spPr>
          <a:xfrm>
            <a:off x="1126022" y="6237386"/>
            <a:ext cx="10124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“ERCOT’s clustering process is like assigning bunk beds at summer camp—except everyone brought 500 MW and nobody wants to share.”</a:t>
            </a:r>
          </a:p>
        </p:txBody>
      </p:sp>
    </p:spTree>
    <p:extLst>
      <p:ext uri="{BB962C8B-B14F-4D97-AF65-F5344CB8AC3E}">
        <p14:creationId xmlns:p14="http://schemas.microsoft.com/office/powerpoint/2010/main" val="349471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A6869-0953-EF21-7C56-506572DD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E36D5-815B-8473-6E85-0C00D2A0B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EB879-B0D5-D83F-74AF-220E5C473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ACAB3-7D57-84BF-4510-B7708A2C82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7200" y="2011680"/>
            <a:ext cx="8196600" cy="40628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Now the heavy lifting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TSP/TSP Groups</a:t>
            </a:r>
          </a:p>
          <a:p>
            <a:pPr marL="1143000" lvl="1" indent="-457200"/>
            <a:r>
              <a:rPr lang="en-US" sz="2000" dirty="0"/>
              <a:t>Perform steady state and dynamic studies on the clusters</a:t>
            </a:r>
          </a:p>
          <a:p>
            <a:pPr marL="1143000" lvl="1" indent="-457200"/>
            <a:r>
              <a:rPr lang="en-US" sz="2000" dirty="0"/>
              <a:t>Create transmission solution proposals</a:t>
            </a:r>
          </a:p>
          <a:p>
            <a:pPr marL="1143000" lvl="1" indent="-457200"/>
            <a:r>
              <a:rPr lang="en-US" sz="2000" dirty="0"/>
              <a:t>Vet various options to create efficient, holistic proposals</a:t>
            </a:r>
          </a:p>
          <a:p>
            <a:pPr marL="1143000" lvl="1" indent="-457200"/>
            <a:r>
              <a:rPr lang="en-US" sz="2000" dirty="0"/>
              <a:t>Coordinate with other clusters to avoid overlap</a:t>
            </a:r>
          </a:p>
          <a:p>
            <a:pPr marL="1143000" lvl="1" indent="-457200"/>
            <a:r>
              <a:rPr lang="en-US" sz="2000" dirty="0"/>
              <a:t>Set a complete and final project list</a:t>
            </a:r>
          </a:p>
          <a:p>
            <a:pPr marL="1143000" lvl="1" indent="-457200"/>
            <a:r>
              <a:rPr lang="en-US" sz="2000" dirty="0"/>
              <a:t>Coordinate with ERCOT to review in accelerated RPG process</a:t>
            </a:r>
          </a:p>
          <a:p>
            <a:pPr marL="1143000" lvl="1" indent="-457200"/>
            <a:r>
              <a:rPr lang="en-US" sz="2000" dirty="0"/>
              <a:t>Create load interconnection packages including:</a:t>
            </a:r>
          </a:p>
          <a:p>
            <a:pPr marL="1600200" lvl="2" indent="-457200"/>
            <a:r>
              <a:rPr lang="en-US" sz="1600" dirty="0"/>
              <a:t>Revised load ramps (if needed)</a:t>
            </a:r>
          </a:p>
          <a:p>
            <a:pPr marL="1600200" lvl="2" indent="-457200"/>
            <a:r>
              <a:rPr lang="en-US" sz="1600" dirty="0"/>
              <a:t>Project contingencies on load provision with schedule notification</a:t>
            </a:r>
          </a:p>
          <a:p>
            <a:pPr marL="1600200" lvl="2" indent="-457200"/>
            <a:r>
              <a:rPr lang="en-US" sz="1600" dirty="0"/>
              <a:t>Financial posting obligations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Take a well deserved 15-minute break.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E72A7-42B0-4E58-82F0-BA48A315B799}"/>
              </a:ext>
            </a:extLst>
          </p:cNvPr>
          <p:cNvSpPr txBox="1"/>
          <p:nvPr/>
        </p:nvSpPr>
        <p:spPr>
          <a:xfrm>
            <a:off x="838200" y="3068874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TSP/TSP Groups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ERCOT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RPG like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AEA0F-BEB7-9398-3DF3-9B1E8C99EAE5}"/>
              </a:ext>
            </a:extLst>
          </p:cNvPr>
          <p:cNvSpPr txBox="1"/>
          <p:nvPr/>
        </p:nvSpPr>
        <p:spPr>
          <a:xfrm>
            <a:off x="1170197" y="2782317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Four 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63B34-AA2C-6796-DFBD-6219BE7FB5C4}"/>
              </a:ext>
            </a:extLst>
          </p:cNvPr>
          <p:cNvSpPr txBox="1"/>
          <p:nvPr/>
        </p:nvSpPr>
        <p:spPr>
          <a:xfrm>
            <a:off x="2829776" y="6324718"/>
            <a:ext cx="6399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“For TSPs, ‘steady state’ doesn’t describe grid studies—it describes their stress level.”</a:t>
            </a:r>
          </a:p>
        </p:txBody>
      </p:sp>
    </p:spTree>
    <p:extLst>
      <p:ext uri="{BB962C8B-B14F-4D97-AF65-F5344CB8AC3E}">
        <p14:creationId xmlns:p14="http://schemas.microsoft.com/office/powerpoint/2010/main" val="42330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2A5A4-F226-8E90-0696-A59AAB17A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439581-4456-9F3A-1652-5852FF998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4E14-08DD-2EA7-A21D-1CCFE47E7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705-90C4-89E1-984E-26E4F4193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4943" y="1948285"/>
            <a:ext cx="8196600" cy="40628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Rubber meet road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Load receives study results for all projects</a:t>
            </a:r>
          </a:p>
          <a:p>
            <a:pPr marL="1143000" lvl="1" indent="-457200"/>
            <a:r>
              <a:rPr lang="en-US" sz="1800" dirty="0"/>
              <a:t>List of dependent transmission upgrades related to project;</a:t>
            </a:r>
          </a:p>
          <a:p>
            <a:pPr marL="1143000" lvl="1" indent="-457200"/>
            <a:r>
              <a:rPr lang="en-US" sz="1800" dirty="0"/>
              <a:t>Anticipated load ramp provisions;</a:t>
            </a:r>
          </a:p>
          <a:p>
            <a:pPr marL="1143000" lvl="1" indent="-457200"/>
            <a:r>
              <a:rPr lang="en-US" sz="1800" dirty="0"/>
              <a:t>Financial posting requirements (Reimbursable and CAIC);</a:t>
            </a:r>
          </a:p>
          <a:p>
            <a:pPr marL="1143000" lvl="1" indent="-457200"/>
            <a:r>
              <a:rPr lang="en-US" sz="1800" dirty="0"/>
              <a:t>Notice of 30 day decision or forfeit;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Load sends commitment to proceed;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Posts required financials.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Possible need for initial estimate and final true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Transmission projects adopted in flight included in subsequent flight</a:t>
            </a:r>
          </a:p>
          <a:p>
            <a:pPr marL="1143000" lvl="1" indent="-457200"/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42635-76FE-1E49-419F-B484E6D18B78}"/>
              </a:ext>
            </a:extLst>
          </p:cNvPr>
          <p:cNvSpPr txBox="1"/>
          <p:nvPr/>
        </p:nvSpPr>
        <p:spPr>
          <a:xfrm>
            <a:off x="838200" y="3021202"/>
            <a:ext cx="195185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Agreement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Actual load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of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691F6-5244-9CAF-F912-BB47E68C01FE}"/>
              </a:ext>
            </a:extLst>
          </p:cNvPr>
          <p:cNvSpPr txBox="1"/>
          <p:nvPr/>
        </p:nvSpPr>
        <p:spPr>
          <a:xfrm>
            <a:off x="1209008" y="2734646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AA34A-A76A-C7A6-847F-8C56EEDF92D2}"/>
              </a:ext>
            </a:extLst>
          </p:cNvPr>
          <p:cNvSpPr txBox="1"/>
          <p:nvPr/>
        </p:nvSpPr>
        <p:spPr>
          <a:xfrm>
            <a:off x="1304155" y="6299417"/>
            <a:ext cx="958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“The good news: you cleared the cluster. The bad news: you have 30 days to fund a grid upgrade the size of Delaware.”</a:t>
            </a:r>
          </a:p>
        </p:txBody>
      </p:sp>
    </p:spTree>
    <p:extLst>
      <p:ext uri="{BB962C8B-B14F-4D97-AF65-F5344CB8AC3E}">
        <p14:creationId xmlns:p14="http://schemas.microsoft.com/office/powerpoint/2010/main" val="239038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0AD2-92CF-06D8-3B57-250CFB2EE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93027-EDEF-1DB2-02DE-46CA020C8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E5C05-E70A-8632-4A0B-5EF52E2C8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Study Considerations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02CF7-DC0A-B208-2B2D-960CD8D3B7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06249"/>
            <a:ext cx="10515600" cy="36769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marL="1143000" lvl="1" indent="-457200"/>
            <a:r>
              <a:rPr lang="en-US" dirty="0"/>
              <a:t>Needs to as tightly choreographed as an NFL halftime show</a:t>
            </a:r>
          </a:p>
          <a:p>
            <a:pPr marL="1600200" lvl="2" indent="-457200"/>
            <a:r>
              <a:rPr lang="en-US" dirty="0"/>
              <a:t>Minus the wardrobe malfunctions</a:t>
            </a:r>
          </a:p>
          <a:p>
            <a:pPr marL="1143000" lvl="1" indent="-457200"/>
            <a:r>
              <a:rPr lang="en-US" dirty="0"/>
              <a:t>Wise to consider NERC filing timelines for efficiency</a:t>
            </a:r>
          </a:p>
          <a:p>
            <a:pPr marL="1143000" lvl="1" indent="-457200"/>
            <a:r>
              <a:rPr lang="en-US" dirty="0"/>
              <a:t>Critical to find:</a:t>
            </a:r>
          </a:p>
          <a:p>
            <a:pPr marL="1600200" lvl="2" indent="-457200"/>
            <a:r>
              <a:rPr lang="en-US" dirty="0"/>
              <a:t>Opportunities for parallel tasking</a:t>
            </a:r>
          </a:p>
          <a:p>
            <a:pPr marL="1600200" lvl="2" indent="-457200"/>
            <a:r>
              <a:rPr lang="en-US" dirty="0"/>
              <a:t>Elimination of redundancy</a:t>
            </a:r>
          </a:p>
          <a:p>
            <a:pPr marL="1600200" lvl="2" indent="-457200"/>
            <a:r>
              <a:rPr lang="en-US" dirty="0"/>
              <a:t>Efficiency of tasking</a:t>
            </a:r>
          </a:p>
          <a:p>
            <a:pPr marL="1143000" lvl="1" indent="-457200"/>
            <a:r>
              <a:rPr lang="en-US" dirty="0"/>
              <a:t>Possibly need failsafe if “life” happens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2292-9E98-4135-A109-6375313C4E77}"/>
              </a:ext>
            </a:extLst>
          </p:cNvPr>
          <p:cNvSpPr txBox="1"/>
          <p:nvPr/>
        </p:nvSpPr>
        <p:spPr>
          <a:xfrm>
            <a:off x="793778" y="6291276"/>
            <a:ext cx="10708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“To ensure the process runs smoothly, we’ve implemented strict deadlines, standardized submissions, and just enough panic to keep it interesting.”</a:t>
            </a:r>
          </a:p>
        </p:txBody>
      </p:sp>
      <p:pic>
        <p:nvPicPr>
          <p:cNvPr id="7" name="Picture 6" descr="Cartoon of a person sitting at a desk with a computer and a person looking at a diagram">
            <a:extLst>
              <a:ext uri="{FF2B5EF4-FFF2-40B4-BE49-F238E27FC236}">
                <a16:creationId xmlns:a16="http://schemas.microsoft.com/office/drawing/2014/main" id="{0E53142F-59B3-17B4-E11D-75967F38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53" y="2935465"/>
            <a:ext cx="2715030" cy="27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655A-C702-5D1C-3E39-F5EB686E3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4EA0DE-FD08-B916-72EE-8A3A35318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2DED-1426-A96A-8DCD-C35F1B9F2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Study Considerations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0EB40-C5E6-41A4-A46B-98DD26AE37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9812"/>
            <a:ext cx="10515600" cy="400339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Insufficient load agrees to post and move forward</a:t>
            </a:r>
          </a:p>
          <a:p>
            <a:pPr marL="1143000" lvl="1" indent="-457200"/>
            <a:r>
              <a:rPr lang="en-US" sz="2000" dirty="0"/>
              <a:t>Can create unneeded projects</a:t>
            </a:r>
          </a:p>
          <a:p>
            <a:pPr marL="1143000" lvl="1" indent="-457200"/>
            <a:r>
              <a:rPr lang="en-US" sz="2000" dirty="0"/>
              <a:t>Can create imbalance in financial posting requirements</a:t>
            </a:r>
          </a:p>
          <a:p>
            <a:pPr marL="1143000" lvl="1" indent="-457200"/>
            <a:r>
              <a:rPr lang="en-US" sz="2000" dirty="0"/>
              <a:t>Possibly perform quick restudy process:</a:t>
            </a:r>
          </a:p>
          <a:p>
            <a:pPr marL="1600200" lvl="2" indent="-457200"/>
            <a:r>
              <a:rPr lang="en-US" sz="1800" dirty="0"/>
              <a:t>Use shift factors of loads that withdraw to determine projects for cancellation/delay</a:t>
            </a:r>
          </a:p>
          <a:p>
            <a:pPr marL="1600200" lvl="2" indent="-457200"/>
            <a:r>
              <a:rPr lang="en-US" sz="1800" dirty="0"/>
              <a:t>Revise posting requirements in “True-up” reflecting changes</a:t>
            </a:r>
          </a:p>
          <a:p>
            <a:pPr marL="1143000" lvl="1" indent="-457200"/>
            <a:r>
              <a:rPr lang="en-US" sz="2000" dirty="0"/>
              <a:t>Possibly “Fail” the cluster and move loads into subsequent flight</a:t>
            </a:r>
          </a:p>
          <a:p>
            <a:pPr marL="457200" indent="-457200">
              <a:buFont typeface="Arial" panose="020B0604020202020204"/>
              <a:buChar char="•"/>
            </a:pPr>
            <a:r>
              <a:rPr lang="en-US" sz="2400" dirty="0"/>
              <a:t>TSP Cluster Groups need to play nice with each other</a:t>
            </a:r>
          </a:p>
          <a:p>
            <a:pPr marL="1143000" lvl="1" indent="-457200">
              <a:buFont typeface="Arial" panose="020B0604020202020204"/>
              <a:buChar char="•"/>
            </a:pPr>
            <a:r>
              <a:rPr lang="en-US" sz="2000" dirty="0"/>
              <a:t>Competing desires for projects can create conflict and delay</a:t>
            </a:r>
          </a:p>
          <a:p>
            <a:pPr marL="457200" indent="-457200">
              <a:buFont typeface="Arial" panose="020B0604020202020204"/>
              <a:buChar char="•"/>
            </a:pPr>
            <a:r>
              <a:rPr lang="en-US" sz="2400" dirty="0"/>
              <a:t>Need to ensure that pursuit of the “perfect” doesn’t become the enemy of the good</a:t>
            </a:r>
          </a:p>
          <a:p>
            <a:pPr marL="1143000" lvl="1" indent="-457200">
              <a:buFont typeface="Arial" panose="020B0604020202020204"/>
              <a:buChar char="•"/>
            </a:pPr>
            <a:r>
              <a:rPr lang="en-US" sz="2000" dirty="0"/>
              <a:t>Errors likely only occur in facilities that are installed slightly early not ones that aren’t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6E4C6-8A66-3662-5CF1-9B3B9432D109}"/>
              </a:ext>
            </a:extLst>
          </p:cNvPr>
          <p:cNvSpPr txBox="1"/>
          <p:nvPr/>
        </p:nvSpPr>
        <p:spPr>
          <a:xfrm>
            <a:off x="2684834" y="6278025"/>
            <a:ext cx="6427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“It’s all fun and gigawatts until half the loads ghost the cluster like a bad Tinder date.”</a:t>
            </a:r>
          </a:p>
        </p:txBody>
      </p:sp>
    </p:spTree>
    <p:extLst>
      <p:ext uri="{BB962C8B-B14F-4D97-AF65-F5344CB8AC3E}">
        <p14:creationId xmlns:p14="http://schemas.microsoft.com/office/powerpoint/2010/main" val="233837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823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Clayton Greer</cp:lastModifiedBy>
  <cp:revision>89</cp:revision>
  <dcterms:created xsi:type="dcterms:W3CDTF">2021-11-01T16:40:17Z</dcterms:created>
  <dcterms:modified xsi:type="dcterms:W3CDTF">2025-09-16T14:30:41Z</dcterms:modified>
</cp:coreProperties>
</file>